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8" r:id="rId1"/>
    <p:sldMasterId id="2147483792" r:id="rId2"/>
    <p:sldMasterId id="2147483816" r:id="rId3"/>
    <p:sldMasterId id="2147483828" r:id="rId4"/>
  </p:sldMasterIdLst>
  <p:notesMasterIdLst>
    <p:notesMasterId r:id="rId16"/>
  </p:notesMasterIdLst>
  <p:sldIdLst>
    <p:sldId id="256" r:id="rId5"/>
    <p:sldId id="266" r:id="rId6"/>
    <p:sldId id="257" r:id="rId7"/>
    <p:sldId id="258" r:id="rId8"/>
    <p:sldId id="259" r:id="rId9"/>
    <p:sldId id="260" r:id="rId10"/>
    <p:sldId id="261" r:id="rId11"/>
    <p:sldId id="262" r:id="rId12"/>
    <p:sldId id="263" r:id="rId13"/>
    <p:sldId id="264" r:id="rId14"/>
    <p:sldId id="26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3" autoAdjust="0"/>
    <p:restoredTop sz="94624" autoAdjust="0"/>
  </p:normalViewPr>
  <p:slideViewPr>
    <p:cSldViewPr>
      <p:cViewPr varScale="1">
        <p:scale>
          <a:sx n="86" d="100"/>
          <a:sy n="86" d="100"/>
        </p:scale>
        <p:origin x="1122" y="84"/>
      </p:cViewPr>
      <p:guideLst>
        <p:guide orient="horz" pos="2160"/>
        <p:guide pos="2880"/>
      </p:guideLst>
    </p:cSldViewPr>
  </p:slideViewPr>
  <p:outlineViewPr>
    <p:cViewPr>
      <p:scale>
        <a:sx n="33" d="100"/>
        <a:sy n="33" d="100"/>
      </p:scale>
      <p:origin x="54"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2B16EE-7DD5-4906-B74D-0D483315C260}" type="datetimeFigureOut">
              <a:rPr lang="en-US" smtClean="0"/>
              <a:t>4/18/2016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27A9D6-8CEE-4AAB-87AD-AA0AFAF78442}" type="slidenum">
              <a:rPr lang="en-US" smtClean="0"/>
              <a:t>‹#›</a:t>
            </a:fld>
            <a:endParaRPr lang="en-US"/>
          </a:p>
        </p:txBody>
      </p:sp>
    </p:spTree>
    <p:extLst>
      <p:ext uri="{BB962C8B-B14F-4D97-AF65-F5344CB8AC3E}">
        <p14:creationId xmlns:p14="http://schemas.microsoft.com/office/powerpoint/2010/main" val="934958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7A9D6-8CEE-4AAB-87AD-AA0AFAF78442}" type="slidenum">
              <a:rPr lang="en-US" smtClean="0"/>
              <a:t>2</a:t>
            </a:fld>
            <a:endParaRPr lang="en-US"/>
          </a:p>
        </p:txBody>
      </p:sp>
    </p:spTree>
    <p:extLst>
      <p:ext uri="{BB962C8B-B14F-4D97-AF65-F5344CB8AC3E}">
        <p14:creationId xmlns:p14="http://schemas.microsoft.com/office/powerpoint/2010/main" val="2925028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A74E068-3CCF-41A8-A0C1-410D7C049971}" type="datetime1">
              <a:rPr lang="en-US" smtClean="0"/>
              <a:t>4/18/2016</a:t>
            </a:fld>
            <a:endParaRPr lang="en-US"/>
          </a:p>
        </p:txBody>
      </p:sp>
      <p:sp>
        <p:nvSpPr>
          <p:cNvPr id="19" name="Footer Placeholder 18"/>
          <p:cNvSpPr>
            <a:spLocks noGrp="1"/>
          </p:cNvSpPr>
          <p:nvPr>
            <p:ph type="ftr" sz="quarter" idx="11"/>
          </p:nvPr>
        </p:nvSpPr>
        <p:spPr/>
        <p:txBody>
          <a:bodyPr/>
          <a:lstStyle/>
          <a:p>
            <a:r>
              <a:rPr lang="en-US" smtClean="0"/>
              <a:t>social ethics</a:t>
            </a:r>
            <a:endParaRPr lang="en-US"/>
          </a:p>
        </p:txBody>
      </p:sp>
      <p:sp>
        <p:nvSpPr>
          <p:cNvPr id="27" name="Slide Number Placeholder 26"/>
          <p:cNvSpPr>
            <a:spLocks noGrp="1"/>
          </p:cNvSpPr>
          <p:nvPr>
            <p:ph type="sldNum" sz="quarter" idx="12"/>
          </p:nvPr>
        </p:nvSpPr>
        <p:spPr/>
        <p:txBody>
          <a:bodyPr/>
          <a:lstStyle/>
          <a:p>
            <a:fld id="{4D27C513-7712-4655-A5E6-939C00A084F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70FD5B-5AE1-410F-B6C4-9E27DD991B10}"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p:txBody>
          <a:bodyPr/>
          <a:lstStyle/>
          <a:p>
            <a:fld id="{4D27C513-7712-4655-A5E6-939C00A084F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4396FED-639E-43B0-83CB-8B67EB5B517E}"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p:txBody>
          <a:bodyPr/>
          <a:lstStyle/>
          <a:p>
            <a:fld id="{4D27C513-7712-4655-A5E6-939C00A084FA}"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A74E068-3CCF-41A8-A0C1-410D7C049971}" type="datetime1">
              <a:rPr lang="en-US" smtClean="0"/>
              <a:t>4/18/2016</a:t>
            </a:fld>
            <a:endParaRPr lang="en-US"/>
          </a:p>
        </p:txBody>
      </p:sp>
      <p:sp>
        <p:nvSpPr>
          <p:cNvPr id="17" name="Footer Placeholder 16"/>
          <p:cNvSpPr>
            <a:spLocks noGrp="1"/>
          </p:cNvSpPr>
          <p:nvPr>
            <p:ph type="ftr" sz="quarter" idx="11"/>
          </p:nvPr>
        </p:nvSpPr>
        <p:spPr/>
        <p:txBody>
          <a:bodyPr/>
          <a:lstStyle/>
          <a:p>
            <a:r>
              <a:rPr lang="en-US" smtClean="0"/>
              <a:t>social ethics</a:t>
            </a: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D27C513-7712-4655-A5E6-939C00A084FA}"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6228B8A-3D06-4303-8E41-DCA958D9CC01}"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4D27C513-7712-4655-A5E6-939C00A084FA}"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4" name="Date Placeholder 3"/>
          <p:cNvSpPr>
            <a:spLocks noGrp="1"/>
          </p:cNvSpPr>
          <p:nvPr>
            <p:ph type="dt" sz="half" idx="10"/>
          </p:nvPr>
        </p:nvSpPr>
        <p:spPr/>
        <p:txBody>
          <a:bodyPr/>
          <a:lstStyle/>
          <a:p>
            <a:fld id="{C8FBDBA8-6762-41B4-9155-983446FDCA0E}" type="datetime1">
              <a:rPr lang="en-US" smtClean="0"/>
              <a:t>4/18/2016</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D27C513-7712-4655-A5E6-939C00A084FA}"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33766AF-AD72-4209-BBF8-43B828198B28}" type="datetime1">
              <a:rPr lang="en-US" smtClean="0"/>
              <a:t>4/18/2016</a:t>
            </a:fld>
            <a:endParaRPr lang="en-US"/>
          </a:p>
        </p:txBody>
      </p:sp>
      <p:sp>
        <p:nvSpPr>
          <p:cNvPr id="6" name="Footer Placeholder 5"/>
          <p:cNvSpPr>
            <a:spLocks noGrp="1"/>
          </p:cNvSpPr>
          <p:nvPr>
            <p:ph type="ftr" sz="quarter" idx="11"/>
          </p:nvPr>
        </p:nvSpPr>
        <p:spPr/>
        <p:txBody>
          <a:bodyPr/>
          <a:lstStyle/>
          <a:p>
            <a:r>
              <a:rPr lang="en-US" smtClean="0"/>
              <a:t>social ethics</a:t>
            </a:r>
            <a:endParaRPr lang="en-US"/>
          </a:p>
        </p:txBody>
      </p:sp>
      <p:sp>
        <p:nvSpPr>
          <p:cNvPr id="7" name="Slide Number Placeholder 6"/>
          <p:cNvSpPr>
            <a:spLocks noGrp="1"/>
          </p:cNvSpPr>
          <p:nvPr>
            <p:ph type="sldNum" sz="quarter" idx="12"/>
          </p:nvPr>
        </p:nvSpPr>
        <p:spPr/>
        <p:txBody>
          <a:bodyPr/>
          <a:lstStyle/>
          <a:p>
            <a:fld id="{4D27C513-7712-4655-A5E6-939C00A084FA}"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2557DAB-FB65-4AE4-A128-2FDD81664976}" type="datetime1">
              <a:rPr lang="en-US" smtClean="0"/>
              <a:t>4/18/2016</a:t>
            </a:fld>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smtClean="0"/>
              <a:t>social ethics</a:t>
            </a: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D27C513-7712-4655-A5E6-939C00A084FA}"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3493B14-1104-4F67-95C2-6F78FC92BEBA}" type="datetime1">
              <a:rPr lang="en-US" smtClean="0"/>
              <a:t>4/18/2016</a:t>
            </a:fld>
            <a:endParaRPr lang="en-US"/>
          </a:p>
        </p:txBody>
      </p:sp>
      <p:sp>
        <p:nvSpPr>
          <p:cNvPr id="4" name="Footer Placeholder 3"/>
          <p:cNvSpPr>
            <a:spLocks noGrp="1"/>
          </p:cNvSpPr>
          <p:nvPr>
            <p:ph type="ftr" sz="quarter" idx="11"/>
          </p:nvPr>
        </p:nvSpPr>
        <p:spPr/>
        <p:txBody>
          <a:bodyPr/>
          <a:lstStyle/>
          <a:p>
            <a:r>
              <a:rPr lang="en-US" smtClean="0"/>
              <a:t>social ethics</a:t>
            </a: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D27C513-7712-4655-A5E6-939C00A084FA}"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07B54A9-7C17-42D6-9387-26C22D985627}" type="datetime1">
              <a:rPr lang="en-US" smtClean="0"/>
              <a:t>4/18/2016</a:t>
            </a:fld>
            <a:endParaRPr lang="en-US"/>
          </a:p>
        </p:txBody>
      </p:sp>
      <p:sp>
        <p:nvSpPr>
          <p:cNvPr id="3" name="Footer Placeholder 2"/>
          <p:cNvSpPr>
            <a:spLocks noGrp="1"/>
          </p:cNvSpPr>
          <p:nvPr>
            <p:ph type="ftr" sz="quarter" idx="11"/>
          </p:nvPr>
        </p:nvSpPr>
        <p:spPr/>
        <p:txBody>
          <a:bodyPr/>
          <a:lstStyle/>
          <a:p>
            <a:r>
              <a:rPr lang="en-US" smtClean="0"/>
              <a:t>social ethics</a:t>
            </a: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D27C513-7712-4655-A5E6-939C00A084FA}"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D27C513-7712-4655-A5E6-939C00A084FA}"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2BD22BCC-A298-4844-B556-9E8DAE63E960}" type="datetime1">
              <a:rPr lang="en-US" smtClean="0"/>
              <a:t>4/18/2016</a:t>
            </a:fld>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smtClean="0"/>
              <a:t>social ethics</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228B8A-3D06-4303-8E41-DCA958D9CC01}"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p:txBody>
          <a:bodyPr/>
          <a:lstStyle/>
          <a:p>
            <a:fld id="{4D27C513-7712-4655-A5E6-939C00A084FA}"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D27C513-7712-4655-A5E6-939C00A084FA}"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29C842B5-DCA1-442B-AA5E-14266E8CD54A}" type="datetime1">
              <a:rPr lang="en-US" smtClean="0"/>
              <a:t>4/18/2016</a:t>
            </a:fld>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smtClean="0"/>
              <a:t>social ethics</a:t>
            </a:r>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70FD5B-5AE1-410F-B6C4-9E27DD991B10}"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p:txBody>
          <a:bodyPr/>
          <a:lstStyle/>
          <a:p>
            <a:fld id="{4D27C513-7712-4655-A5E6-939C00A084F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D27C513-7712-4655-A5E6-939C00A084FA}"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4396FED-639E-43B0-83CB-8B67EB5B517E}"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A74E068-3CCF-41A8-A0C1-410D7C049971}" type="datetime1">
              <a:rPr lang="en-US" smtClean="0"/>
              <a:t>4/18/2016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smtClean="0"/>
              <a:t>social ethics</a:t>
            </a: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D27C513-7712-4655-A5E6-939C00A084FA}" type="slidenum">
              <a:rPr lang="en-US" smtClean="0"/>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228B8A-3D06-4303-8E41-DCA958D9CC01}"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p:txBody>
          <a:bodyPr/>
          <a:lstStyle/>
          <a:p>
            <a:fld id="{4D27C513-7712-4655-A5E6-939C00A084FA}" type="slidenum">
              <a:rPr lang="en-US" smtClean="0"/>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8FBDBA8-6762-41B4-9155-983446FDCA0E}"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p:txBody>
          <a:bodyPr/>
          <a:lstStyle/>
          <a:p>
            <a:fld id="{4D27C513-7712-4655-A5E6-939C00A084FA}"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33766AF-AD72-4209-BBF8-43B828198B28}" type="datetime1">
              <a:rPr lang="en-US" smtClean="0"/>
              <a:t>4/18/2016</a:t>
            </a:fld>
            <a:endParaRPr lang="en-US"/>
          </a:p>
        </p:txBody>
      </p:sp>
      <p:sp>
        <p:nvSpPr>
          <p:cNvPr id="6" name="Footer Placeholder 5"/>
          <p:cNvSpPr>
            <a:spLocks noGrp="1"/>
          </p:cNvSpPr>
          <p:nvPr>
            <p:ph type="ftr" sz="quarter" idx="11"/>
          </p:nvPr>
        </p:nvSpPr>
        <p:spPr/>
        <p:txBody>
          <a:bodyPr/>
          <a:lstStyle/>
          <a:p>
            <a:r>
              <a:rPr lang="en-US" smtClean="0"/>
              <a:t>social ethics</a:t>
            </a:r>
            <a:endParaRPr lang="en-US"/>
          </a:p>
        </p:txBody>
      </p:sp>
      <p:sp>
        <p:nvSpPr>
          <p:cNvPr id="7" name="Slide Number Placeholder 6"/>
          <p:cNvSpPr>
            <a:spLocks noGrp="1"/>
          </p:cNvSpPr>
          <p:nvPr>
            <p:ph type="sldNum" sz="quarter" idx="12"/>
          </p:nvPr>
        </p:nvSpPr>
        <p:spPr/>
        <p:txBody>
          <a:bodyPr/>
          <a:lstStyle/>
          <a:p>
            <a:fld id="{4D27C513-7712-4655-A5E6-939C00A084FA}" type="slidenum">
              <a:rPr lang="en-US" smtClean="0"/>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2557DAB-FB65-4AE4-A128-2FDD81664976}" type="datetime1">
              <a:rPr lang="en-US" smtClean="0"/>
              <a:t>4/18/2016</a:t>
            </a:fld>
            <a:endParaRPr lang="en-US"/>
          </a:p>
        </p:txBody>
      </p:sp>
      <p:sp>
        <p:nvSpPr>
          <p:cNvPr id="8" name="Footer Placeholder 7"/>
          <p:cNvSpPr>
            <a:spLocks noGrp="1"/>
          </p:cNvSpPr>
          <p:nvPr>
            <p:ph type="ftr" sz="quarter" idx="11"/>
          </p:nvPr>
        </p:nvSpPr>
        <p:spPr/>
        <p:txBody>
          <a:bodyPr/>
          <a:lstStyle/>
          <a:p>
            <a:r>
              <a:rPr lang="en-US" smtClean="0"/>
              <a:t>social ethics</a:t>
            </a:r>
            <a:endParaRPr lang="en-US"/>
          </a:p>
        </p:txBody>
      </p:sp>
      <p:sp>
        <p:nvSpPr>
          <p:cNvPr id="9" name="Slide Number Placeholder 8"/>
          <p:cNvSpPr>
            <a:spLocks noGrp="1"/>
          </p:cNvSpPr>
          <p:nvPr>
            <p:ph type="sldNum" sz="quarter" idx="12"/>
          </p:nvPr>
        </p:nvSpPr>
        <p:spPr/>
        <p:txBody>
          <a:bodyPr/>
          <a:lstStyle/>
          <a:p>
            <a:fld id="{4D27C513-7712-4655-A5E6-939C00A084F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3493B14-1104-4F67-95C2-6F78FC92BEBA}" type="datetime1">
              <a:rPr lang="en-US" smtClean="0"/>
              <a:t>4/18/2016</a:t>
            </a:fld>
            <a:endParaRPr lang="en-US"/>
          </a:p>
        </p:txBody>
      </p:sp>
      <p:sp>
        <p:nvSpPr>
          <p:cNvPr id="4" name="Footer Placeholder 3"/>
          <p:cNvSpPr>
            <a:spLocks noGrp="1"/>
          </p:cNvSpPr>
          <p:nvPr>
            <p:ph type="ftr" sz="quarter" idx="11"/>
          </p:nvPr>
        </p:nvSpPr>
        <p:spPr/>
        <p:txBody>
          <a:bodyPr/>
          <a:lstStyle/>
          <a:p>
            <a:r>
              <a:rPr lang="en-US" smtClean="0"/>
              <a:t>social ethics</a:t>
            </a:r>
            <a:endParaRPr lang="en-US"/>
          </a:p>
        </p:txBody>
      </p:sp>
      <p:sp>
        <p:nvSpPr>
          <p:cNvPr id="5" name="Slide Number Placeholder 4"/>
          <p:cNvSpPr>
            <a:spLocks noGrp="1"/>
          </p:cNvSpPr>
          <p:nvPr>
            <p:ph type="sldNum" sz="quarter" idx="12"/>
          </p:nvPr>
        </p:nvSpPr>
        <p:spPr/>
        <p:txBody>
          <a:bodyPr/>
          <a:lstStyle/>
          <a:p>
            <a:fld id="{4D27C513-7712-4655-A5E6-939C00A084FA}" type="slidenum">
              <a:rPr lang="en-US" smtClean="0"/>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7B54A9-7C17-42D6-9387-26C22D985627}" type="datetime1">
              <a:rPr lang="en-US" smtClean="0"/>
              <a:t>4/18/2016</a:t>
            </a:fld>
            <a:endParaRPr lang="en-US"/>
          </a:p>
        </p:txBody>
      </p:sp>
      <p:sp>
        <p:nvSpPr>
          <p:cNvPr id="3" name="Footer Placeholder 2"/>
          <p:cNvSpPr>
            <a:spLocks noGrp="1"/>
          </p:cNvSpPr>
          <p:nvPr>
            <p:ph type="ftr" sz="quarter" idx="11"/>
          </p:nvPr>
        </p:nvSpPr>
        <p:spPr/>
        <p:txBody>
          <a:bodyPr/>
          <a:lstStyle/>
          <a:p>
            <a:r>
              <a:rPr lang="en-US" smtClean="0"/>
              <a:t>social ethics</a:t>
            </a:r>
            <a:endParaRPr lang="en-US"/>
          </a:p>
        </p:txBody>
      </p:sp>
      <p:sp>
        <p:nvSpPr>
          <p:cNvPr id="4" name="Slide Number Placeholder 3"/>
          <p:cNvSpPr>
            <a:spLocks noGrp="1"/>
          </p:cNvSpPr>
          <p:nvPr>
            <p:ph type="sldNum" sz="quarter" idx="12"/>
          </p:nvPr>
        </p:nvSpPr>
        <p:spPr/>
        <p:txBody>
          <a:bodyPr/>
          <a:lstStyle/>
          <a:p>
            <a:fld id="{4D27C513-7712-4655-A5E6-939C00A084F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8FBDBA8-6762-41B4-9155-983446FDCA0E}"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p:txBody>
          <a:bodyPr/>
          <a:lstStyle/>
          <a:p>
            <a:fld id="{4D27C513-7712-4655-A5E6-939C00A084F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2BD22BCC-A298-4844-B556-9E8DAE63E960}" type="datetime1">
              <a:rPr lang="en-US" smtClean="0"/>
              <a:t>4/18/2016</a:t>
            </a:fld>
            <a:endParaRPr lang="en-US"/>
          </a:p>
        </p:txBody>
      </p:sp>
      <p:sp>
        <p:nvSpPr>
          <p:cNvPr id="6" name="Footer Placeholder 5"/>
          <p:cNvSpPr>
            <a:spLocks noGrp="1"/>
          </p:cNvSpPr>
          <p:nvPr>
            <p:ph type="ftr" sz="quarter" idx="11"/>
          </p:nvPr>
        </p:nvSpPr>
        <p:spPr/>
        <p:txBody>
          <a:bodyPr/>
          <a:lstStyle/>
          <a:p>
            <a:r>
              <a:rPr lang="en-US" smtClean="0"/>
              <a:t>social ethics</a:t>
            </a:r>
            <a:endParaRPr lang="en-US"/>
          </a:p>
        </p:txBody>
      </p:sp>
      <p:sp>
        <p:nvSpPr>
          <p:cNvPr id="7" name="Slide Number Placeholder 6"/>
          <p:cNvSpPr>
            <a:spLocks noGrp="1"/>
          </p:cNvSpPr>
          <p:nvPr>
            <p:ph type="sldNum" sz="quarter" idx="12"/>
          </p:nvPr>
        </p:nvSpPr>
        <p:spPr/>
        <p:txBody>
          <a:bodyPr/>
          <a:lstStyle/>
          <a:p>
            <a:fld id="{4D27C513-7712-4655-A5E6-939C00A084F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9C842B5-DCA1-442B-AA5E-14266E8CD54A}" type="datetime1">
              <a:rPr lang="en-US" smtClean="0"/>
              <a:t>4/18/2016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n-US" smtClean="0"/>
              <a:t>social ethics</a:t>
            </a: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D27C513-7712-4655-A5E6-939C00A084FA}"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70FD5B-5AE1-410F-B6C4-9E27DD991B10}"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p:txBody>
          <a:bodyPr/>
          <a:lstStyle/>
          <a:p>
            <a:fld id="{4D27C513-7712-4655-A5E6-939C00A084FA}" type="slidenum">
              <a:rPr lang="en-US" smtClean="0"/>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4396FED-639E-43B0-83CB-8B67EB5B517E}"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p:txBody>
          <a:bodyPr/>
          <a:lstStyle/>
          <a:p>
            <a:fld id="{4D27C513-7712-4655-A5E6-939C00A084FA}" type="slidenum">
              <a:rPr lang="en-US" smtClean="0"/>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A74E068-3CCF-41A8-A0C1-410D7C049971}" type="datetime1">
              <a:rPr lang="en-US" smtClean="0"/>
              <a:t>4/18/2016</a:t>
            </a:fld>
            <a:endParaRPr lang="en-US"/>
          </a:p>
        </p:txBody>
      </p:sp>
      <p:sp>
        <p:nvSpPr>
          <p:cNvPr id="17" name="Footer Placeholder 16"/>
          <p:cNvSpPr>
            <a:spLocks noGrp="1"/>
          </p:cNvSpPr>
          <p:nvPr>
            <p:ph type="ftr" sz="quarter" idx="11"/>
          </p:nvPr>
        </p:nvSpPr>
        <p:spPr/>
        <p:txBody>
          <a:bodyPr/>
          <a:lstStyle/>
          <a:p>
            <a:r>
              <a:rPr lang="en-US" smtClean="0"/>
              <a:t>social ethics</a:t>
            </a:r>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4D27C513-7712-4655-A5E6-939C00A084FA}"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6228B8A-3D06-4303-8E41-DCA958D9CC01}"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p:txBody>
          <a:bodyPr/>
          <a:lstStyle/>
          <a:p>
            <a:fld id="{4D27C513-7712-4655-A5E6-939C00A084FA}"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8FBDBA8-6762-41B4-9155-983446FDCA0E}" type="datetime1">
              <a:rPr lang="en-US" smtClean="0"/>
              <a:t>4/18/2016</a:t>
            </a:fld>
            <a:endParaRPr lang="en-US"/>
          </a:p>
        </p:txBody>
      </p:sp>
      <p:sp>
        <p:nvSpPr>
          <p:cNvPr id="5" name="Footer Placeholder 4"/>
          <p:cNvSpPr>
            <a:spLocks noGrp="1"/>
          </p:cNvSpPr>
          <p:nvPr>
            <p:ph type="ftr" sz="quarter" idx="11"/>
          </p:nvPr>
        </p:nvSpPr>
        <p:spPr>
          <a:xfrm>
            <a:off x="800100" y="6172200"/>
            <a:ext cx="4000500" cy="457200"/>
          </a:xfrm>
        </p:spPr>
        <p:txBody>
          <a:bodyPr/>
          <a:lstStyle/>
          <a:p>
            <a:r>
              <a:rPr lang="en-US" smtClean="0"/>
              <a:t>social ethics</a:t>
            </a:r>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4D27C513-7712-4655-A5E6-939C00A084F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33766AF-AD72-4209-BBF8-43B828198B28}" type="datetime1">
              <a:rPr lang="en-US" smtClean="0"/>
              <a:t>4/18/2016</a:t>
            </a:fld>
            <a:endParaRPr lang="en-US"/>
          </a:p>
        </p:txBody>
      </p:sp>
      <p:sp>
        <p:nvSpPr>
          <p:cNvPr id="6" name="Footer Placeholder 5"/>
          <p:cNvSpPr>
            <a:spLocks noGrp="1"/>
          </p:cNvSpPr>
          <p:nvPr>
            <p:ph type="ftr" sz="quarter" idx="11"/>
          </p:nvPr>
        </p:nvSpPr>
        <p:spPr/>
        <p:txBody>
          <a:bodyPr/>
          <a:lstStyle/>
          <a:p>
            <a:r>
              <a:rPr lang="en-US" smtClean="0"/>
              <a:t>social ethics</a:t>
            </a:r>
            <a:endParaRPr lang="en-US"/>
          </a:p>
        </p:txBody>
      </p:sp>
      <p:sp>
        <p:nvSpPr>
          <p:cNvPr id="7" name="Slide Number Placeholder 6"/>
          <p:cNvSpPr>
            <a:spLocks noGrp="1"/>
          </p:cNvSpPr>
          <p:nvPr>
            <p:ph type="sldNum" sz="quarter" idx="12"/>
          </p:nvPr>
        </p:nvSpPr>
        <p:spPr/>
        <p:txBody>
          <a:bodyPr/>
          <a:lstStyle/>
          <a:p>
            <a:fld id="{4D27C513-7712-4655-A5E6-939C00A084FA}"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2557DAB-FB65-4AE4-A128-2FDD81664976}" type="datetime1">
              <a:rPr lang="en-US" smtClean="0"/>
              <a:t>4/18/2016</a:t>
            </a:fld>
            <a:endParaRPr lang="en-US"/>
          </a:p>
        </p:txBody>
      </p:sp>
      <p:sp>
        <p:nvSpPr>
          <p:cNvPr id="8" name="Footer Placeholder 7"/>
          <p:cNvSpPr>
            <a:spLocks noGrp="1"/>
          </p:cNvSpPr>
          <p:nvPr>
            <p:ph type="ftr" sz="quarter" idx="11"/>
          </p:nvPr>
        </p:nvSpPr>
        <p:spPr/>
        <p:txBody>
          <a:bodyPr/>
          <a:lstStyle/>
          <a:p>
            <a:r>
              <a:rPr lang="en-US" smtClean="0"/>
              <a:t>social ethics</a:t>
            </a:r>
            <a:endParaRPr lang="en-US"/>
          </a:p>
        </p:txBody>
      </p:sp>
      <p:sp>
        <p:nvSpPr>
          <p:cNvPr id="9" name="Slide Number Placeholder 8"/>
          <p:cNvSpPr>
            <a:spLocks noGrp="1"/>
          </p:cNvSpPr>
          <p:nvPr>
            <p:ph type="sldNum" sz="quarter" idx="12"/>
          </p:nvPr>
        </p:nvSpPr>
        <p:spPr/>
        <p:txBody>
          <a:bodyPr/>
          <a:lstStyle/>
          <a:p>
            <a:fld id="{4D27C513-7712-4655-A5E6-939C00A084FA}"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3493B14-1104-4F67-95C2-6F78FC92BEBA}" type="datetime1">
              <a:rPr lang="en-US" smtClean="0"/>
              <a:t>4/18/2016</a:t>
            </a:fld>
            <a:endParaRPr lang="en-US"/>
          </a:p>
        </p:txBody>
      </p:sp>
      <p:sp>
        <p:nvSpPr>
          <p:cNvPr id="4" name="Footer Placeholder 3"/>
          <p:cNvSpPr>
            <a:spLocks noGrp="1"/>
          </p:cNvSpPr>
          <p:nvPr>
            <p:ph type="ftr" sz="quarter" idx="11"/>
          </p:nvPr>
        </p:nvSpPr>
        <p:spPr/>
        <p:txBody>
          <a:bodyPr/>
          <a:lstStyle/>
          <a:p>
            <a:r>
              <a:rPr lang="en-US" smtClean="0"/>
              <a:t>social ethics</a:t>
            </a:r>
            <a:endParaRPr lang="en-US"/>
          </a:p>
        </p:txBody>
      </p:sp>
      <p:sp>
        <p:nvSpPr>
          <p:cNvPr id="5" name="Slide Number Placeholder 4"/>
          <p:cNvSpPr>
            <a:spLocks noGrp="1"/>
          </p:cNvSpPr>
          <p:nvPr>
            <p:ph type="sldNum" sz="quarter" idx="12"/>
          </p:nvPr>
        </p:nvSpPr>
        <p:spPr/>
        <p:txBody>
          <a:bodyPr/>
          <a:lstStyle/>
          <a:p>
            <a:fld id="{4D27C513-7712-4655-A5E6-939C00A084F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33766AF-AD72-4209-BBF8-43B828198B28}" type="datetime1">
              <a:rPr lang="en-US" smtClean="0"/>
              <a:t>4/18/2016</a:t>
            </a:fld>
            <a:endParaRPr lang="en-US"/>
          </a:p>
        </p:txBody>
      </p:sp>
      <p:sp>
        <p:nvSpPr>
          <p:cNvPr id="6" name="Footer Placeholder 5"/>
          <p:cNvSpPr>
            <a:spLocks noGrp="1"/>
          </p:cNvSpPr>
          <p:nvPr>
            <p:ph type="ftr" sz="quarter" idx="11"/>
          </p:nvPr>
        </p:nvSpPr>
        <p:spPr/>
        <p:txBody>
          <a:bodyPr/>
          <a:lstStyle/>
          <a:p>
            <a:r>
              <a:rPr lang="en-US" smtClean="0"/>
              <a:t>social ethics</a:t>
            </a:r>
            <a:endParaRPr lang="en-US"/>
          </a:p>
        </p:txBody>
      </p:sp>
      <p:sp>
        <p:nvSpPr>
          <p:cNvPr id="7" name="Slide Number Placeholder 6"/>
          <p:cNvSpPr>
            <a:spLocks noGrp="1"/>
          </p:cNvSpPr>
          <p:nvPr>
            <p:ph type="sldNum" sz="quarter" idx="12"/>
          </p:nvPr>
        </p:nvSpPr>
        <p:spPr/>
        <p:txBody>
          <a:bodyPr/>
          <a:lstStyle/>
          <a:p>
            <a:fld id="{4D27C513-7712-4655-A5E6-939C00A084FA}" type="slidenum">
              <a:rPr lang="en-US" smtClean="0"/>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7B54A9-7C17-42D6-9387-26C22D985627}" type="datetime1">
              <a:rPr lang="en-US" smtClean="0"/>
              <a:t>4/18/2016</a:t>
            </a:fld>
            <a:endParaRPr lang="en-US"/>
          </a:p>
        </p:txBody>
      </p:sp>
      <p:sp>
        <p:nvSpPr>
          <p:cNvPr id="3" name="Footer Placeholder 2"/>
          <p:cNvSpPr>
            <a:spLocks noGrp="1"/>
          </p:cNvSpPr>
          <p:nvPr>
            <p:ph type="ftr" sz="quarter" idx="11"/>
          </p:nvPr>
        </p:nvSpPr>
        <p:spPr/>
        <p:txBody>
          <a:bodyPr/>
          <a:lstStyle/>
          <a:p>
            <a:r>
              <a:rPr lang="en-US" smtClean="0"/>
              <a:t>social ethics</a:t>
            </a:r>
            <a:endParaRPr lang="en-US"/>
          </a:p>
        </p:txBody>
      </p:sp>
      <p:sp>
        <p:nvSpPr>
          <p:cNvPr id="4" name="Slide Number Placeholder 3"/>
          <p:cNvSpPr>
            <a:spLocks noGrp="1"/>
          </p:cNvSpPr>
          <p:nvPr>
            <p:ph type="sldNum" sz="quarter" idx="12"/>
          </p:nvPr>
        </p:nvSpPr>
        <p:spPr/>
        <p:txBody>
          <a:bodyPr/>
          <a:lstStyle/>
          <a:p>
            <a:fld id="{4D27C513-7712-4655-A5E6-939C00A084FA}" type="slidenum">
              <a:rPr lang="en-US" smtClean="0"/>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BD22BCC-A298-4844-B556-9E8DAE63E960}" type="datetime1">
              <a:rPr lang="en-US" smtClean="0"/>
              <a:t>4/18/2016</a:t>
            </a:fld>
            <a:endParaRPr lang="en-US"/>
          </a:p>
        </p:txBody>
      </p:sp>
      <p:sp>
        <p:nvSpPr>
          <p:cNvPr id="6" name="Footer Placeholder 5"/>
          <p:cNvSpPr>
            <a:spLocks noGrp="1"/>
          </p:cNvSpPr>
          <p:nvPr>
            <p:ph type="ftr" sz="quarter" idx="11"/>
          </p:nvPr>
        </p:nvSpPr>
        <p:spPr/>
        <p:txBody>
          <a:bodyPr/>
          <a:lstStyle/>
          <a:p>
            <a:r>
              <a:rPr lang="en-US" smtClean="0"/>
              <a:t>social ethics</a:t>
            </a:r>
            <a:endParaRPr lang="en-US"/>
          </a:p>
        </p:txBody>
      </p:sp>
      <p:sp>
        <p:nvSpPr>
          <p:cNvPr id="7" name="Slide Number Placeholder 6"/>
          <p:cNvSpPr>
            <a:spLocks noGrp="1"/>
          </p:cNvSpPr>
          <p:nvPr>
            <p:ph type="sldNum" sz="quarter" idx="12"/>
          </p:nvPr>
        </p:nvSpPr>
        <p:spPr/>
        <p:txBody>
          <a:bodyPr/>
          <a:lstStyle/>
          <a:p>
            <a:fld id="{4D27C513-7712-4655-A5E6-939C00A084FA}"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9C842B5-DCA1-442B-AA5E-14266E8CD54A}" type="datetime1">
              <a:rPr lang="en-US" smtClean="0"/>
              <a:t>4/18/2016</a:t>
            </a:fld>
            <a:endParaRPr lang="en-US"/>
          </a:p>
        </p:txBody>
      </p:sp>
      <p:sp>
        <p:nvSpPr>
          <p:cNvPr id="6" name="Footer Placeholder 5"/>
          <p:cNvSpPr>
            <a:spLocks noGrp="1"/>
          </p:cNvSpPr>
          <p:nvPr>
            <p:ph type="ftr" sz="quarter" idx="11"/>
          </p:nvPr>
        </p:nvSpPr>
        <p:spPr>
          <a:xfrm>
            <a:off x="914400" y="6172200"/>
            <a:ext cx="3886200" cy="457200"/>
          </a:xfrm>
        </p:spPr>
        <p:txBody>
          <a:bodyPr/>
          <a:lstStyle/>
          <a:p>
            <a:r>
              <a:rPr lang="en-US" smtClean="0"/>
              <a:t>social ethics</a:t>
            </a:r>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4D27C513-7712-4655-A5E6-939C00A084FA}"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70FD5B-5AE1-410F-B6C4-9E27DD991B10}"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p:txBody>
          <a:bodyPr/>
          <a:lstStyle/>
          <a:p>
            <a:fld id="{4D27C513-7712-4655-A5E6-939C00A084FA}" type="slidenum">
              <a:rPr lang="en-US" smtClean="0"/>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4396FED-639E-43B0-83CB-8B67EB5B517E}"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p:txBody>
          <a:bodyPr/>
          <a:lstStyle/>
          <a:p>
            <a:fld id="{4D27C513-7712-4655-A5E6-939C00A084F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2557DAB-FB65-4AE4-A128-2FDD81664976}" type="datetime1">
              <a:rPr lang="en-US" smtClean="0"/>
              <a:t>4/18/2016</a:t>
            </a:fld>
            <a:endParaRPr lang="en-US"/>
          </a:p>
        </p:txBody>
      </p:sp>
      <p:sp>
        <p:nvSpPr>
          <p:cNvPr id="8" name="Footer Placeholder 7"/>
          <p:cNvSpPr>
            <a:spLocks noGrp="1"/>
          </p:cNvSpPr>
          <p:nvPr>
            <p:ph type="ftr" sz="quarter" idx="11"/>
          </p:nvPr>
        </p:nvSpPr>
        <p:spPr/>
        <p:txBody>
          <a:bodyPr/>
          <a:lstStyle/>
          <a:p>
            <a:r>
              <a:rPr lang="en-US" smtClean="0"/>
              <a:t>social ethics</a:t>
            </a:r>
            <a:endParaRPr lang="en-US"/>
          </a:p>
        </p:txBody>
      </p:sp>
      <p:sp>
        <p:nvSpPr>
          <p:cNvPr id="9" name="Slide Number Placeholder 8"/>
          <p:cNvSpPr>
            <a:spLocks noGrp="1"/>
          </p:cNvSpPr>
          <p:nvPr>
            <p:ph type="sldNum" sz="quarter" idx="12"/>
          </p:nvPr>
        </p:nvSpPr>
        <p:spPr/>
        <p:txBody>
          <a:bodyPr/>
          <a:lstStyle/>
          <a:p>
            <a:fld id="{4D27C513-7712-4655-A5E6-939C00A084F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3493B14-1104-4F67-95C2-6F78FC92BEBA}" type="datetime1">
              <a:rPr lang="en-US" smtClean="0"/>
              <a:t>4/18/2016</a:t>
            </a:fld>
            <a:endParaRPr lang="en-US"/>
          </a:p>
        </p:txBody>
      </p:sp>
      <p:sp>
        <p:nvSpPr>
          <p:cNvPr id="4" name="Footer Placeholder 3"/>
          <p:cNvSpPr>
            <a:spLocks noGrp="1"/>
          </p:cNvSpPr>
          <p:nvPr>
            <p:ph type="ftr" sz="quarter" idx="11"/>
          </p:nvPr>
        </p:nvSpPr>
        <p:spPr/>
        <p:txBody>
          <a:bodyPr/>
          <a:lstStyle/>
          <a:p>
            <a:r>
              <a:rPr lang="en-US" smtClean="0"/>
              <a:t>social ethics</a:t>
            </a:r>
            <a:endParaRPr lang="en-US"/>
          </a:p>
        </p:txBody>
      </p:sp>
      <p:sp>
        <p:nvSpPr>
          <p:cNvPr id="5" name="Slide Number Placeholder 4"/>
          <p:cNvSpPr>
            <a:spLocks noGrp="1"/>
          </p:cNvSpPr>
          <p:nvPr>
            <p:ph type="sldNum" sz="quarter" idx="12"/>
          </p:nvPr>
        </p:nvSpPr>
        <p:spPr/>
        <p:txBody>
          <a:bodyPr/>
          <a:lstStyle/>
          <a:p>
            <a:fld id="{4D27C513-7712-4655-A5E6-939C00A084F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7B54A9-7C17-42D6-9387-26C22D985627}" type="datetime1">
              <a:rPr lang="en-US" smtClean="0"/>
              <a:t>4/18/2016</a:t>
            </a:fld>
            <a:endParaRPr lang="en-US"/>
          </a:p>
        </p:txBody>
      </p:sp>
      <p:sp>
        <p:nvSpPr>
          <p:cNvPr id="3" name="Footer Placeholder 2"/>
          <p:cNvSpPr>
            <a:spLocks noGrp="1"/>
          </p:cNvSpPr>
          <p:nvPr>
            <p:ph type="ftr" sz="quarter" idx="11"/>
          </p:nvPr>
        </p:nvSpPr>
        <p:spPr/>
        <p:txBody>
          <a:bodyPr/>
          <a:lstStyle/>
          <a:p>
            <a:r>
              <a:rPr lang="en-US" smtClean="0"/>
              <a:t>social ethics</a:t>
            </a:r>
            <a:endParaRPr lang="en-US"/>
          </a:p>
        </p:txBody>
      </p:sp>
      <p:sp>
        <p:nvSpPr>
          <p:cNvPr id="4" name="Slide Number Placeholder 3"/>
          <p:cNvSpPr>
            <a:spLocks noGrp="1"/>
          </p:cNvSpPr>
          <p:nvPr>
            <p:ph type="sldNum" sz="quarter" idx="12"/>
          </p:nvPr>
        </p:nvSpPr>
        <p:spPr/>
        <p:txBody>
          <a:bodyPr/>
          <a:lstStyle/>
          <a:p>
            <a:fld id="{4D27C513-7712-4655-A5E6-939C00A084F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BD22BCC-A298-4844-B556-9E8DAE63E960}" type="datetime1">
              <a:rPr lang="en-US" smtClean="0"/>
              <a:t>4/18/2016</a:t>
            </a:fld>
            <a:endParaRPr lang="en-US"/>
          </a:p>
        </p:txBody>
      </p:sp>
      <p:sp>
        <p:nvSpPr>
          <p:cNvPr id="6" name="Footer Placeholder 5"/>
          <p:cNvSpPr>
            <a:spLocks noGrp="1"/>
          </p:cNvSpPr>
          <p:nvPr>
            <p:ph type="ftr" sz="quarter" idx="11"/>
          </p:nvPr>
        </p:nvSpPr>
        <p:spPr/>
        <p:txBody>
          <a:bodyPr/>
          <a:lstStyle/>
          <a:p>
            <a:r>
              <a:rPr lang="en-US" smtClean="0"/>
              <a:t>social ethics</a:t>
            </a:r>
            <a:endParaRPr lang="en-US"/>
          </a:p>
        </p:txBody>
      </p:sp>
      <p:sp>
        <p:nvSpPr>
          <p:cNvPr id="7" name="Slide Number Placeholder 6"/>
          <p:cNvSpPr>
            <a:spLocks noGrp="1"/>
          </p:cNvSpPr>
          <p:nvPr>
            <p:ph type="sldNum" sz="quarter" idx="12"/>
          </p:nvPr>
        </p:nvSpPr>
        <p:spPr/>
        <p:txBody>
          <a:bodyPr/>
          <a:lstStyle/>
          <a:p>
            <a:fld id="{4D27C513-7712-4655-A5E6-939C00A084F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9C842B5-DCA1-442B-AA5E-14266E8CD54A}" type="datetime1">
              <a:rPr lang="en-US" smtClean="0"/>
              <a:t>4/18/2016</a:t>
            </a:fld>
            <a:endParaRPr lang="en-US"/>
          </a:p>
        </p:txBody>
      </p:sp>
      <p:sp>
        <p:nvSpPr>
          <p:cNvPr id="6" name="Footer Placeholder 5"/>
          <p:cNvSpPr>
            <a:spLocks noGrp="1"/>
          </p:cNvSpPr>
          <p:nvPr>
            <p:ph type="ftr" sz="quarter" idx="11"/>
          </p:nvPr>
        </p:nvSpPr>
        <p:spPr/>
        <p:txBody>
          <a:bodyPr/>
          <a:lstStyle/>
          <a:p>
            <a:r>
              <a:rPr lang="en-US" smtClean="0"/>
              <a:t>social ethics</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D27C513-7712-4655-A5E6-939C00A084FA}"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4.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936F984-E63E-4CAD-A49A-FDD8A23F8F01}" type="datetime1">
              <a:rPr lang="en-US" smtClean="0"/>
              <a:t>4/18/2016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social ethics</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D27C513-7712-4655-A5E6-939C00A084FA}"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936F984-E63E-4CAD-A49A-FDD8A23F8F01}" type="datetime1">
              <a:rPr lang="en-US" smtClean="0"/>
              <a:t>4/18/2016</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social ethics</a:t>
            </a: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D27C513-7712-4655-A5E6-939C00A084FA}"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936F984-E63E-4CAD-A49A-FDD8A23F8F01}" type="datetime1">
              <a:rPr lang="en-US" smtClean="0"/>
              <a:t>4/18/2016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smtClean="0"/>
              <a:t>social ethics</a:t>
            </a: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D27C513-7712-4655-A5E6-939C00A084F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hd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936F984-E63E-4CAD-A49A-FDD8A23F8F01}" type="datetime1">
              <a:rPr lang="en-US" smtClean="0"/>
              <a:t>4/18/2016</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en-US" smtClean="0"/>
              <a:t>social ethics</a:t>
            </a:r>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D27C513-7712-4655-A5E6-939C00A084F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hdr="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8601"/>
            <a:ext cx="8077200" cy="1676399"/>
          </a:xfrm>
        </p:spPr>
        <p:txBody>
          <a:bodyPr/>
          <a:lstStyle/>
          <a:p>
            <a:pPr algn="ctr"/>
            <a:r>
              <a:rPr lang="en-US" b="0" u="sng" dirty="0" smtClean="0"/>
              <a:t>SOCIAL ETHICS</a:t>
            </a:r>
            <a:br>
              <a:rPr lang="en-US" b="0" u="sng" dirty="0" smtClean="0"/>
            </a:br>
            <a:r>
              <a:rPr lang="en-US" b="0" u="sng" dirty="0" smtClean="0"/>
              <a:t>DEFINITION:</a:t>
            </a:r>
            <a:endParaRPr lang="en-US" b="0" u="sng" dirty="0"/>
          </a:p>
        </p:txBody>
      </p:sp>
      <p:sp>
        <p:nvSpPr>
          <p:cNvPr id="3" name="Subtitle 2"/>
          <p:cNvSpPr>
            <a:spLocks noGrp="1"/>
          </p:cNvSpPr>
          <p:nvPr>
            <p:ph type="subTitle" idx="1"/>
          </p:nvPr>
        </p:nvSpPr>
        <p:spPr>
          <a:xfrm>
            <a:off x="228600" y="2286000"/>
            <a:ext cx="8686800" cy="2525311"/>
          </a:xfrm>
        </p:spPr>
        <p:txBody>
          <a:bodyPr>
            <a:normAutofit fontScale="92500" lnSpcReduction="20000"/>
          </a:bodyPr>
          <a:lstStyle/>
          <a:p>
            <a:pPr algn="l"/>
            <a:r>
              <a:rPr lang="en-US" dirty="0" smtClean="0"/>
              <a:t>Social Ethics refers to the moral standards the norms and  values accepted within a certain society.</a:t>
            </a:r>
          </a:p>
          <a:p>
            <a:pPr algn="l"/>
            <a:r>
              <a:rPr lang="en-US" dirty="0" smtClean="0"/>
              <a:t>Social ethics basically entails a collective way of behavior which in one way or the other represents the  collective experience of people ant their culture. Each and every society be it an organization, or any profession is guided by the social ethics.</a:t>
            </a:r>
          </a:p>
          <a:p>
            <a:endParaRPr lang="en-US"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4" name="Date Placeholder 3"/>
          <p:cNvSpPr>
            <a:spLocks noGrp="1"/>
          </p:cNvSpPr>
          <p:nvPr>
            <p:ph type="dt" sz="half" idx="10"/>
          </p:nvPr>
        </p:nvSpPr>
        <p:spPr/>
        <p:txBody>
          <a:bodyPr/>
          <a:lstStyle/>
          <a:p>
            <a:fld id="{E6228B8A-3D06-4303-8E41-DCA958D9CC01}"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p:txBody>
          <a:bodyPr>
            <a:normAutofit/>
          </a:bodyPr>
          <a:lstStyle/>
          <a:p>
            <a:fld id="{4D27C513-7712-4655-A5E6-939C00A084FA}" type="slidenum">
              <a:rPr lang="en-US" smtClean="0"/>
              <a:t>10</a:t>
            </a:fld>
            <a:endParaRPr lang="en-US"/>
          </a:p>
        </p:txBody>
      </p:sp>
      <p:sp>
        <p:nvSpPr>
          <p:cNvPr id="3" name="Content Placeholder 2"/>
          <p:cNvSpPr>
            <a:spLocks noGrp="1"/>
          </p:cNvSpPr>
          <p:nvPr>
            <p:ph sz="quarter" idx="1"/>
          </p:nvPr>
        </p:nvSpPr>
        <p:spPr/>
        <p:txBody>
          <a:bodyPr>
            <a:normAutofit/>
          </a:bodyPr>
          <a:lstStyle/>
          <a:p>
            <a:r>
              <a:rPr lang="en-US" dirty="0" smtClean="0"/>
              <a:t>Social ethics is diverse in nature and the organization should ensure that it up to date with any emerging issues that may affect its operations related with the social ethics.</a:t>
            </a:r>
          </a:p>
          <a:p>
            <a:r>
              <a:rPr lang="en-US" dirty="0" smtClean="0"/>
              <a:t>Due to the diversity of the social ethics as the critical factor in most of the organizations the organization should have and adapt different flexible systems that can handle any issue related with the social ethics.</a:t>
            </a:r>
            <a:endParaRPr lang="en-US" dirty="0"/>
          </a:p>
        </p:txBody>
      </p:sp>
    </p:spTree>
  </p:cSld>
  <p:clrMapOvr>
    <a:masterClrMapping/>
  </p:clrMapOvr>
  <p:transition>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r>
              <a:rPr lang="en-US" u="sng" dirty="0" smtClean="0"/>
              <a:t>MacIntyre, Alasdair. </a:t>
            </a:r>
            <a:r>
              <a:rPr lang="en-US" i="1" u="sng" dirty="0" smtClean="0"/>
              <a:t>After Virtue</a:t>
            </a:r>
            <a:r>
              <a:rPr lang="en-US" i="1" dirty="0" smtClean="0"/>
              <a:t>. </a:t>
            </a:r>
            <a:r>
              <a:rPr lang="en-US" dirty="0" smtClean="0"/>
              <a:t>Notre Dame, University of Notre Dame Press, 1984. </a:t>
            </a:r>
          </a:p>
          <a:p>
            <a:r>
              <a:rPr lang="en-US" dirty="0" smtClean="0"/>
              <a:t>"</a:t>
            </a:r>
            <a:r>
              <a:rPr lang="en-US" u="sng" dirty="0" smtClean="0"/>
              <a:t>Managing for Organizational Integrity. </a:t>
            </a:r>
            <a:r>
              <a:rPr lang="en-US" dirty="0" smtClean="0"/>
              <a:t>Paine, Lynn Sharp. " </a:t>
            </a:r>
            <a:r>
              <a:rPr lang="en-US" i="1" dirty="0" smtClean="0"/>
              <a:t>Harvard Business Review </a:t>
            </a:r>
            <a:r>
              <a:rPr lang="en-US" dirty="0" smtClean="0"/>
              <a:t>(March-April 1994). </a:t>
            </a:r>
          </a:p>
          <a:p>
            <a:r>
              <a:rPr lang="en-US" dirty="0" smtClean="0"/>
              <a:t>. </a:t>
            </a:r>
            <a:r>
              <a:rPr lang="en-US" i="1" u="sng" dirty="0" smtClean="0"/>
              <a:t>Business and Society</a:t>
            </a:r>
            <a:r>
              <a:rPr lang="en-US" i="1" dirty="0" smtClean="0"/>
              <a:t>.</a:t>
            </a:r>
            <a:r>
              <a:rPr lang="en-US" dirty="0" smtClean="0"/>
              <a:t> Post, James E., William C. Frederick, Anne T. Lawrence, and James Weber.</a:t>
            </a:r>
            <a:r>
              <a:rPr lang="en-US" i="1" dirty="0" smtClean="0"/>
              <a:t> </a:t>
            </a:r>
            <a:r>
              <a:rPr lang="en-US" dirty="0" smtClean="0"/>
              <a:t>New York: McGraw-Hill, 1996.</a:t>
            </a:r>
            <a:br>
              <a:rPr lang="en-US" dirty="0" smtClean="0"/>
            </a:br>
            <a:endParaRPr lang="en-US" dirty="0" smtClean="0"/>
          </a:p>
          <a:p>
            <a:endParaRPr lang="en-US" dirty="0"/>
          </a:p>
        </p:txBody>
      </p:sp>
      <p:sp>
        <p:nvSpPr>
          <p:cNvPr id="3" name="Date Placeholder 2"/>
          <p:cNvSpPr>
            <a:spLocks noGrp="1"/>
          </p:cNvSpPr>
          <p:nvPr>
            <p:ph type="dt" sz="half" idx="10"/>
          </p:nvPr>
        </p:nvSpPr>
        <p:spPr/>
        <p:txBody>
          <a:bodyPr/>
          <a:lstStyle/>
          <a:p>
            <a:fld id="{E6228B8A-3D06-4303-8E41-DCA958D9CC01}" type="datetime1">
              <a:rPr lang="en-US" smtClean="0"/>
              <a:t>4/18/2016</a:t>
            </a:fld>
            <a:endParaRPr lang="en-US"/>
          </a:p>
        </p:txBody>
      </p:sp>
      <p:sp>
        <p:nvSpPr>
          <p:cNvPr id="4" name="Footer Placeholder 3"/>
          <p:cNvSpPr>
            <a:spLocks noGrp="1"/>
          </p:cNvSpPr>
          <p:nvPr>
            <p:ph type="ftr" sz="quarter" idx="11"/>
          </p:nvPr>
        </p:nvSpPr>
        <p:spPr/>
        <p:txBody>
          <a:bodyPr/>
          <a:lstStyle/>
          <a:p>
            <a:r>
              <a:rPr lang="en-US" smtClean="0"/>
              <a:t>social ethics</a:t>
            </a:r>
            <a:endParaRPr lang="en-US"/>
          </a:p>
        </p:txBody>
      </p:sp>
      <p:sp>
        <p:nvSpPr>
          <p:cNvPr id="5" name="Slide Number Placeholder 4"/>
          <p:cNvSpPr>
            <a:spLocks noGrp="1"/>
          </p:cNvSpPr>
          <p:nvPr>
            <p:ph type="sldNum" sz="quarter" idx="12"/>
          </p:nvPr>
        </p:nvSpPr>
        <p:spPr/>
        <p:txBody>
          <a:bodyPr/>
          <a:lstStyle/>
          <a:p>
            <a:fld id="{4D27C513-7712-4655-A5E6-939C00A084FA}" type="slidenum">
              <a:rPr lang="en-US" smtClean="0"/>
              <a:t>11</a:t>
            </a:fld>
            <a:endParaRPr lang="en-US"/>
          </a:p>
        </p:txBody>
      </p:sp>
      <p:sp>
        <p:nvSpPr>
          <p:cNvPr id="2" name="Title 1"/>
          <p:cNvSpPr>
            <a:spLocks noGrp="1"/>
          </p:cNvSpPr>
          <p:nvPr>
            <p:ph type="title"/>
          </p:nvPr>
        </p:nvSpPr>
        <p:spPr/>
        <p:txBody>
          <a:bodyPr/>
          <a:lstStyle/>
          <a:p>
            <a:r>
              <a:rPr lang="en-US" dirty="0" smtClean="0"/>
              <a:t>REFERENCES</a:t>
            </a:r>
            <a:endParaRPr lang="en-US" dirty="0"/>
          </a:p>
        </p:txBody>
      </p:sp>
    </p:spTree>
  </p:cSld>
  <p:clrMapOvr>
    <a:masterClrMapping/>
  </p:clrMapOvr>
  <p:transition>
    <p:check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4288"/>
            <a:ext cx="7772400" cy="839161"/>
          </a:xfrm>
        </p:spPr>
        <p:txBody>
          <a:bodyPr/>
          <a:lstStyle/>
          <a:p>
            <a:pPr algn="l"/>
            <a:r>
              <a:rPr lang="en-US" dirty="0" smtClean="0">
                <a:solidFill>
                  <a:srgbClr val="00B0F0"/>
                </a:solidFill>
              </a:rPr>
              <a:t>Introduction Cont</a:t>
            </a:r>
            <a:r>
              <a:rPr lang="en-US" dirty="0">
                <a:solidFill>
                  <a:srgbClr val="00B0F0"/>
                </a:solidFill>
              </a:rPr>
              <a:t>.</a:t>
            </a:r>
          </a:p>
        </p:txBody>
      </p:sp>
      <p:pic>
        <p:nvPicPr>
          <p:cNvPr id="4" name="Picture 3"/>
          <p:cNvPicPr>
            <a:picLocks noChangeAspect="1"/>
          </p:cNvPicPr>
          <p:nvPr/>
        </p:nvPicPr>
        <p:blipFill>
          <a:blip r:embed="rId3"/>
          <a:stretch>
            <a:fillRect/>
          </a:stretch>
        </p:blipFill>
        <p:spPr>
          <a:xfrm>
            <a:off x="495300" y="1524000"/>
            <a:ext cx="4279099" cy="3582938"/>
          </a:xfrm>
          <a:prstGeom prst="rect">
            <a:avLst/>
          </a:prstGeom>
        </p:spPr>
      </p:pic>
      <p:sp>
        <p:nvSpPr>
          <p:cNvPr id="3" name="Subtitle 2"/>
          <p:cNvSpPr>
            <a:spLocks noGrp="1"/>
          </p:cNvSpPr>
          <p:nvPr>
            <p:ph type="subTitle" idx="1"/>
          </p:nvPr>
        </p:nvSpPr>
        <p:spPr>
          <a:xfrm>
            <a:off x="533400" y="858210"/>
            <a:ext cx="8458200" cy="6456990"/>
          </a:xfrm>
        </p:spPr>
        <p:txBody>
          <a:bodyPr/>
          <a:lstStyle/>
          <a:p>
            <a:pPr algn="l"/>
            <a:r>
              <a:rPr lang="en-US" dirty="0" smtClean="0">
                <a:solidFill>
                  <a:schemeClr val="accent3">
                    <a:lumMod val="75000"/>
                  </a:schemeClr>
                </a:solidFill>
              </a:rPr>
              <a:t>Importance of ethics</a:t>
            </a:r>
          </a:p>
          <a:p>
            <a:pPr algn="l"/>
            <a:endParaRPr lang="en-US" dirty="0"/>
          </a:p>
          <a:p>
            <a:pPr algn="l"/>
            <a:endParaRPr lang="en-US" dirty="0" smtClean="0"/>
          </a:p>
          <a:p>
            <a:pPr algn="l"/>
            <a:endParaRPr lang="en-US" dirty="0"/>
          </a:p>
          <a:p>
            <a:pPr algn="l"/>
            <a:endParaRPr lang="en-US" dirty="0" smtClean="0"/>
          </a:p>
          <a:p>
            <a:pPr algn="l"/>
            <a:endParaRPr lang="en-US" dirty="0"/>
          </a:p>
          <a:p>
            <a:pPr algn="l"/>
            <a:endParaRPr lang="en-US" dirty="0" smtClean="0"/>
          </a:p>
          <a:p>
            <a:pPr algn="l"/>
            <a:endParaRPr lang="en-US" dirty="0"/>
          </a:p>
          <a:p>
            <a:pPr algn="l"/>
            <a:endParaRPr lang="en-US" dirty="0" smtClean="0"/>
          </a:p>
          <a:p>
            <a:pPr algn="l"/>
            <a:r>
              <a:rPr lang="en-US" dirty="0" smtClean="0">
                <a:solidFill>
                  <a:schemeClr val="accent3">
                    <a:lumMod val="75000"/>
                  </a:schemeClr>
                </a:solidFill>
              </a:rPr>
              <a:t>The set principles in social ethics are important in guiding the behavior of an individual towards being friendly to the environment by avoiding various pollution activities. </a:t>
            </a:r>
            <a:endParaRPr lang="en-US" dirty="0">
              <a:solidFill>
                <a:schemeClr val="accent3">
                  <a:lumMod val="75000"/>
                </a:schemeClr>
              </a:solidFill>
            </a:endParaRPr>
          </a:p>
        </p:txBody>
      </p:sp>
    </p:spTree>
    <p:extLst>
      <p:ext uri="{BB962C8B-B14F-4D97-AF65-F5344CB8AC3E}">
        <p14:creationId xmlns:p14="http://schemas.microsoft.com/office/powerpoint/2010/main" val="2783715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circle(in)">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9" end="9"/>
                                            </p:txEl>
                                          </p:spTgt>
                                        </p:tgtEl>
                                        <p:attrNameLst>
                                          <p:attrName>style.visibility</p:attrName>
                                        </p:attrNameLst>
                                      </p:cBhvr>
                                      <p:to>
                                        <p:strVal val="visible"/>
                                      </p:to>
                                    </p:set>
                                    <p:anim calcmode="lin" valueType="num">
                                      <p:cBhvr additive="base">
                                        <p:cTn id="1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smtClean="0"/>
              <a:t>Social Ethics basically varies from one organization to another this is due to the fact that there is existence of different cultures in each and organization thus brings a about different codes of behavior in that organization.</a:t>
            </a:r>
          </a:p>
          <a:p>
            <a:r>
              <a:rPr lang="en-US" dirty="0" smtClean="0"/>
              <a:t>The diversity of the social ethics in an organization is due to the various ethnics groups, tribes which brings about diversity in terms of different elements such as races,languages,gender,religion ,beliefs all these emerges </a:t>
            </a:r>
            <a:r>
              <a:rPr lang="en-US" dirty="0"/>
              <a:t>w</a:t>
            </a:r>
            <a:r>
              <a:rPr lang="en-US" dirty="0" smtClean="0"/>
              <a:t>ithin the context of the industry.</a:t>
            </a:r>
            <a:endParaRPr lang="en-US" dirty="0"/>
          </a:p>
        </p:txBody>
      </p:sp>
      <p:sp>
        <p:nvSpPr>
          <p:cNvPr id="4" name="Date Placeholder 3"/>
          <p:cNvSpPr>
            <a:spLocks noGrp="1"/>
          </p:cNvSpPr>
          <p:nvPr>
            <p:ph type="dt" sz="half" idx="10"/>
          </p:nvPr>
        </p:nvSpPr>
        <p:spPr/>
        <p:txBody>
          <a:bodyPr/>
          <a:lstStyle/>
          <a:p>
            <a:fld id="{E6228B8A-3D06-4303-8E41-DCA958D9CC01}" type="datetime1">
              <a:rPr lang="en-US" smtClean="0"/>
              <a:t>4/18/2016</a:t>
            </a:fld>
            <a:endParaRPr lang="en-US"/>
          </a:p>
        </p:txBody>
      </p:sp>
      <p:sp>
        <p:nvSpPr>
          <p:cNvPr id="5" name="Footer Placeholder 4"/>
          <p:cNvSpPr>
            <a:spLocks noGrp="1"/>
          </p:cNvSpPr>
          <p:nvPr>
            <p:ph type="ftr" sz="quarter" idx="11"/>
          </p:nvPr>
        </p:nvSpPr>
        <p:spPr/>
        <p:txBody>
          <a:bodyPr/>
          <a:lstStyle/>
          <a:p>
            <a:r>
              <a:rPr lang="en-US" dirty="0" smtClean="0"/>
              <a:t>social ethics</a:t>
            </a:r>
            <a:endParaRPr lang="en-US" dirty="0"/>
          </a:p>
        </p:txBody>
      </p:sp>
      <p:sp>
        <p:nvSpPr>
          <p:cNvPr id="6" name="Slide Number Placeholder 5"/>
          <p:cNvSpPr>
            <a:spLocks noGrp="1"/>
          </p:cNvSpPr>
          <p:nvPr>
            <p:ph type="sldNum" sz="quarter" idx="12"/>
          </p:nvPr>
        </p:nvSpPr>
        <p:spPr/>
        <p:txBody>
          <a:bodyPr>
            <a:normAutofit/>
          </a:bodyPr>
          <a:lstStyle/>
          <a:p>
            <a:fld id="{4D27C513-7712-4655-A5E6-939C00A084FA}" type="slidenum">
              <a:rPr lang="en-US" smtClean="0"/>
              <a:t>3</a:t>
            </a:fld>
            <a:endParaRPr lang="en-US"/>
          </a:p>
        </p:txBody>
      </p:sp>
      <p:sp>
        <p:nvSpPr>
          <p:cNvPr id="2" name="Title 1"/>
          <p:cNvSpPr>
            <a:spLocks noGrp="1"/>
          </p:cNvSpPr>
          <p:nvPr>
            <p:ph type="title"/>
          </p:nvPr>
        </p:nvSpPr>
        <p:spPr/>
        <p:txBody>
          <a:bodyPr>
            <a:normAutofit/>
          </a:bodyPr>
          <a:lstStyle/>
          <a:p>
            <a:r>
              <a:rPr lang="en-US" sz="3200" b="1" u="sng" dirty="0" smtClean="0">
                <a:latin typeface="+mn-lt"/>
              </a:rPr>
              <a:t>DIMENSIONS OF SOCIAL ETHICS IN BUSINESS</a:t>
            </a:r>
            <a:r>
              <a:rPr lang="en-US" sz="3200" dirty="0" smtClean="0">
                <a:latin typeface="+mn-lt"/>
              </a:rPr>
              <a:t>:</a:t>
            </a:r>
            <a:endParaRPr lang="en-US" sz="3200" dirty="0">
              <a:latin typeface="+mn-lt"/>
            </a:endParaRPr>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ROLE OF SOCIAL ETHICS IN AN ORGANIZATION:</a:t>
            </a:r>
            <a:endParaRPr lang="en-US" b="1" u="sng" dirty="0"/>
          </a:p>
        </p:txBody>
      </p:sp>
      <p:sp>
        <p:nvSpPr>
          <p:cNvPr id="3" name="Content Placeholder 2"/>
          <p:cNvSpPr>
            <a:spLocks noGrp="1"/>
          </p:cNvSpPr>
          <p:nvPr>
            <p:ph idx="1"/>
          </p:nvPr>
        </p:nvSpPr>
        <p:spPr/>
        <p:txBody>
          <a:bodyPr>
            <a:normAutofit/>
          </a:bodyPr>
          <a:lstStyle/>
          <a:p>
            <a:r>
              <a:rPr lang="en-US" dirty="0" smtClean="0"/>
              <a:t>Social ethics plays a critical role within an organization this is due to the fact that its through these norms that an organization is able to abide with the laid rules and regulations within the context of its operation otherwise  without the conformance of these rules and regulations then the company faces industrial actions within the jurisdiction of the law as outlined in the company law act.</a:t>
            </a:r>
            <a:endParaRPr lang="en-US" dirty="0"/>
          </a:p>
        </p:txBody>
      </p:sp>
      <p:sp>
        <p:nvSpPr>
          <p:cNvPr id="4" name="Date Placeholder 3"/>
          <p:cNvSpPr>
            <a:spLocks noGrp="1"/>
          </p:cNvSpPr>
          <p:nvPr>
            <p:ph type="dt" sz="half" idx="10"/>
          </p:nvPr>
        </p:nvSpPr>
        <p:spPr/>
        <p:txBody>
          <a:bodyPr/>
          <a:lstStyle/>
          <a:p>
            <a:fld id="{E6228B8A-3D06-4303-8E41-DCA958D9CC01}"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p:txBody>
          <a:bodyPr/>
          <a:lstStyle/>
          <a:p>
            <a:fld id="{4D27C513-7712-4655-A5E6-939C00A084FA}" type="slidenum">
              <a:rPr lang="en-US" smtClean="0"/>
              <a:t>4</a:t>
            </a:fld>
            <a:endParaRPr lang="en-US"/>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ROLE OF SOCIAL ETHICS IN AN ORGANIZATION:</a:t>
            </a:r>
            <a:endParaRPr lang="en-US" b="1" u="sng" dirty="0"/>
          </a:p>
        </p:txBody>
      </p:sp>
      <p:sp>
        <p:nvSpPr>
          <p:cNvPr id="4" name="Date Placeholder 3"/>
          <p:cNvSpPr>
            <a:spLocks noGrp="1"/>
          </p:cNvSpPr>
          <p:nvPr>
            <p:ph type="dt" sz="half" idx="10"/>
          </p:nvPr>
        </p:nvSpPr>
        <p:spPr/>
        <p:txBody>
          <a:bodyPr/>
          <a:lstStyle/>
          <a:p>
            <a:fld id="{E6228B8A-3D06-4303-8E41-DCA958D9CC01}"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p:txBody>
          <a:bodyPr>
            <a:normAutofit/>
          </a:bodyPr>
          <a:lstStyle/>
          <a:p>
            <a:fld id="{4D27C513-7712-4655-A5E6-939C00A084FA}" type="slidenum">
              <a:rPr lang="en-US" smtClean="0"/>
              <a:t>5</a:t>
            </a:fld>
            <a:endParaRPr lang="en-US"/>
          </a:p>
        </p:txBody>
      </p:sp>
      <p:sp>
        <p:nvSpPr>
          <p:cNvPr id="3" name="Content Placeholder 2"/>
          <p:cNvSpPr>
            <a:spLocks noGrp="1"/>
          </p:cNvSpPr>
          <p:nvPr>
            <p:ph sz="quarter" idx="1"/>
          </p:nvPr>
        </p:nvSpPr>
        <p:spPr/>
        <p:txBody>
          <a:bodyPr>
            <a:normAutofit/>
          </a:bodyPr>
          <a:lstStyle/>
          <a:p>
            <a:r>
              <a:rPr lang="en-US" dirty="0" smtClean="0"/>
              <a:t>The organization also through these norms is able to be responsible in it’s operations and able to gain from all dimensions of social ethic which is encompassed within its context of operations.</a:t>
            </a:r>
          </a:p>
          <a:p>
            <a:r>
              <a:rPr lang="en-US" dirty="0" smtClean="0"/>
              <a:t>Social Ethics also acts as the pillar in the effective performance of the of most of the organizations due to the fact that organizations are always on the monitored in all dimensions either internally, externally by the immediate society where the operations of the an organizations are taking place and also by the law itself.</a:t>
            </a:r>
            <a:endParaRPr lang="en-US" dirty="0"/>
          </a:p>
        </p:txBody>
      </p:sp>
    </p:spTree>
  </p:cSld>
  <p:clrMapOvr>
    <a:masterClrMapping/>
  </p:clrMapOvr>
  <p:transition>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Based on the complexity of the different components composed in the social ethics its evident that difference issues are likely to occur in an organization such as differences in religious beliefs, languages differences considering that different communities do things differently which others might view them in a totally different angles which may be wrong to others.</a:t>
            </a:r>
            <a:endParaRPr lang="en-US" dirty="0"/>
          </a:p>
        </p:txBody>
      </p:sp>
      <p:sp>
        <p:nvSpPr>
          <p:cNvPr id="4" name="Date Placeholder 3"/>
          <p:cNvSpPr>
            <a:spLocks noGrp="1"/>
          </p:cNvSpPr>
          <p:nvPr>
            <p:ph type="dt" sz="half" idx="10"/>
          </p:nvPr>
        </p:nvSpPr>
        <p:spPr/>
        <p:txBody>
          <a:bodyPr/>
          <a:lstStyle/>
          <a:p>
            <a:fld id="{E6228B8A-3D06-4303-8E41-DCA958D9CC01}"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p:txBody>
          <a:bodyPr>
            <a:normAutofit/>
          </a:bodyPr>
          <a:lstStyle/>
          <a:p>
            <a:fld id="{4D27C513-7712-4655-A5E6-939C00A084FA}" type="slidenum">
              <a:rPr lang="en-US" smtClean="0"/>
              <a:t>6</a:t>
            </a:fld>
            <a:endParaRPr lang="en-US"/>
          </a:p>
        </p:txBody>
      </p:sp>
      <p:sp>
        <p:nvSpPr>
          <p:cNvPr id="2" name="Title 1"/>
          <p:cNvSpPr>
            <a:spLocks noGrp="1"/>
          </p:cNvSpPr>
          <p:nvPr>
            <p:ph type="title"/>
          </p:nvPr>
        </p:nvSpPr>
        <p:spPr>
          <a:xfrm>
            <a:off x="457200" y="304800"/>
            <a:ext cx="8229600" cy="1143000"/>
          </a:xfrm>
        </p:spPr>
        <p:txBody>
          <a:bodyPr>
            <a:normAutofit fontScale="90000"/>
          </a:bodyPr>
          <a:lstStyle/>
          <a:p>
            <a:r>
              <a:rPr lang="en-US" b="0" u="sng" dirty="0" smtClean="0"/>
              <a:t>ISSUES RELATED TO SOCIAL ETHICS IN AN ORGANIZATION</a:t>
            </a:r>
            <a:endParaRPr lang="en-US" b="0" u="sng" dirty="0"/>
          </a:p>
        </p:txBody>
      </p:sp>
    </p:spTree>
  </p:cSld>
  <p:clrMapOvr>
    <a:masterClrMapping/>
  </p:clrMapOvr>
  <p:transition>
    <p:split orient="vert"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ISSUES RELATED TO SOCIAL ETHICS IN AN ORGANIZATION CONT:</a:t>
            </a:r>
            <a:endParaRPr lang="en-US" b="1" u="sng" dirty="0"/>
          </a:p>
        </p:txBody>
      </p:sp>
      <p:sp>
        <p:nvSpPr>
          <p:cNvPr id="3" name="Content Placeholder 2"/>
          <p:cNvSpPr>
            <a:spLocks noGrp="1"/>
          </p:cNvSpPr>
          <p:nvPr>
            <p:ph idx="1"/>
          </p:nvPr>
        </p:nvSpPr>
        <p:spPr/>
        <p:txBody>
          <a:bodyPr>
            <a:normAutofit lnSpcReduction="10000"/>
          </a:bodyPr>
          <a:lstStyle/>
          <a:p>
            <a:r>
              <a:rPr lang="en-US" dirty="0" smtClean="0"/>
              <a:t>Racism which has been on the rise lately in the most of the organizations such that a certain race is inferior.</a:t>
            </a:r>
          </a:p>
          <a:p>
            <a:r>
              <a:rPr lang="en-US" dirty="0" smtClean="0"/>
              <a:t>Corruption which might be associated with a certain group within the organization.</a:t>
            </a:r>
          </a:p>
          <a:p>
            <a:r>
              <a:rPr lang="en-US" dirty="0" smtClean="0"/>
              <a:t>Discrimination based on the gender which has been a key concern for so long in terms of the management considering the existence of difference genders we have in the society today such as male,female,transgender,intragender all these issues will emerge in the organization as a result of social ethics among other emerging issues.</a:t>
            </a:r>
            <a:endParaRPr lang="en-US" dirty="0"/>
          </a:p>
        </p:txBody>
      </p:sp>
      <p:sp>
        <p:nvSpPr>
          <p:cNvPr id="4" name="Date Placeholder 3"/>
          <p:cNvSpPr>
            <a:spLocks noGrp="1"/>
          </p:cNvSpPr>
          <p:nvPr>
            <p:ph type="dt" sz="half" idx="10"/>
          </p:nvPr>
        </p:nvSpPr>
        <p:spPr/>
        <p:txBody>
          <a:bodyPr/>
          <a:lstStyle/>
          <a:p>
            <a:fld id="{E6228B8A-3D06-4303-8E41-DCA958D9CC01}"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p:txBody>
          <a:bodyPr/>
          <a:lstStyle/>
          <a:p>
            <a:fld id="{4D27C513-7712-4655-A5E6-939C00A084FA}" type="slidenum">
              <a:rPr lang="en-US" smtClean="0"/>
              <a:t>7</a:t>
            </a:fld>
            <a:endParaRPr lang="en-US"/>
          </a:p>
        </p:txBody>
      </p:sp>
    </p:spTree>
  </p:cSld>
  <p:clrMapOvr>
    <a:masterClrMapping/>
  </p:clrMapOvr>
  <p:transition>
    <p:blinds/>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0"/>
            <a:ext cx="8842248" cy="1219200"/>
          </a:xfrm>
        </p:spPr>
        <p:txBody>
          <a:bodyPr>
            <a:normAutofit fontScale="90000"/>
          </a:bodyPr>
          <a:lstStyle/>
          <a:p>
            <a:r>
              <a:rPr lang="en-US" b="1" u="sng" dirty="0" smtClean="0"/>
              <a:t>RECOMMENDATIONS IN HANDLING EMERGING ISSUES IN ORGANIZATIONS</a:t>
            </a:r>
            <a:endParaRPr lang="en-US" b="1" u="sng" dirty="0"/>
          </a:p>
        </p:txBody>
      </p:sp>
      <p:sp>
        <p:nvSpPr>
          <p:cNvPr id="4" name="Date Placeholder 3"/>
          <p:cNvSpPr>
            <a:spLocks noGrp="1"/>
          </p:cNvSpPr>
          <p:nvPr>
            <p:ph type="dt" sz="half" idx="10"/>
          </p:nvPr>
        </p:nvSpPr>
        <p:spPr/>
        <p:txBody>
          <a:bodyPr/>
          <a:lstStyle/>
          <a:p>
            <a:fld id="{E6228B8A-3D06-4303-8E41-DCA958D9CC01}"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p:txBody>
          <a:bodyPr>
            <a:normAutofit/>
          </a:bodyPr>
          <a:lstStyle/>
          <a:p>
            <a:fld id="{4D27C513-7712-4655-A5E6-939C00A084FA}" type="slidenum">
              <a:rPr lang="en-US" smtClean="0"/>
              <a:t>8</a:t>
            </a:fld>
            <a:endParaRPr lang="en-US"/>
          </a:p>
        </p:txBody>
      </p:sp>
      <p:sp>
        <p:nvSpPr>
          <p:cNvPr id="3" name="Content Placeholder 2"/>
          <p:cNvSpPr>
            <a:spLocks noGrp="1"/>
          </p:cNvSpPr>
          <p:nvPr>
            <p:ph sz="quarter" idx="1"/>
          </p:nvPr>
        </p:nvSpPr>
        <p:spPr/>
        <p:txBody>
          <a:bodyPr>
            <a:normAutofit/>
          </a:bodyPr>
          <a:lstStyle/>
          <a:p>
            <a:r>
              <a:rPr lang="en-US" dirty="0" smtClean="0"/>
              <a:t>Organizations should ensure that there is equity in the distribution of various resources, tasks and responsibilities since this will enhance and address issues related to discriminations within an organization.</a:t>
            </a:r>
          </a:p>
          <a:p>
            <a:r>
              <a:rPr lang="en-US" dirty="0" smtClean="0"/>
              <a:t>The organization should ensure that there is clear set standards within its operation such that it will ensure the inclusion of all social groups within one system this indeed will be the easiest way of preventing and solving conflicts.</a:t>
            </a:r>
            <a:endParaRPr lang="en-US" dirty="0"/>
          </a:p>
        </p:txBody>
      </p:sp>
    </p:spTree>
  </p:cSld>
  <p:clrMapOvr>
    <a:masterClrMapping/>
  </p:clrMapOvr>
  <p:transition>
    <p:wheel spokes="3"/>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a:bodyPr>
          <a:lstStyle/>
          <a:p>
            <a:r>
              <a:rPr lang="en-US" dirty="0" smtClean="0"/>
              <a:t>The organization should ensure that its operating as per the expected standard based on rules and regulations in its context in order to nullify the possibility any conflict with any social group.</a:t>
            </a:r>
          </a:p>
          <a:p>
            <a:r>
              <a:rPr lang="en-US" dirty="0" smtClean="0"/>
              <a:t>The organization should ensure that its involved in the corporate social responsibility activities in order to relate and enhance its performance at all levels of it’s operations. </a:t>
            </a:r>
            <a:endParaRPr lang="en-US" dirty="0"/>
          </a:p>
        </p:txBody>
      </p:sp>
      <p:sp>
        <p:nvSpPr>
          <p:cNvPr id="4" name="Date Placeholder 3"/>
          <p:cNvSpPr>
            <a:spLocks noGrp="1"/>
          </p:cNvSpPr>
          <p:nvPr>
            <p:ph type="dt" sz="half" idx="10"/>
          </p:nvPr>
        </p:nvSpPr>
        <p:spPr/>
        <p:txBody>
          <a:bodyPr/>
          <a:lstStyle/>
          <a:p>
            <a:fld id="{E6228B8A-3D06-4303-8E41-DCA958D9CC01}" type="datetime1">
              <a:rPr lang="en-US" smtClean="0"/>
              <a:t>4/18/2016</a:t>
            </a:fld>
            <a:endParaRPr lang="en-US"/>
          </a:p>
        </p:txBody>
      </p:sp>
      <p:sp>
        <p:nvSpPr>
          <p:cNvPr id="5" name="Footer Placeholder 4"/>
          <p:cNvSpPr>
            <a:spLocks noGrp="1"/>
          </p:cNvSpPr>
          <p:nvPr>
            <p:ph type="ftr" sz="quarter" idx="11"/>
          </p:nvPr>
        </p:nvSpPr>
        <p:spPr/>
        <p:txBody>
          <a:bodyPr/>
          <a:lstStyle/>
          <a:p>
            <a:r>
              <a:rPr lang="en-US" smtClean="0"/>
              <a:t>social ethics</a:t>
            </a:r>
            <a:endParaRPr lang="en-US"/>
          </a:p>
        </p:txBody>
      </p:sp>
      <p:sp>
        <p:nvSpPr>
          <p:cNvPr id="6" name="Slide Number Placeholder 5"/>
          <p:cNvSpPr>
            <a:spLocks noGrp="1"/>
          </p:cNvSpPr>
          <p:nvPr>
            <p:ph type="sldNum" sz="quarter" idx="12"/>
          </p:nvPr>
        </p:nvSpPr>
        <p:spPr/>
        <p:txBody>
          <a:bodyPr>
            <a:normAutofit/>
          </a:bodyPr>
          <a:lstStyle/>
          <a:p>
            <a:fld id="{4D27C513-7712-4655-A5E6-939C00A084FA}" type="slidenum">
              <a:rPr lang="en-US" smtClean="0"/>
              <a:t>9</a:t>
            </a:fld>
            <a:endParaRPr lang="en-US"/>
          </a:p>
        </p:txBody>
      </p:sp>
    </p:spTree>
  </p:cSld>
  <p:clrMapOvr>
    <a:masterClrMapping/>
  </p:clrMapOvr>
  <p:transition>
    <p:wheel/>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4.jpeg"/></Relationships>
</file>

<file path=ppt/theme/_rels/theme4.xml.rels><?xml version="1.0" encoding="UTF-8" standalone="yes"?>
<Relationships xmlns="http://schemas.openxmlformats.org/package/2006/relationships"><Relationship Id="rId1" Type="http://schemas.openxmlformats.org/officeDocument/2006/relationships/image" Target="../media/image5.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4.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164</TotalTime>
  <Words>838</Words>
  <Application>Microsoft Office PowerPoint</Application>
  <PresentationFormat>On-screen Show (4:3)</PresentationFormat>
  <Paragraphs>69</Paragraphs>
  <Slides>11</Slides>
  <Notes>1</Notes>
  <HiddenSlides>0</HiddenSlides>
  <MMClips>0</MMClips>
  <ScaleCrop>false</ScaleCrop>
  <HeadingPairs>
    <vt:vector size="6" baseType="variant">
      <vt:variant>
        <vt:lpstr>Fonts Used</vt:lpstr>
      </vt:variant>
      <vt:variant>
        <vt:i4>10</vt:i4>
      </vt:variant>
      <vt:variant>
        <vt:lpstr>Theme</vt:lpstr>
      </vt:variant>
      <vt:variant>
        <vt:i4>4</vt:i4>
      </vt:variant>
      <vt:variant>
        <vt:lpstr>Slide Titles</vt:lpstr>
      </vt:variant>
      <vt:variant>
        <vt:i4>11</vt:i4>
      </vt:variant>
    </vt:vector>
  </HeadingPairs>
  <TitlesOfParts>
    <vt:vector size="25" baseType="lpstr">
      <vt:lpstr>Calibri</vt:lpstr>
      <vt:lpstr>Constantia</vt:lpstr>
      <vt:lpstr>Franklin Gothic Book</vt:lpstr>
      <vt:lpstr>Georgia</vt:lpstr>
      <vt:lpstr>Lucida Sans Unicode</vt:lpstr>
      <vt:lpstr>Perpetua</vt:lpstr>
      <vt:lpstr>Verdana</vt:lpstr>
      <vt:lpstr>Wingdings</vt:lpstr>
      <vt:lpstr>Wingdings 2</vt:lpstr>
      <vt:lpstr>Wingdings 3</vt:lpstr>
      <vt:lpstr>Flow</vt:lpstr>
      <vt:lpstr>Civic</vt:lpstr>
      <vt:lpstr>Concourse</vt:lpstr>
      <vt:lpstr>Equity</vt:lpstr>
      <vt:lpstr>SOCIAL ETHICS DEFINITION:</vt:lpstr>
      <vt:lpstr>Introduction Cont.</vt:lpstr>
      <vt:lpstr>DIMENSIONS OF SOCIAL ETHICS IN BUSINESS:</vt:lpstr>
      <vt:lpstr>ROLE OF SOCIAL ETHICS IN AN ORGANIZATION:</vt:lpstr>
      <vt:lpstr>ROLE OF SOCIAL ETHICS IN AN ORGANIZATION:</vt:lpstr>
      <vt:lpstr>ISSUES RELATED TO SOCIAL ETHICS IN AN ORGANIZATION</vt:lpstr>
      <vt:lpstr>ISSUES RELATED TO SOCIAL ETHICS IN AN ORGANIZATION CONT:</vt:lpstr>
      <vt:lpstr>RECOMMENDATIONS IN HANDLING EMERGING ISSUES IN ORGANIZATIONS</vt:lpstr>
      <vt:lpstr>CONT:</vt:lpstr>
      <vt:lpstr>CONCLUSIONS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ETHICS DEFINITION</dc:title>
  <dc:creator>Ann</dc:creator>
  <cp:lastModifiedBy>Tyler Dailey</cp:lastModifiedBy>
  <cp:revision>18</cp:revision>
  <dcterms:created xsi:type="dcterms:W3CDTF">2016-03-27T22:38:38Z</dcterms:created>
  <dcterms:modified xsi:type="dcterms:W3CDTF">2016-04-18T16:35:29Z</dcterms:modified>
</cp:coreProperties>
</file>