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7" r:id="rId2"/>
    <p:sldId id="267" r:id="rId3"/>
    <p:sldId id="258" r:id="rId4"/>
    <p:sldId id="259" r:id="rId5"/>
    <p:sldId id="260" r:id="rId6"/>
    <p:sldId id="261" r:id="rId7"/>
    <p:sldId id="262" r:id="rId8"/>
    <p:sldId id="263" r:id="rId9"/>
    <p:sldId id="264" r:id="rId10"/>
    <p:sldId id="265" r:id="rId11"/>
    <p:sldId id="269" r:id="rId12"/>
    <p:sldId id="270" r:id="rId13"/>
    <p:sldId id="271" r:id="rId14"/>
    <p:sldId id="272" r:id="rId15"/>
    <p:sldId id="273" r:id="rId16"/>
    <p:sldId id="274"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30F816-C153-46C6-8781-A37B8227A3EF}" type="doc">
      <dgm:prSet loTypeId="urn:microsoft.com/office/officeart/2005/8/layout/cycle7" loCatId="cycle" qsTypeId="urn:microsoft.com/office/officeart/2005/8/quickstyle/simple3" qsCatId="simple" csTypeId="urn:microsoft.com/office/officeart/2005/8/colors/colorful4" csCatId="colorful" phldr="1"/>
      <dgm:spPr/>
      <dgm:t>
        <a:bodyPr/>
        <a:lstStyle/>
        <a:p>
          <a:endParaRPr lang="en-US"/>
        </a:p>
      </dgm:t>
    </dgm:pt>
    <dgm:pt modelId="{0450E355-5EB5-47E3-823A-48427A756DD4}">
      <dgm:prSet phldrT="[Text]"/>
      <dgm:spPr/>
      <dgm:t>
        <a:bodyPr/>
        <a:lstStyle/>
        <a:p>
          <a:r>
            <a:rPr lang="en-US" dirty="0" smtClean="0"/>
            <a:t>Political and Regulatory</a:t>
          </a:r>
          <a:endParaRPr lang="en-US" dirty="0"/>
        </a:p>
      </dgm:t>
    </dgm:pt>
    <dgm:pt modelId="{88531358-4E29-40B4-A690-C031352655C1}" type="parTrans" cxnId="{ED55F8AF-2462-4D03-A2EE-AA5DCEDB0F5D}">
      <dgm:prSet/>
      <dgm:spPr/>
      <dgm:t>
        <a:bodyPr/>
        <a:lstStyle/>
        <a:p>
          <a:endParaRPr lang="en-US"/>
        </a:p>
      </dgm:t>
    </dgm:pt>
    <dgm:pt modelId="{025FC1E5-8867-40A0-949F-1CED69EF37DE}" type="sibTrans" cxnId="{ED55F8AF-2462-4D03-A2EE-AA5DCEDB0F5D}">
      <dgm:prSet/>
      <dgm:spPr/>
      <dgm:t>
        <a:bodyPr/>
        <a:lstStyle/>
        <a:p>
          <a:endParaRPr lang="en-US"/>
        </a:p>
      </dgm:t>
    </dgm:pt>
    <dgm:pt modelId="{795A8B4B-E456-4F87-BA89-7E18D8DF06D9}">
      <dgm:prSet phldrT="[Text]"/>
      <dgm:spPr/>
      <dgm:t>
        <a:bodyPr/>
        <a:lstStyle/>
        <a:p>
          <a:r>
            <a:rPr lang="en-US" dirty="0" smtClean="0"/>
            <a:t>Business and Innovation</a:t>
          </a:r>
          <a:endParaRPr lang="en-US" dirty="0"/>
        </a:p>
      </dgm:t>
    </dgm:pt>
    <dgm:pt modelId="{AED8AE4B-BCB0-471E-95E9-95EF2709E79A}" type="parTrans" cxnId="{4A315A87-B4C8-4775-BF0B-B8D19A40D0D1}">
      <dgm:prSet/>
      <dgm:spPr/>
      <dgm:t>
        <a:bodyPr/>
        <a:lstStyle/>
        <a:p>
          <a:endParaRPr lang="en-US"/>
        </a:p>
      </dgm:t>
    </dgm:pt>
    <dgm:pt modelId="{6B39B8D6-A28C-4B3D-80EB-54C6476F3A50}" type="sibTrans" cxnId="{4A315A87-B4C8-4775-BF0B-B8D19A40D0D1}">
      <dgm:prSet/>
      <dgm:spPr/>
      <dgm:t>
        <a:bodyPr/>
        <a:lstStyle/>
        <a:p>
          <a:endParaRPr lang="en-US"/>
        </a:p>
      </dgm:t>
    </dgm:pt>
    <dgm:pt modelId="{B65C67D9-6BF9-4766-9B79-AE0B725E435E}" type="pres">
      <dgm:prSet presAssocID="{6330F816-C153-46C6-8781-A37B8227A3EF}" presName="Name0" presStyleCnt="0">
        <dgm:presLayoutVars>
          <dgm:dir/>
          <dgm:resizeHandles val="exact"/>
        </dgm:presLayoutVars>
      </dgm:prSet>
      <dgm:spPr/>
      <dgm:t>
        <a:bodyPr/>
        <a:lstStyle/>
        <a:p>
          <a:endParaRPr lang="en-US"/>
        </a:p>
      </dgm:t>
    </dgm:pt>
    <dgm:pt modelId="{C4008393-25E6-40EF-A631-978B2CC1C296}" type="pres">
      <dgm:prSet presAssocID="{0450E355-5EB5-47E3-823A-48427A756DD4}" presName="node" presStyleLbl="node1" presStyleIdx="0" presStyleCnt="2" custRadScaleRad="120650" custRadScaleInc="156">
        <dgm:presLayoutVars>
          <dgm:bulletEnabled val="1"/>
        </dgm:presLayoutVars>
      </dgm:prSet>
      <dgm:spPr/>
      <dgm:t>
        <a:bodyPr/>
        <a:lstStyle/>
        <a:p>
          <a:endParaRPr lang="en-US"/>
        </a:p>
      </dgm:t>
    </dgm:pt>
    <dgm:pt modelId="{7A44BEC2-DDAD-43CE-9C2D-1E42ED47AA3A}" type="pres">
      <dgm:prSet presAssocID="{025FC1E5-8867-40A0-949F-1CED69EF37DE}" presName="sibTrans" presStyleLbl="sibTrans2D1" presStyleIdx="0" presStyleCnt="2"/>
      <dgm:spPr/>
      <dgm:t>
        <a:bodyPr/>
        <a:lstStyle/>
        <a:p>
          <a:endParaRPr lang="en-US"/>
        </a:p>
      </dgm:t>
    </dgm:pt>
    <dgm:pt modelId="{C122BC6C-B4E8-4B67-A04F-911EE1F09FA2}" type="pres">
      <dgm:prSet presAssocID="{025FC1E5-8867-40A0-949F-1CED69EF37DE}" presName="connectorText" presStyleLbl="sibTrans2D1" presStyleIdx="0" presStyleCnt="2"/>
      <dgm:spPr/>
      <dgm:t>
        <a:bodyPr/>
        <a:lstStyle/>
        <a:p>
          <a:endParaRPr lang="en-US"/>
        </a:p>
      </dgm:t>
    </dgm:pt>
    <dgm:pt modelId="{B972C574-38A6-461D-82A4-D17020625C69}" type="pres">
      <dgm:prSet presAssocID="{795A8B4B-E456-4F87-BA89-7E18D8DF06D9}" presName="node" presStyleLbl="node1" presStyleIdx="1" presStyleCnt="2">
        <dgm:presLayoutVars>
          <dgm:bulletEnabled val="1"/>
        </dgm:presLayoutVars>
      </dgm:prSet>
      <dgm:spPr/>
      <dgm:t>
        <a:bodyPr/>
        <a:lstStyle/>
        <a:p>
          <a:endParaRPr lang="en-US"/>
        </a:p>
      </dgm:t>
    </dgm:pt>
    <dgm:pt modelId="{169A8481-A135-4ED2-8FC5-90540ED70B59}" type="pres">
      <dgm:prSet presAssocID="{6B39B8D6-A28C-4B3D-80EB-54C6476F3A50}" presName="sibTrans" presStyleLbl="sibTrans2D1" presStyleIdx="1" presStyleCnt="2"/>
      <dgm:spPr/>
      <dgm:t>
        <a:bodyPr/>
        <a:lstStyle/>
        <a:p>
          <a:endParaRPr lang="en-US"/>
        </a:p>
      </dgm:t>
    </dgm:pt>
    <dgm:pt modelId="{05FF5ADC-5A2F-49EE-90FC-ECB3C9B9F552}" type="pres">
      <dgm:prSet presAssocID="{6B39B8D6-A28C-4B3D-80EB-54C6476F3A50}" presName="connectorText" presStyleLbl="sibTrans2D1" presStyleIdx="1" presStyleCnt="2"/>
      <dgm:spPr/>
      <dgm:t>
        <a:bodyPr/>
        <a:lstStyle/>
        <a:p>
          <a:endParaRPr lang="en-US"/>
        </a:p>
      </dgm:t>
    </dgm:pt>
  </dgm:ptLst>
  <dgm:cxnLst>
    <dgm:cxn modelId="{A2F52068-786C-4118-B901-B7FB377D018F}" type="presOf" srcId="{6B39B8D6-A28C-4B3D-80EB-54C6476F3A50}" destId="{169A8481-A135-4ED2-8FC5-90540ED70B59}" srcOrd="0" destOrd="0" presId="urn:microsoft.com/office/officeart/2005/8/layout/cycle7"/>
    <dgm:cxn modelId="{ED55F8AF-2462-4D03-A2EE-AA5DCEDB0F5D}" srcId="{6330F816-C153-46C6-8781-A37B8227A3EF}" destId="{0450E355-5EB5-47E3-823A-48427A756DD4}" srcOrd="0" destOrd="0" parTransId="{88531358-4E29-40B4-A690-C031352655C1}" sibTransId="{025FC1E5-8867-40A0-949F-1CED69EF37DE}"/>
    <dgm:cxn modelId="{323F1A51-A833-473D-8CE0-58B4278C942C}" type="presOf" srcId="{0450E355-5EB5-47E3-823A-48427A756DD4}" destId="{C4008393-25E6-40EF-A631-978B2CC1C296}" srcOrd="0" destOrd="0" presId="urn:microsoft.com/office/officeart/2005/8/layout/cycle7"/>
    <dgm:cxn modelId="{5BEAD978-36EF-41DB-A01D-0D99A19E278C}" type="presOf" srcId="{6B39B8D6-A28C-4B3D-80EB-54C6476F3A50}" destId="{05FF5ADC-5A2F-49EE-90FC-ECB3C9B9F552}" srcOrd="1" destOrd="0" presId="urn:microsoft.com/office/officeart/2005/8/layout/cycle7"/>
    <dgm:cxn modelId="{4A315A87-B4C8-4775-BF0B-B8D19A40D0D1}" srcId="{6330F816-C153-46C6-8781-A37B8227A3EF}" destId="{795A8B4B-E456-4F87-BA89-7E18D8DF06D9}" srcOrd="1" destOrd="0" parTransId="{AED8AE4B-BCB0-471E-95E9-95EF2709E79A}" sibTransId="{6B39B8D6-A28C-4B3D-80EB-54C6476F3A50}"/>
    <dgm:cxn modelId="{58D9F8F6-028B-40AE-AD59-11A9B8404A48}" type="presOf" srcId="{025FC1E5-8867-40A0-949F-1CED69EF37DE}" destId="{C122BC6C-B4E8-4B67-A04F-911EE1F09FA2}" srcOrd="1" destOrd="0" presId="urn:microsoft.com/office/officeart/2005/8/layout/cycle7"/>
    <dgm:cxn modelId="{87527812-AF92-45BD-B730-7D75BA9EF9F6}" type="presOf" srcId="{025FC1E5-8867-40A0-949F-1CED69EF37DE}" destId="{7A44BEC2-DDAD-43CE-9C2D-1E42ED47AA3A}" srcOrd="0" destOrd="0" presId="urn:microsoft.com/office/officeart/2005/8/layout/cycle7"/>
    <dgm:cxn modelId="{13A06BED-204D-452B-B705-0C84347B687E}" type="presOf" srcId="{6330F816-C153-46C6-8781-A37B8227A3EF}" destId="{B65C67D9-6BF9-4766-9B79-AE0B725E435E}" srcOrd="0" destOrd="0" presId="urn:microsoft.com/office/officeart/2005/8/layout/cycle7"/>
    <dgm:cxn modelId="{DC4DF248-8635-4AC6-8079-74D880AF2EE7}" type="presOf" srcId="{795A8B4B-E456-4F87-BA89-7E18D8DF06D9}" destId="{B972C574-38A6-461D-82A4-D17020625C69}" srcOrd="0" destOrd="0" presId="urn:microsoft.com/office/officeart/2005/8/layout/cycle7"/>
    <dgm:cxn modelId="{0FD0892C-DA9C-4E43-83B8-8F284E3A794A}" type="presParOf" srcId="{B65C67D9-6BF9-4766-9B79-AE0B725E435E}" destId="{C4008393-25E6-40EF-A631-978B2CC1C296}" srcOrd="0" destOrd="0" presId="urn:microsoft.com/office/officeart/2005/8/layout/cycle7"/>
    <dgm:cxn modelId="{30648C38-D207-4488-B5A5-3A9EAA361413}" type="presParOf" srcId="{B65C67D9-6BF9-4766-9B79-AE0B725E435E}" destId="{7A44BEC2-DDAD-43CE-9C2D-1E42ED47AA3A}" srcOrd="1" destOrd="0" presId="urn:microsoft.com/office/officeart/2005/8/layout/cycle7"/>
    <dgm:cxn modelId="{6FDD7069-1F8C-4723-B146-923BC723B509}" type="presParOf" srcId="{7A44BEC2-DDAD-43CE-9C2D-1E42ED47AA3A}" destId="{C122BC6C-B4E8-4B67-A04F-911EE1F09FA2}" srcOrd="0" destOrd="0" presId="urn:microsoft.com/office/officeart/2005/8/layout/cycle7"/>
    <dgm:cxn modelId="{AE4C4A7F-8CB6-4E1D-A934-753F4E60489C}" type="presParOf" srcId="{B65C67D9-6BF9-4766-9B79-AE0B725E435E}" destId="{B972C574-38A6-461D-82A4-D17020625C69}" srcOrd="2" destOrd="0" presId="urn:microsoft.com/office/officeart/2005/8/layout/cycle7"/>
    <dgm:cxn modelId="{5D08E4D1-04E2-401E-B114-FB291C3538E1}" type="presParOf" srcId="{B65C67D9-6BF9-4766-9B79-AE0B725E435E}" destId="{169A8481-A135-4ED2-8FC5-90540ED70B59}" srcOrd="3" destOrd="0" presId="urn:microsoft.com/office/officeart/2005/8/layout/cycle7"/>
    <dgm:cxn modelId="{C1E1D08E-A14D-46DB-9B0A-8E8EF57C93A1}" type="presParOf" srcId="{169A8481-A135-4ED2-8FC5-90540ED70B59}" destId="{05FF5ADC-5A2F-49EE-90FC-ECB3C9B9F55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30F816-C153-46C6-8781-A37B8227A3EF}" type="doc">
      <dgm:prSet loTypeId="urn:microsoft.com/office/officeart/2005/8/layout/cycle7" loCatId="cycle" qsTypeId="urn:microsoft.com/office/officeart/2005/8/quickstyle/simple3" qsCatId="simple" csTypeId="urn:microsoft.com/office/officeart/2005/8/colors/colorful4" csCatId="colorful" phldr="1"/>
      <dgm:spPr/>
      <dgm:t>
        <a:bodyPr/>
        <a:lstStyle/>
        <a:p>
          <a:endParaRPr lang="en-US"/>
        </a:p>
      </dgm:t>
    </dgm:pt>
    <dgm:pt modelId="{0450E355-5EB5-47E3-823A-48427A756DD4}">
      <dgm:prSet phldrT="[Text]"/>
      <dgm:spPr/>
      <dgm:t>
        <a:bodyPr/>
        <a:lstStyle/>
        <a:p>
          <a:r>
            <a:rPr lang="en-US" dirty="0" smtClean="0"/>
            <a:t>Infrastructure</a:t>
          </a:r>
          <a:endParaRPr lang="en-US" dirty="0"/>
        </a:p>
      </dgm:t>
    </dgm:pt>
    <dgm:pt modelId="{88531358-4E29-40B4-A690-C031352655C1}" type="parTrans" cxnId="{ED55F8AF-2462-4D03-A2EE-AA5DCEDB0F5D}">
      <dgm:prSet/>
      <dgm:spPr/>
      <dgm:t>
        <a:bodyPr/>
        <a:lstStyle/>
        <a:p>
          <a:endParaRPr lang="en-US"/>
        </a:p>
      </dgm:t>
    </dgm:pt>
    <dgm:pt modelId="{025FC1E5-8867-40A0-949F-1CED69EF37DE}" type="sibTrans" cxnId="{ED55F8AF-2462-4D03-A2EE-AA5DCEDB0F5D}">
      <dgm:prSet/>
      <dgm:spPr/>
      <dgm:t>
        <a:bodyPr/>
        <a:lstStyle/>
        <a:p>
          <a:endParaRPr lang="en-US"/>
        </a:p>
      </dgm:t>
    </dgm:pt>
    <dgm:pt modelId="{2605BC65-16C7-47E7-9871-1906ABC8AEB3}">
      <dgm:prSet phldrT="[Text]"/>
      <dgm:spPr/>
      <dgm:t>
        <a:bodyPr/>
        <a:lstStyle/>
        <a:p>
          <a:r>
            <a:rPr lang="en-US" dirty="0" smtClean="0"/>
            <a:t>Skills</a:t>
          </a:r>
          <a:endParaRPr lang="en-US" dirty="0"/>
        </a:p>
      </dgm:t>
    </dgm:pt>
    <dgm:pt modelId="{92BE909E-66A6-4593-A009-E8C0F5C19DAA}" type="parTrans" cxnId="{0B60D66E-4245-411C-B4E2-AC1278D8EEB6}">
      <dgm:prSet/>
      <dgm:spPr/>
      <dgm:t>
        <a:bodyPr/>
        <a:lstStyle/>
        <a:p>
          <a:endParaRPr lang="en-US"/>
        </a:p>
      </dgm:t>
    </dgm:pt>
    <dgm:pt modelId="{A564755C-6483-4337-B248-B1FCA711B830}" type="sibTrans" cxnId="{0B60D66E-4245-411C-B4E2-AC1278D8EEB6}">
      <dgm:prSet/>
      <dgm:spPr/>
      <dgm:t>
        <a:bodyPr/>
        <a:lstStyle/>
        <a:p>
          <a:endParaRPr lang="en-US"/>
        </a:p>
      </dgm:t>
    </dgm:pt>
    <dgm:pt modelId="{795A8B4B-E456-4F87-BA89-7E18D8DF06D9}">
      <dgm:prSet phldrT="[Text]"/>
      <dgm:spPr/>
      <dgm:t>
        <a:bodyPr/>
        <a:lstStyle/>
        <a:p>
          <a:r>
            <a:rPr lang="en-US" dirty="0" smtClean="0"/>
            <a:t>Affordability</a:t>
          </a:r>
          <a:endParaRPr lang="en-US" dirty="0"/>
        </a:p>
      </dgm:t>
    </dgm:pt>
    <dgm:pt modelId="{AED8AE4B-BCB0-471E-95E9-95EF2709E79A}" type="parTrans" cxnId="{4A315A87-B4C8-4775-BF0B-B8D19A40D0D1}">
      <dgm:prSet/>
      <dgm:spPr/>
      <dgm:t>
        <a:bodyPr/>
        <a:lstStyle/>
        <a:p>
          <a:endParaRPr lang="en-US"/>
        </a:p>
      </dgm:t>
    </dgm:pt>
    <dgm:pt modelId="{6B39B8D6-A28C-4B3D-80EB-54C6476F3A50}" type="sibTrans" cxnId="{4A315A87-B4C8-4775-BF0B-B8D19A40D0D1}">
      <dgm:prSet/>
      <dgm:spPr/>
      <dgm:t>
        <a:bodyPr/>
        <a:lstStyle/>
        <a:p>
          <a:endParaRPr lang="en-US"/>
        </a:p>
      </dgm:t>
    </dgm:pt>
    <dgm:pt modelId="{B65C67D9-6BF9-4766-9B79-AE0B725E435E}" type="pres">
      <dgm:prSet presAssocID="{6330F816-C153-46C6-8781-A37B8227A3EF}" presName="Name0" presStyleCnt="0">
        <dgm:presLayoutVars>
          <dgm:dir/>
          <dgm:resizeHandles val="exact"/>
        </dgm:presLayoutVars>
      </dgm:prSet>
      <dgm:spPr/>
      <dgm:t>
        <a:bodyPr/>
        <a:lstStyle/>
        <a:p>
          <a:endParaRPr lang="en-US"/>
        </a:p>
      </dgm:t>
    </dgm:pt>
    <dgm:pt modelId="{C4008393-25E6-40EF-A631-978B2CC1C296}" type="pres">
      <dgm:prSet presAssocID="{0450E355-5EB5-47E3-823A-48427A756DD4}" presName="node" presStyleLbl="node1" presStyleIdx="0" presStyleCnt="3">
        <dgm:presLayoutVars>
          <dgm:bulletEnabled val="1"/>
        </dgm:presLayoutVars>
      </dgm:prSet>
      <dgm:spPr/>
      <dgm:t>
        <a:bodyPr/>
        <a:lstStyle/>
        <a:p>
          <a:endParaRPr lang="en-US"/>
        </a:p>
      </dgm:t>
    </dgm:pt>
    <dgm:pt modelId="{7A44BEC2-DDAD-43CE-9C2D-1E42ED47AA3A}" type="pres">
      <dgm:prSet presAssocID="{025FC1E5-8867-40A0-949F-1CED69EF37DE}" presName="sibTrans" presStyleLbl="sibTrans2D1" presStyleIdx="0" presStyleCnt="3"/>
      <dgm:spPr/>
      <dgm:t>
        <a:bodyPr/>
        <a:lstStyle/>
        <a:p>
          <a:endParaRPr lang="en-US"/>
        </a:p>
      </dgm:t>
    </dgm:pt>
    <dgm:pt modelId="{C122BC6C-B4E8-4B67-A04F-911EE1F09FA2}" type="pres">
      <dgm:prSet presAssocID="{025FC1E5-8867-40A0-949F-1CED69EF37DE}" presName="connectorText" presStyleLbl="sibTrans2D1" presStyleIdx="0" presStyleCnt="3"/>
      <dgm:spPr/>
      <dgm:t>
        <a:bodyPr/>
        <a:lstStyle/>
        <a:p>
          <a:endParaRPr lang="en-US"/>
        </a:p>
      </dgm:t>
    </dgm:pt>
    <dgm:pt modelId="{E844C9AF-0A6C-4B66-B40A-B10EFFE53E69}" type="pres">
      <dgm:prSet presAssocID="{2605BC65-16C7-47E7-9871-1906ABC8AEB3}" presName="node" presStyleLbl="node1" presStyleIdx="1" presStyleCnt="3">
        <dgm:presLayoutVars>
          <dgm:bulletEnabled val="1"/>
        </dgm:presLayoutVars>
      </dgm:prSet>
      <dgm:spPr/>
      <dgm:t>
        <a:bodyPr/>
        <a:lstStyle/>
        <a:p>
          <a:endParaRPr lang="en-US"/>
        </a:p>
      </dgm:t>
    </dgm:pt>
    <dgm:pt modelId="{A5FCB1F4-149B-453F-8F22-B919E58F2BA7}" type="pres">
      <dgm:prSet presAssocID="{A564755C-6483-4337-B248-B1FCA711B830}" presName="sibTrans" presStyleLbl="sibTrans2D1" presStyleIdx="1" presStyleCnt="3"/>
      <dgm:spPr/>
      <dgm:t>
        <a:bodyPr/>
        <a:lstStyle/>
        <a:p>
          <a:endParaRPr lang="en-US"/>
        </a:p>
      </dgm:t>
    </dgm:pt>
    <dgm:pt modelId="{4D31EE81-FEDD-4496-8D9B-B6533CE16D53}" type="pres">
      <dgm:prSet presAssocID="{A564755C-6483-4337-B248-B1FCA711B830}" presName="connectorText" presStyleLbl="sibTrans2D1" presStyleIdx="1" presStyleCnt="3"/>
      <dgm:spPr/>
      <dgm:t>
        <a:bodyPr/>
        <a:lstStyle/>
        <a:p>
          <a:endParaRPr lang="en-US"/>
        </a:p>
      </dgm:t>
    </dgm:pt>
    <dgm:pt modelId="{B972C574-38A6-461D-82A4-D17020625C69}" type="pres">
      <dgm:prSet presAssocID="{795A8B4B-E456-4F87-BA89-7E18D8DF06D9}" presName="node" presStyleLbl="node1" presStyleIdx="2" presStyleCnt="3">
        <dgm:presLayoutVars>
          <dgm:bulletEnabled val="1"/>
        </dgm:presLayoutVars>
      </dgm:prSet>
      <dgm:spPr/>
      <dgm:t>
        <a:bodyPr/>
        <a:lstStyle/>
        <a:p>
          <a:endParaRPr lang="en-US"/>
        </a:p>
      </dgm:t>
    </dgm:pt>
    <dgm:pt modelId="{169A8481-A135-4ED2-8FC5-90540ED70B59}" type="pres">
      <dgm:prSet presAssocID="{6B39B8D6-A28C-4B3D-80EB-54C6476F3A50}" presName="sibTrans" presStyleLbl="sibTrans2D1" presStyleIdx="2" presStyleCnt="3"/>
      <dgm:spPr/>
      <dgm:t>
        <a:bodyPr/>
        <a:lstStyle/>
        <a:p>
          <a:endParaRPr lang="en-US"/>
        </a:p>
      </dgm:t>
    </dgm:pt>
    <dgm:pt modelId="{05FF5ADC-5A2F-49EE-90FC-ECB3C9B9F552}" type="pres">
      <dgm:prSet presAssocID="{6B39B8D6-A28C-4B3D-80EB-54C6476F3A50}" presName="connectorText" presStyleLbl="sibTrans2D1" presStyleIdx="2" presStyleCnt="3"/>
      <dgm:spPr/>
      <dgm:t>
        <a:bodyPr/>
        <a:lstStyle/>
        <a:p>
          <a:endParaRPr lang="en-US"/>
        </a:p>
      </dgm:t>
    </dgm:pt>
  </dgm:ptLst>
  <dgm:cxnLst>
    <dgm:cxn modelId="{7CD11D2B-BDF3-4E1D-8993-278CF0239CF6}" type="presOf" srcId="{795A8B4B-E456-4F87-BA89-7E18D8DF06D9}" destId="{B972C574-38A6-461D-82A4-D17020625C69}" srcOrd="0" destOrd="0" presId="urn:microsoft.com/office/officeart/2005/8/layout/cycle7"/>
    <dgm:cxn modelId="{ED55F8AF-2462-4D03-A2EE-AA5DCEDB0F5D}" srcId="{6330F816-C153-46C6-8781-A37B8227A3EF}" destId="{0450E355-5EB5-47E3-823A-48427A756DD4}" srcOrd="0" destOrd="0" parTransId="{88531358-4E29-40B4-A690-C031352655C1}" sibTransId="{025FC1E5-8867-40A0-949F-1CED69EF37DE}"/>
    <dgm:cxn modelId="{B62E4AEC-2042-474A-9B80-7AC24C88957D}" type="presOf" srcId="{A564755C-6483-4337-B248-B1FCA711B830}" destId="{4D31EE81-FEDD-4496-8D9B-B6533CE16D53}" srcOrd="1" destOrd="0" presId="urn:microsoft.com/office/officeart/2005/8/layout/cycle7"/>
    <dgm:cxn modelId="{0B60D66E-4245-411C-B4E2-AC1278D8EEB6}" srcId="{6330F816-C153-46C6-8781-A37B8227A3EF}" destId="{2605BC65-16C7-47E7-9871-1906ABC8AEB3}" srcOrd="1" destOrd="0" parTransId="{92BE909E-66A6-4593-A009-E8C0F5C19DAA}" sibTransId="{A564755C-6483-4337-B248-B1FCA711B830}"/>
    <dgm:cxn modelId="{9329483B-592B-4546-A4F4-1A5C8960FCB0}" type="presOf" srcId="{6B39B8D6-A28C-4B3D-80EB-54C6476F3A50}" destId="{169A8481-A135-4ED2-8FC5-90540ED70B59}" srcOrd="0" destOrd="0" presId="urn:microsoft.com/office/officeart/2005/8/layout/cycle7"/>
    <dgm:cxn modelId="{082B0307-5826-4570-B5DB-4D41F19613B1}" type="presOf" srcId="{6330F816-C153-46C6-8781-A37B8227A3EF}" destId="{B65C67D9-6BF9-4766-9B79-AE0B725E435E}" srcOrd="0" destOrd="0" presId="urn:microsoft.com/office/officeart/2005/8/layout/cycle7"/>
    <dgm:cxn modelId="{B8936526-26D4-4DDA-8C85-590D3572FC26}" type="presOf" srcId="{2605BC65-16C7-47E7-9871-1906ABC8AEB3}" destId="{E844C9AF-0A6C-4B66-B40A-B10EFFE53E69}" srcOrd="0" destOrd="0" presId="urn:microsoft.com/office/officeart/2005/8/layout/cycle7"/>
    <dgm:cxn modelId="{65B904BD-4D4F-4E30-9FCD-5109E4A42F09}" type="presOf" srcId="{6B39B8D6-A28C-4B3D-80EB-54C6476F3A50}" destId="{05FF5ADC-5A2F-49EE-90FC-ECB3C9B9F552}" srcOrd="1" destOrd="0" presId="urn:microsoft.com/office/officeart/2005/8/layout/cycle7"/>
    <dgm:cxn modelId="{4A315A87-B4C8-4775-BF0B-B8D19A40D0D1}" srcId="{6330F816-C153-46C6-8781-A37B8227A3EF}" destId="{795A8B4B-E456-4F87-BA89-7E18D8DF06D9}" srcOrd="2" destOrd="0" parTransId="{AED8AE4B-BCB0-471E-95E9-95EF2709E79A}" sibTransId="{6B39B8D6-A28C-4B3D-80EB-54C6476F3A50}"/>
    <dgm:cxn modelId="{D5074908-672B-4FEB-AE42-049B7B24E736}" type="presOf" srcId="{025FC1E5-8867-40A0-949F-1CED69EF37DE}" destId="{7A44BEC2-DDAD-43CE-9C2D-1E42ED47AA3A}" srcOrd="0" destOrd="0" presId="urn:microsoft.com/office/officeart/2005/8/layout/cycle7"/>
    <dgm:cxn modelId="{AAE63064-EEC1-4072-B019-845F79D6D560}" type="presOf" srcId="{A564755C-6483-4337-B248-B1FCA711B830}" destId="{A5FCB1F4-149B-453F-8F22-B919E58F2BA7}" srcOrd="0" destOrd="0" presId="urn:microsoft.com/office/officeart/2005/8/layout/cycle7"/>
    <dgm:cxn modelId="{1892B762-879A-4692-9DE6-7F6D2C4638A9}" type="presOf" srcId="{0450E355-5EB5-47E3-823A-48427A756DD4}" destId="{C4008393-25E6-40EF-A631-978B2CC1C296}" srcOrd="0" destOrd="0" presId="urn:microsoft.com/office/officeart/2005/8/layout/cycle7"/>
    <dgm:cxn modelId="{54737B1B-8AFB-46AE-9E05-CE4D8C61726B}" type="presOf" srcId="{025FC1E5-8867-40A0-949F-1CED69EF37DE}" destId="{C122BC6C-B4E8-4B67-A04F-911EE1F09FA2}" srcOrd="1" destOrd="0" presId="urn:microsoft.com/office/officeart/2005/8/layout/cycle7"/>
    <dgm:cxn modelId="{CE7B31D4-1E06-4170-B184-A36E676831CC}" type="presParOf" srcId="{B65C67D9-6BF9-4766-9B79-AE0B725E435E}" destId="{C4008393-25E6-40EF-A631-978B2CC1C296}" srcOrd="0" destOrd="0" presId="urn:microsoft.com/office/officeart/2005/8/layout/cycle7"/>
    <dgm:cxn modelId="{61DB3BC5-33C6-4883-A81A-A683ABE1D87C}" type="presParOf" srcId="{B65C67D9-6BF9-4766-9B79-AE0B725E435E}" destId="{7A44BEC2-DDAD-43CE-9C2D-1E42ED47AA3A}" srcOrd="1" destOrd="0" presId="urn:microsoft.com/office/officeart/2005/8/layout/cycle7"/>
    <dgm:cxn modelId="{A02C1EE6-43FA-4288-AD96-988C83B5D094}" type="presParOf" srcId="{7A44BEC2-DDAD-43CE-9C2D-1E42ED47AA3A}" destId="{C122BC6C-B4E8-4B67-A04F-911EE1F09FA2}" srcOrd="0" destOrd="0" presId="urn:microsoft.com/office/officeart/2005/8/layout/cycle7"/>
    <dgm:cxn modelId="{9F222887-AA73-46AC-A840-0881A14066AA}" type="presParOf" srcId="{B65C67D9-6BF9-4766-9B79-AE0B725E435E}" destId="{E844C9AF-0A6C-4B66-B40A-B10EFFE53E69}" srcOrd="2" destOrd="0" presId="urn:microsoft.com/office/officeart/2005/8/layout/cycle7"/>
    <dgm:cxn modelId="{FAB5FC32-871B-408F-BBA5-F7E6FFD55131}" type="presParOf" srcId="{B65C67D9-6BF9-4766-9B79-AE0B725E435E}" destId="{A5FCB1F4-149B-453F-8F22-B919E58F2BA7}" srcOrd="3" destOrd="0" presId="urn:microsoft.com/office/officeart/2005/8/layout/cycle7"/>
    <dgm:cxn modelId="{495CC2E1-62B0-4153-AC24-DDC1129AE048}" type="presParOf" srcId="{A5FCB1F4-149B-453F-8F22-B919E58F2BA7}" destId="{4D31EE81-FEDD-4496-8D9B-B6533CE16D53}" srcOrd="0" destOrd="0" presId="urn:microsoft.com/office/officeart/2005/8/layout/cycle7"/>
    <dgm:cxn modelId="{81417983-C666-4D87-A103-637946EA5A50}" type="presParOf" srcId="{B65C67D9-6BF9-4766-9B79-AE0B725E435E}" destId="{B972C574-38A6-461D-82A4-D17020625C69}" srcOrd="4" destOrd="0" presId="urn:microsoft.com/office/officeart/2005/8/layout/cycle7"/>
    <dgm:cxn modelId="{8F3F4CEE-5AB9-4281-882F-DAC100ABF896}" type="presParOf" srcId="{B65C67D9-6BF9-4766-9B79-AE0B725E435E}" destId="{169A8481-A135-4ED2-8FC5-90540ED70B59}" srcOrd="5" destOrd="0" presId="urn:microsoft.com/office/officeart/2005/8/layout/cycle7"/>
    <dgm:cxn modelId="{FDAA1E3B-0601-4FA1-97CB-316052361D82}" type="presParOf" srcId="{169A8481-A135-4ED2-8FC5-90540ED70B59}" destId="{05FF5ADC-5A2F-49EE-90FC-ECB3C9B9F55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30F816-C153-46C6-8781-A37B8227A3EF}" type="doc">
      <dgm:prSet loTypeId="urn:microsoft.com/office/officeart/2005/8/layout/cycle7" loCatId="cycle" qsTypeId="urn:microsoft.com/office/officeart/2005/8/quickstyle/simple3" qsCatId="simple" csTypeId="urn:microsoft.com/office/officeart/2005/8/colors/colorful4" csCatId="colorful" phldr="1"/>
      <dgm:spPr/>
      <dgm:t>
        <a:bodyPr/>
        <a:lstStyle/>
        <a:p>
          <a:endParaRPr lang="en-US"/>
        </a:p>
      </dgm:t>
    </dgm:pt>
    <dgm:pt modelId="{0450E355-5EB5-47E3-823A-48427A756DD4}">
      <dgm:prSet phldrT="[Text]"/>
      <dgm:spPr/>
      <dgm:t>
        <a:bodyPr/>
        <a:lstStyle/>
        <a:p>
          <a:r>
            <a:rPr lang="en-US" dirty="0" smtClean="0"/>
            <a:t>Individual</a:t>
          </a:r>
          <a:endParaRPr lang="en-US" dirty="0"/>
        </a:p>
      </dgm:t>
    </dgm:pt>
    <dgm:pt modelId="{88531358-4E29-40B4-A690-C031352655C1}" type="parTrans" cxnId="{ED55F8AF-2462-4D03-A2EE-AA5DCEDB0F5D}">
      <dgm:prSet/>
      <dgm:spPr/>
      <dgm:t>
        <a:bodyPr/>
        <a:lstStyle/>
        <a:p>
          <a:endParaRPr lang="en-US"/>
        </a:p>
      </dgm:t>
    </dgm:pt>
    <dgm:pt modelId="{025FC1E5-8867-40A0-949F-1CED69EF37DE}" type="sibTrans" cxnId="{ED55F8AF-2462-4D03-A2EE-AA5DCEDB0F5D}">
      <dgm:prSet/>
      <dgm:spPr/>
      <dgm:t>
        <a:bodyPr/>
        <a:lstStyle/>
        <a:p>
          <a:endParaRPr lang="en-US"/>
        </a:p>
      </dgm:t>
    </dgm:pt>
    <dgm:pt modelId="{2605BC65-16C7-47E7-9871-1906ABC8AEB3}">
      <dgm:prSet phldrT="[Text]"/>
      <dgm:spPr/>
      <dgm:t>
        <a:bodyPr/>
        <a:lstStyle/>
        <a:p>
          <a:r>
            <a:rPr lang="en-US" dirty="0" smtClean="0"/>
            <a:t>Government</a:t>
          </a:r>
          <a:endParaRPr lang="en-US" dirty="0"/>
        </a:p>
      </dgm:t>
    </dgm:pt>
    <dgm:pt modelId="{92BE909E-66A6-4593-A009-E8C0F5C19DAA}" type="parTrans" cxnId="{0B60D66E-4245-411C-B4E2-AC1278D8EEB6}">
      <dgm:prSet/>
      <dgm:spPr/>
      <dgm:t>
        <a:bodyPr/>
        <a:lstStyle/>
        <a:p>
          <a:endParaRPr lang="en-US"/>
        </a:p>
      </dgm:t>
    </dgm:pt>
    <dgm:pt modelId="{A564755C-6483-4337-B248-B1FCA711B830}" type="sibTrans" cxnId="{0B60D66E-4245-411C-B4E2-AC1278D8EEB6}">
      <dgm:prSet/>
      <dgm:spPr/>
      <dgm:t>
        <a:bodyPr/>
        <a:lstStyle/>
        <a:p>
          <a:endParaRPr lang="en-US"/>
        </a:p>
      </dgm:t>
    </dgm:pt>
    <dgm:pt modelId="{795A8B4B-E456-4F87-BA89-7E18D8DF06D9}">
      <dgm:prSet phldrT="[Text]"/>
      <dgm:spPr/>
      <dgm:t>
        <a:bodyPr/>
        <a:lstStyle/>
        <a:p>
          <a:r>
            <a:rPr lang="en-US" dirty="0" smtClean="0"/>
            <a:t>Business</a:t>
          </a:r>
          <a:endParaRPr lang="en-US" dirty="0"/>
        </a:p>
      </dgm:t>
    </dgm:pt>
    <dgm:pt modelId="{AED8AE4B-BCB0-471E-95E9-95EF2709E79A}" type="parTrans" cxnId="{4A315A87-B4C8-4775-BF0B-B8D19A40D0D1}">
      <dgm:prSet/>
      <dgm:spPr/>
      <dgm:t>
        <a:bodyPr/>
        <a:lstStyle/>
        <a:p>
          <a:endParaRPr lang="en-US"/>
        </a:p>
      </dgm:t>
    </dgm:pt>
    <dgm:pt modelId="{6B39B8D6-A28C-4B3D-80EB-54C6476F3A50}" type="sibTrans" cxnId="{4A315A87-B4C8-4775-BF0B-B8D19A40D0D1}">
      <dgm:prSet/>
      <dgm:spPr/>
      <dgm:t>
        <a:bodyPr/>
        <a:lstStyle/>
        <a:p>
          <a:endParaRPr lang="en-US"/>
        </a:p>
      </dgm:t>
    </dgm:pt>
    <dgm:pt modelId="{B65C67D9-6BF9-4766-9B79-AE0B725E435E}" type="pres">
      <dgm:prSet presAssocID="{6330F816-C153-46C6-8781-A37B8227A3EF}" presName="Name0" presStyleCnt="0">
        <dgm:presLayoutVars>
          <dgm:dir/>
          <dgm:resizeHandles val="exact"/>
        </dgm:presLayoutVars>
      </dgm:prSet>
      <dgm:spPr/>
      <dgm:t>
        <a:bodyPr/>
        <a:lstStyle/>
        <a:p>
          <a:endParaRPr lang="en-US"/>
        </a:p>
      </dgm:t>
    </dgm:pt>
    <dgm:pt modelId="{C4008393-25E6-40EF-A631-978B2CC1C296}" type="pres">
      <dgm:prSet presAssocID="{0450E355-5EB5-47E3-823A-48427A756DD4}" presName="node" presStyleLbl="node1" presStyleIdx="0" presStyleCnt="3">
        <dgm:presLayoutVars>
          <dgm:bulletEnabled val="1"/>
        </dgm:presLayoutVars>
      </dgm:prSet>
      <dgm:spPr/>
      <dgm:t>
        <a:bodyPr/>
        <a:lstStyle/>
        <a:p>
          <a:endParaRPr lang="en-US"/>
        </a:p>
      </dgm:t>
    </dgm:pt>
    <dgm:pt modelId="{7A44BEC2-DDAD-43CE-9C2D-1E42ED47AA3A}" type="pres">
      <dgm:prSet presAssocID="{025FC1E5-8867-40A0-949F-1CED69EF37DE}" presName="sibTrans" presStyleLbl="sibTrans2D1" presStyleIdx="0" presStyleCnt="3"/>
      <dgm:spPr/>
      <dgm:t>
        <a:bodyPr/>
        <a:lstStyle/>
        <a:p>
          <a:endParaRPr lang="en-US"/>
        </a:p>
      </dgm:t>
    </dgm:pt>
    <dgm:pt modelId="{C122BC6C-B4E8-4B67-A04F-911EE1F09FA2}" type="pres">
      <dgm:prSet presAssocID="{025FC1E5-8867-40A0-949F-1CED69EF37DE}" presName="connectorText" presStyleLbl="sibTrans2D1" presStyleIdx="0" presStyleCnt="3"/>
      <dgm:spPr/>
      <dgm:t>
        <a:bodyPr/>
        <a:lstStyle/>
        <a:p>
          <a:endParaRPr lang="en-US"/>
        </a:p>
      </dgm:t>
    </dgm:pt>
    <dgm:pt modelId="{E844C9AF-0A6C-4B66-B40A-B10EFFE53E69}" type="pres">
      <dgm:prSet presAssocID="{2605BC65-16C7-47E7-9871-1906ABC8AEB3}" presName="node" presStyleLbl="node1" presStyleIdx="1" presStyleCnt="3">
        <dgm:presLayoutVars>
          <dgm:bulletEnabled val="1"/>
        </dgm:presLayoutVars>
      </dgm:prSet>
      <dgm:spPr/>
      <dgm:t>
        <a:bodyPr/>
        <a:lstStyle/>
        <a:p>
          <a:endParaRPr lang="en-US"/>
        </a:p>
      </dgm:t>
    </dgm:pt>
    <dgm:pt modelId="{A5FCB1F4-149B-453F-8F22-B919E58F2BA7}" type="pres">
      <dgm:prSet presAssocID="{A564755C-6483-4337-B248-B1FCA711B830}" presName="sibTrans" presStyleLbl="sibTrans2D1" presStyleIdx="1" presStyleCnt="3"/>
      <dgm:spPr/>
      <dgm:t>
        <a:bodyPr/>
        <a:lstStyle/>
        <a:p>
          <a:endParaRPr lang="en-US"/>
        </a:p>
      </dgm:t>
    </dgm:pt>
    <dgm:pt modelId="{4D31EE81-FEDD-4496-8D9B-B6533CE16D53}" type="pres">
      <dgm:prSet presAssocID="{A564755C-6483-4337-B248-B1FCA711B830}" presName="connectorText" presStyleLbl="sibTrans2D1" presStyleIdx="1" presStyleCnt="3"/>
      <dgm:spPr/>
      <dgm:t>
        <a:bodyPr/>
        <a:lstStyle/>
        <a:p>
          <a:endParaRPr lang="en-US"/>
        </a:p>
      </dgm:t>
    </dgm:pt>
    <dgm:pt modelId="{B972C574-38A6-461D-82A4-D17020625C69}" type="pres">
      <dgm:prSet presAssocID="{795A8B4B-E456-4F87-BA89-7E18D8DF06D9}" presName="node" presStyleLbl="node1" presStyleIdx="2" presStyleCnt="3">
        <dgm:presLayoutVars>
          <dgm:bulletEnabled val="1"/>
        </dgm:presLayoutVars>
      </dgm:prSet>
      <dgm:spPr/>
      <dgm:t>
        <a:bodyPr/>
        <a:lstStyle/>
        <a:p>
          <a:endParaRPr lang="en-US"/>
        </a:p>
      </dgm:t>
    </dgm:pt>
    <dgm:pt modelId="{169A8481-A135-4ED2-8FC5-90540ED70B59}" type="pres">
      <dgm:prSet presAssocID="{6B39B8D6-A28C-4B3D-80EB-54C6476F3A50}" presName="sibTrans" presStyleLbl="sibTrans2D1" presStyleIdx="2" presStyleCnt="3"/>
      <dgm:spPr/>
      <dgm:t>
        <a:bodyPr/>
        <a:lstStyle/>
        <a:p>
          <a:endParaRPr lang="en-US"/>
        </a:p>
      </dgm:t>
    </dgm:pt>
    <dgm:pt modelId="{05FF5ADC-5A2F-49EE-90FC-ECB3C9B9F552}" type="pres">
      <dgm:prSet presAssocID="{6B39B8D6-A28C-4B3D-80EB-54C6476F3A50}" presName="connectorText" presStyleLbl="sibTrans2D1" presStyleIdx="2" presStyleCnt="3"/>
      <dgm:spPr/>
      <dgm:t>
        <a:bodyPr/>
        <a:lstStyle/>
        <a:p>
          <a:endParaRPr lang="en-US"/>
        </a:p>
      </dgm:t>
    </dgm:pt>
  </dgm:ptLst>
  <dgm:cxnLst>
    <dgm:cxn modelId="{A9D23B4C-AB7F-49E4-9DD4-D8FAFCB6168B}" type="presOf" srcId="{025FC1E5-8867-40A0-949F-1CED69EF37DE}" destId="{7A44BEC2-DDAD-43CE-9C2D-1E42ED47AA3A}" srcOrd="0" destOrd="0" presId="urn:microsoft.com/office/officeart/2005/8/layout/cycle7"/>
    <dgm:cxn modelId="{CDE9B431-D821-48B8-93DA-05568FACD41C}" type="presOf" srcId="{025FC1E5-8867-40A0-949F-1CED69EF37DE}" destId="{C122BC6C-B4E8-4B67-A04F-911EE1F09FA2}" srcOrd="1" destOrd="0" presId="urn:microsoft.com/office/officeart/2005/8/layout/cycle7"/>
    <dgm:cxn modelId="{ED55F8AF-2462-4D03-A2EE-AA5DCEDB0F5D}" srcId="{6330F816-C153-46C6-8781-A37B8227A3EF}" destId="{0450E355-5EB5-47E3-823A-48427A756DD4}" srcOrd="0" destOrd="0" parTransId="{88531358-4E29-40B4-A690-C031352655C1}" sibTransId="{025FC1E5-8867-40A0-949F-1CED69EF37DE}"/>
    <dgm:cxn modelId="{3F5548C5-0C1F-4927-ACF7-C345AF3A2267}" type="presOf" srcId="{2605BC65-16C7-47E7-9871-1906ABC8AEB3}" destId="{E844C9AF-0A6C-4B66-B40A-B10EFFE53E69}" srcOrd="0" destOrd="0" presId="urn:microsoft.com/office/officeart/2005/8/layout/cycle7"/>
    <dgm:cxn modelId="{721A6AB2-04D6-44AC-B8A0-2E8C5DA67F0F}" type="presOf" srcId="{6330F816-C153-46C6-8781-A37B8227A3EF}" destId="{B65C67D9-6BF9-4766-9B79-AE0B725E435E}" srcOrd="0" destOrd="0" presId="urn:microsoft.com/office/officeart/2005/8/layout/cycle7"/>
    <dgm:cxn modelId="{728A2599-995C-48B5-8B98-9A51C5B00C43}" type="presOf" srcId="{795A8B4B-E456-4F87-BA89-7E18D8DF06D9}" destId="{B972C574-38A6-461D-82A4-D17020625C69}" srcOrd="0" destOrd="0" presId="urn:microsoft.com/office/officeart/2005/8/layout/cycle7"/>
    <dgm:cxn modelId="{0B60D66E-4245-411C-B4E2-AC1278D8EEB6}" srcId="{6330F816-C153-46C6-8781-A37B8227A3EF}" destId="{2605BC65-16C7-47E7-9871-1906ABC8AEB3}" srcOrd="1" destOrd="0" parTransId="{92BE909E-66A6-4593-A009-E8C0F5C19DAA}" sibTransId="{A564755C-6483-4337-B248-B1FCA711B830}"/>
    <dgm:cxn modelId="{76900D50-10CA-42DB-820F-DFC02CA02246}" type="presOf" srcId="{A564755C-6483-4337-B248-B1FCA711B830}" destId="{4D31EE81-FEDD-4496-8D9B-B6533CE16D53}" srcOrd="1" destOrd="0" presId="urn:microsoft.com/office/officeart/2005/8/layout/cycle7"/>
    <dgm:cxn modelId="{BEAF59FF-A693-4D39-9453-3E3D03B558A8}" type="presOf" srcId="{6B39B8D6-A28C-4B3D-80EB-54C6476F3A50}" destId="{169A8481-A135-4ED2-8FC5-90540ED70B59}" srcOrd="0" destOrd="0" presId="urn:microsoft.com/office/officeart/2005/8/layout/cycle7"/>
    <dgm:cxn modelId="{4A315A87-B4C8-4775-BF0B-B8D19A40D0D1}" srcId="{6330F816-C153-46C6-8781-A37B8227A3EF}" destId="{795A8B4B-E456-4F87-BA89-7E18D8DF06D9}" srcOrd="2" destOrd="0" parTransId="{AED8AE4B-BCB0-471E-95E9-95EF2709E79A}" sibTransId="{6B39B8D6-A28C-4B3D-80EB-54C6476F3A50}"/>
    <dgm:cxn modelId="{DDC3EA9B-49A9-4B69-9D33-860187A1406E}" type="presOf" srcId="{6B39B8D6-A28C-4B3D-80EB-54C6476F3A50}" destId="{05FF5ADC-5A2F-49EE-90FC-ECB3C9B9F552}" srcOrd="1" destOrd="0" presId="urn:microsoft.com/office/officeart/2005/8/layout/cycle7"/>
    <dgm:cxn modelId="{600A0E17-A3AF-490B-A26B-8FD600C0B5DE}" type="presOf" srcId="{0450E355-5EB5-47E3-823A-48427A756DD4}" destId="{C4008393-25E6-40EF-A631-978B2CC1C296}" srcOrd="0" destOrd="0" presId="urn:microsoft.com/office/officeart/2005/8/layout/cycle7"/>
    <dgm:cxn modelId="{206A98DC-700B-476B-A7E9-0FEDB4F72DC4}" type="presOf" srcId="{A564755C-6483-4337-B248-B1FCA711B830}" destId="{A5FCB1F4-149B-453F-8F22-B919E58F2BA7}" srcOrd="0" destOrd="0" presId="urn:microsoft.com/office/officeart/2005/8/layout/cycle7"/>
    <dgm:cxn modelId="{A1BE2A41-DAE3-4179-8A3C-90A4606B5B8D}" type="presParOf" srcId="{B65C67D9-6BF9-4766-9B79-AE0B725E435E}" destId="{C4008393-25E6-40EF-A631-978B2CC1C296}" srcOrd="0" destOrd="0" presId="urn:microsoft.com/office/officeart/2005/8/layout/cycle7"/>
    <dgm:cxn modelId="{08EACD20-C711-41DD-A9F5-E108052E03DB}" type="presParOf" srcId="{B65C67D9-6BF9-4766-9B79-AE0B725E435E}" destId="{7A44BEC2-DDAD-43CE-9C2D-1E42ED47AA3A}" srcOrd="1" destOrd="0" presId="urn:microsoft.com/office/officeart/2005/8/layout/cycle7"/>
    <dgm:cxn modelId="{F62D830B-0D08-4860-9C23-2E0FD67CAA30}" type="presParOf" srcId="{7A44BEC2-DDAD-43CE-9C2D-1E42ED47AA3A}" destId="{C122BC6C-B4E8-4B67-A04F-911EE1F09FA2}" srcOrd="0" destOrd="0" presId="urn:microsoft.com/office/officeart/2005/8/layout/cycle7"/>
    <dgm:cxn modelId="{2460BA7E-B18A-40E5-8F67-D94408C8688D}" type="presParOf" srcId="{B65C67D9-6BF9-4766-9B79-AE0B725E435E}" destId="{E844C9AF-0A6C-4B66-B40A-B10EFFE53E69}" srcOrd="2" destOrd="0" presId="urn:microsoft.com/office/officeart/2005/8/layout/cycle7"/>
    <dgm:cxn modelId="{D9CC180A-EDF1-4939-BA9D-D6FA43C126D1}" type="presParOf" srcId="{B65C67D9-6BF9-4766-9B79-AE0B725E435E}" destId="{A5FCB1F4-149B-453F-8F22-B919E58F2BA7}" srcOrd="3" destOrd="0" presId="urn:microsoft.com/office/officeart/2005/8/layout/cycle7"/>
    <dgm:cxn modelId="{27A1F2F3-3985-480D-A0B5-3E975780427B}" type="presParOf" srcId="{A5FCB1F4-149B-453F-8F22-B919E58F2BA7}" destId="{4D31EE81-FEDD-4496-8D9B-B6533CE16D53}" srcOrd="0" destOrd="0" presId="urn:microsoft.com/office/officeart/2005/8/layout/cycle7"/>
    <dgm:cxn modelId="{BD54BC3F-C3D0-47EB-9FF3-8BA2854FEC99}" type="presParOf" srcId="{B65C67D9-6BF9-4766-9B79-AE0B725E435E}" destId="{B972C574-38A6-461D-82A4-D17020625C69}" srcOrd="4" destOrd="0" presId="urn:microsoft.com/office/officeart/2005/8/layout/cycle7"/>
    <dgm:cxn modelId="{C395CC6B-0FCE-4CD9-A484-DD92B426971F}" type="presParOf" srcId="{B65C67D9-6BF9-4766-9B79-AE0B725E435E}" destId="{169A8481-A135-4ED2-8FC5-90540ED70B59}" srcOrd="5" destOrd="0" presId="urn:microsoft.com/office/officeart/2005/8/layout/cycle7"/>
    <dgm:cxn modelId="{D76BA619-544B-4F40-A612-BE35F9481347}" type="presParOf" srcId="{169A8481-A135-4ED2-8FC5-90540ED70B59}" destId="{05FF5ADC-5A2F-49EE-90FC-ECB3C9B9F55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30F816-C153-46C6-8781-A37B8227A3EF}" type="doc">
      <dgm:prSet loTypeId="urn:microsoft.com/office/officeart/2005/8/layout/cycle7" loCatId="cycle" qsTypeId="urn:microsoft.com/office/officeart/2005/8/quickstyle/simple3" qsCatId="simple" csTypeId="urn:microsoft.com/office/officeart/2005/8/colors/colorful4" csCatId="colorful" phldr="1"/>
      <dgm:spPr/>
      <dgm:t>
        <a:bodyPr/>
        <a:lstStyle/>
        <a:p>
          <a:endParaRPr lang="en-US"/>
        </a:p>
      </dgm:t>
    </dgm:pt>
    <dgm:pt modelId="{0450E355-5EB5-47E3-823A-48427A756DD4}">
      <dgm:prSet phldrT="[Text]"/>
      <dgm:spPr/>
      <dgm:t>
        <a:bodyPr/>
        <a:lstStyle/>
        <a:p>
          <a:r>
            <a:rPr lang="en-US" dirty="0" smtClean="0"/>
            <a:t>Economic</a:t>
          </a:r>
          <a:endParaRPr lang="en-US" dirty="0"/>
        </a:p>
      </dgm:t>
    </dgm:pt>
    <dgm:pt modelId="{88531358-4E29-40B4-A690-C031352655C1}" type="parTrans" cxnId="{ED55F8AF-2462-4D03-A2EE-AA5DCEDB0F5D}">
      <dgm:prSet/>
      <dgm:spPr/>
      <dgm:t>
        <a:bodyPr/>
        <a:lstStyle/>
        <a:p>
          <a:endParaRPr lang="en-US"/>
        </a:p>
      </dgm:t>
    </dgm:pt>
    <dgm:pt modelId="{025FC1E5-8867-40A0-949F-1CED69EF37DE}" type="sibTrans" cxnId="{ED55F8AF-2462-4D03-A2EE-AA5DCEDB0F5D}">
      <dgm:prSet/>
      <dgm:spPr/>
      <dgm:t>
        <a:bodyPr/>
        <a:lstStyle/>
        <a:p>
          <a:endParaRPr lang="en-US"/>
        </a:p>
      </dgm:t>
    </dgm:pt>
    <dgm:pt modelId="{795A8B4B-E456-4F87-BA89-7E18D8DF06D9}">
      <dgm:prSet phldrT="[Text]"/>
      <dgm:spPr/>
      <dgm:t>
        <a:bodyPr/>
        <a:lstStyle/>
        <a:p>
          <a:r>
            <a:rPr lang="en-US" dirty="0" smtClean="0"/>
            <a:t>Social</a:t>
          </a:r>
          <a:endParaRPr lang="en-US" dirty="0"/>
        </a:p>
      </dgm:t>
    </dgm:pt>
    <dgm:pt modelId="{AED8AE4B-BCB0-471E-95E9-95EF2709E79A}" type="parTrans" cxnId="{4A315A87-B4C8-4775-BF0B-B8D19A40D0D1}">
      <dgm:prSet/>
      <dgm:spPr/>
      <dgm:t>
        <a:bodyPr/>
        <a:lstStyle/>
        <a:p>
          <a:endParaRPr lang="en-US"/>
        </a:p>
      </dgm:t>
    </dgm:pt>
    <dgm:pt modelId="{6B39B8D6-A28C-4B3D-80EB-54C6476F3A50}" type="sibTrans" cxnId="{4A315A87-B4C8-4775-BF0B-B8D19A40D0D1}">
      <dgm:prSet/>
      <dgm:spPr/>
      <dgm:t>
        <a:bodyPr/>
        <a:lstStyle/>
        <a:p>
          <a:endParaRPr lang="en-US"/>
        </a:p>
      </dgm:t>
    </dgm:pt>
    <dgm:pt modelId="{B65C67D9-6BF9-4766-9B79-AE0B725E435E}" type="pres">
      <dgm:prSet presAssocID="{6330F816-C153-46C6-8781-A37B8227A3EF}" presName="Name0" presStyleCnt="0">
        <dgm:presLayoutVars>
          <dgm:dir/>
          <dgm:resizeHandles val="exact"/>
        </dgm:presLayoutVars>
      </dgm:prSet>
      <dgm:spPr/>
      <dgm:t>
        <a:bodyPr/>
        <a:lstStyle/>
        <a:p>
          <a:endParaRPr lang="en-US"/>
        </a:p>
      </dgm:t>
    </dgm:pt>
    <dgm:pt modelId="{C4008393-25E6-40EF-A631-978B2CC1C296}" type="pres">
      <dgm:prSet presAssocID="{0450E355-5EB5-47E3-823A-48427A756DD4}" presName="node" presStyleLbl="node1" presStyleIdx="0" presStyleCnt="2">
        <dgm:presLayoutVars>
          <dgm:bulletEnabled val="1"/>
        </dgm:presLayoutVars>
      </dgm:prSet>
      <dgm:spPr/>
      <dgm:t>
        <a:bodyPr/>
        <a:lstStyle/>
        <a:p>
          <a:endParaRPr lang="en-US"/>
        </a:p>
      </dgm:t>
    </dgm:pt>
    <dgm:pt modelId="{7A44BEC2-DDAD-43CE-9C2D-1E42ED47AA3A}" type="pres">
      <dgm:prSet presAssocID="{025FC1E5-8867-40A0-949F-1CED69EF37DE}" presName="sibTrans" presStyleLbl="sibTrans2D1" presStyleIdx="0" presStyleCnt="2"/>
      <dgm:spPr/>
      <dgm:t>
        <a:bodyPr/>
        <a:lstStyle/>
        <a:p>
          <a:endParaRPr lang="en-US"/>
        </a:p>
      </dgm:t>
    </dgm:pt>
    <dgm:pt modelId="{C122BC6C-B4E8-4B67-A04F-911EE1F09FA2}" type="pres">
      <dgm:prSet presAssocID="{025FC1E5-8867-40A0-949F-1CED69EF37DE}" presName="connectorText" presStyleLbl="sibTrans2D1" presStyleIdx="0" presStyleCnt="2"/>
      <dgm:spPr/>
      <dgm:t>
        <a:bodyPr/>
        <a:lstStyle/>
        <a:p>
          <a:endParaRPr lang="en-US"/>
        </a:p>
      </dgm:t>
    </dgm:pt>
    <dgm:pt modelId="{B972C574-38A6-461D-82A4-D17020625C69}" type="pres">
      <dgm:prSet presAssocID="{795A8B4B-E456-4F87-BA89-7E18D8DF06D9}" presName="node" presStyleLbl="node1" presStyleIdx="1" presStyleCnt="2">
        <dgm:presLayoutVars>
          <dgm:bulletEnabled val="1"/>
        </dgm:presLayoutVars>
      </dgm:prSet>
      <dgm:spPr/>
      <dgm:t>
        <a:bodyPr/>
        <a:lstStyle/>
        <a:p>
          <a:endParaRPr lang="en-US"/>
        </a:p>
      </dgm:t>
    </dgm:pt>
    <dgm:pt modelId="{169A8481-A135-4ED2-8FC5-90540ED70B59}" type="pres">
      <dgm:prSet presAssocID="{6B39B8D6-A28C-4B3D-80EB-54C6476F3A50}" presName="sibTrans" presStyleLbl="sibTrans2D1" presStyleIdx="1" presStyleCnt="2"/>
      <dgm:spPr/>
      <dgm:t>
        <a:bodyPr/>
        <a:lstStyle/>
        <a:p>
          <a:endParaRPr lang="en-US"/>
        </a:p>
      </dgm:t>
    </dgm:pt>
    <dgm:pt modelId="{05FF5ADC-5A2F-49EE-90FC-ECB3C9B9F552}" type="pres">
      <dgm:prSet presAssocID="{6B39B8D6-A28C-4B3D-80EB-54C6476F3A50}" presName="connectorText" presStyleLbl="sibTrans2D1" presStyleIdx="1" presStyleCnt="2"/>
      <dgm:spPr/>
      <dgm:t>
        <a:bodyPr/>
        <a:lstStyle/>
        <a:p>
          <a:endParaRPr lang="en-US"/>
        </a:p>
      </dgm:t>
    </dgm:pt>
  </dgm:ptLst>
  <dgm:cxnLst>
    <dgm:cxn modelId="{ED55F8AF-2462-4D03-A2EE-AA5DCEDB0F5D}" srcId="{6330F816-C153-46C6-8781-A37B8227A3EF}" destId="{0450E355-5EB5-47E3-823A-48427A756DD4}" srcOrd="0" destOrd="0" parTransId="{88531358-4E29-40B4-A690-C031352655C1}" sibTransId="{025FC1E5-8867-40A0-949F-1CED69EF37DE}"/>
    <dgm:cxn modelId="{6051A06A-39C7-4447-874E-328E5C0B6F82}" type="presOf" srcId="{0450E355-5EB5-47E3-823A-48427A756DD4}" destId="{C4008393-25E6-40EF-A631-978B2CC1C296}" srcOrd="0" destOrd="0" presId="urn:microsoft.com/office/officeart/2005/8/layout/cycle7"/>
    <dgm:cxn modelId="{F259C1E4-7A4E-4D07-A974-D1BED0F42DCF}" type="presOf" srcId="{6330F816-C153-46C6-8781-A37B8227A3EF}" destId="{B65C67D9-6BF9-4766-9B79-AE0B725E435E}" srcOrd="0" destOrd="0" presId="urn:microsoft.com/office/officeart/2005/8/layout/cycle7"/>
    <dgm:cxn modelId="{73B754DF-C958-4DD1-B8E5-FCB792DCC554}" type="presOf" srcId="{6B39B8D6-A28C-4B3D-80EB-54C6476F3A50}" destId="{169A8481-A135-4ED2-8FC5-90540ED70B59}" srcOrd="0" destOrd="0" presId="urn:microsoft.com/office/officeart/2005/8/layout/cycle7"/>
    <dgm:cxn modelId="{C2086A39-2D2E-4E3E-B9D4-033EB8FC72AB}" type="presOf" srcId="{025FC1E5-8867-40A0-949F-1CED69EF37DE}" destId="{C122BC6C-B4E8-4B67-A04F-911EE1F09FA2}" srcOrd="1" destOrd="0" presId="urn:microsoft.com/office/officeart/2005/8/layout/cycle7"/>
    <dgm:cxn modelId="{4A315A87-B4C8-4775-BF0B-B8D19A40D0D1}" srcId="{6330F816-C153-46C6-8781-A37B8227A3EF}" destId="{795A8B4B-E456-4F87-BA89-7E18D8DF06D9}" srcOrd="1" destOrd="0" parTransId="{AED8AE4B-BCB0-471E-95E9-95EF2709E79A}" sibTransId="{6B39B8D6-A28C-4B3D-80EB-54C6476F3A50}"/>
    <dgm:cxn modelId="{228DA51E-75B4-442C-8949-8B983BD89C45}" type="presOf" srcId="{795A8B4B-E456-4F87-BA89-7E18D8DF06D9}" destId="{B972C574-38A6-461D-82A4-D17020625C69}" srcOrd="0" destOrd="0" presId="urn:microsoft.com/office/officeart/2005/8/layout/cycle7"/>
    <dgm:cxn modelId="{E73C0E77-1523-4934-8D8B-331A7025CBFD}" type="presOf" srcId="{025FC1E5-8867-40A0-949F-1CED69EF37DE}" destId="{7A44BEC2-DDAD-43CE-9C2D-1E42ED47AA3A}" srcOrd="0" destOrd="0" presId="urn:microsoft.com/office/officeart/2005/8/layout/cycle7"/>
    <dgm:cxn modelId="{E7F56BFE-964C-4929-967A-0A1C38AA22B4}" type="presOf" srcId="{6B39B8D6-A28C-4B3D-80EB-54C6476F3A50}" destId="{05FF5ADC-5A2F-49EE-90FC-ECB3C9B9F552}" srcOrd="1" destOrd="0" presId="urn:microsoft.com/office/officeart/2005/8/layout/cycle7"/>
    <dgm:cxn modelId="{BEB7E11C-0795-4675-A3D7-F5AF0EC57BD7}" type="presParOf" srcId="{B65C67D9-6BF9-4766-9B79-AE0B725E435E}" destId="{C4008393-25E6-40EF-A631-978B2CC1C296}" srcOrd="0" destOrd="0" presId="urn:microsoft.com/office/officeart/2005/8/layout/cycle7"/>
    <dgm:cxn modelId="{659A0E84-B810-4149-AA70-466E1E7BE075}" type="presParOf" srcId="{B65C67D9-6BF9-4766-9B79-AE0B725E435E}" destId="{7A44BEC2-DDAD-43CE-9C2D-1E42ED47AA3A}" srcOrd="1" destOrd="0" presId="urn:microsoft.com/office/officeart/2005/8/layout/cycle7"/>
    <dgm:cxn modelId="{35FC3E49-A373-408F-A997-14911B16B865}" type="presParOf" srcId="{7A44BEC2-DDAD-43CE-9C2D-1E42ED47AA3A}" destId="{C122BC6C-B4E8-4B67-A04F-911EE1F09FA2}" srcOrd="0" destOrd="0" presId="urn:microsoft.com/office/officeart/2005/8/layout/cycle7"/>
    <dgm:cxn modelId="{AFBBBEBD-73FB-4914-8FB4-C15502AB40CC}" type="presParOf" srcId="{B65C67D9-6BF9-4766-9B79-AE0B725E435E}" destId="{B972C574-38A6-461D-82A4-D17020625C69}" srcOrd="2" destOrd="0" presId="urn:microsoft.com/office/officeart/2005/8/layout/cycle7"/>
    <dgm:cxn modelId="{63F607DA-3805-476F-AD90-DEDE8EED48F9}" type="presParOf" srcId="{B65C67D9-6BF9-4766-9B79-AE0B725E435E}" destId="{169A8481-A135-4ED2-8FC5-90540ED70B59}" srcOrd="3" destOrd="0" presId="urn:microsoft.com/office/officeart/2005/8/layout/cycle7"/>
    <dgm:cxn modelId="{B21A130B-0AA5-47B8-8A50-9D97002A6E4F}" type="presParOf" srcId="{169A8481-A135-4ED2-8FC5-90540ED70B59}" destId="{05FF5ADC-5A2F-49EE-90FC-ECB3C9B9F55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08393-25E6-40EF-A631-978B2CC1C296}">
      <dsp:nvSpPr>
        <dsp:cNvPr id="0" name=""/>
        <dsp:cNvSpPr/>
      </dsp:nvSpPr>
      <dsp:spPr>
        <a:xfrm>
          <a:off x="867680" y="0"/>
          <a:ext cx="1928812" cy="964406"/>
        </a:xfrm>
        <a:prstGeom prst="roundRect">
          <a:avLst>
            <a:gd name="adj" fmla="val 1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Political and Regulatory</a:t>
          </a:r>
          <a:endParaRPr lang="en-US" sz="2200" kern="1200" dirty="0"/>
        </a:p>
      </dsp:txBody>
      <dsp:txXfrm>
        <a:off x="895926" y="28246"/>
        <a:ext cx="1872320" cy="907914"/>
      </dsp:txXfrm>
    </dsp:sp>
    <dsp:sp modelId="{7A44BEC2-DDAD-43CE-9C2D-1E42ED47AA3A}">
      <dsp:nvSpPr>
        <dsp:cNvPr id="0" name=""/>
        <dsp:cNvSpPr/>
      </dsp:nvSpPr>
      <dsp:spPr>
        <a:xfrm rot="5405080">
          <a:off x="1326540" y="1425513"/>
          <a:ext cx="1007806" cy="337542"/>
        </a:xfrm>
        <a:prstGeom prst="leftRightArrow">
          <a:avLst>
            <a:gd name="adj1" fmla="val 60000"/>
            <a:gd name="adj2" fmla="val 5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1427803" y="1493021"/>
        <a:ext cx="805280" cy="202526"/>
      </dsp:txXfrm>
    </dsp:sp>
    <dsp:sp modelId="{B972C574-38A6-461D-82A4-D17020625C69}">
      <dsp:nvSpPr>
        <dsp:cNvPr id="0" name=""/>
        <dsp:cNvSpPr/>
      </dsp:nvSpPr>
      <dsp:spPr>
        <a:xfrm>
          <a:off x="864393" y="2224162"/>
          <a:ext cx="1928812" cy="964406"/>
        </a:xfrm>
        <a:prstGeom prst="roundRect">
          <a:avLst>
            <a:gd name="adj" fmla="val 1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Business and Innovation</a:t>
          </a:r>
          <a:endParaRPr lang="en-US" sz="2200" kern="1200" dirty="0"/>
        </a:p>
      </dsp:txBody>
      <dsp:txXfrm>
        <a:off x="892639" y="2252408"/>
        <a:ext cx="1872320" cy="907914"/>
      </dsp:txXfrm>
    </dsp:sp>
    <dsp:sp modelId="{169A8481-A135-4ED2-8FC5-90540ED70B59}">
      <dsp:nvSpPr>
        <dsp:cNvPr id="0" name=""/>
        <dsp:cNvSpPr/>
      </dsp:nvSpPr>
      <dsp:spPr>
        <a:xfrm rot="16205080">
          <a:off x="1326540" y="1425513"/>
          <a:ext cx="1007806" cy="337542"/>
        </a:xfrm>
        <a:prstGeom prst="leftRightArrow">
          <a:avLst>
            <a:gd name="adj1" fmla="val 60000"/>
            <a:gd name="adj2" fmla="val 5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1427803" y="1493021"/>
        <a:ext cx="805280" cy="2025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08393-25E6-40EF-A631-978B2CC1C296}">
      <dsp:nvSpPr>
        <dsp:cNvPr id="0" name=""/>
        <dsp:cNvSpPr/>
      </dsp:nvSpPr>
      <dsp:spPr>
        <a:xfrm>
          <a:off x="1234380" y="475697"/>
          <a:ext cx="1493639" cy="746819"/>
        </a:xfrm>
        <a:prstGeom prst="roundRect">
          <a:avLst>
            <a:gd name="adj" fmla="val 1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Infrastructure</a:t>
          </a:r>
          <a:endParaRPr lang="en-US" sz="1700" kern="1200" dirty="0"/>
        </a:p>
      </dsp:txBody>
      <dsp:txXfrm>
        <a:off x="1256254" y="497571"/>
        <a:ext cx="1449891" cy="703071"/>
      </dsp:txXfrm>
    </dsp:sp>
    <dsp:sp modelId="{7A44BEC2-DDAD-43CE-9C2D-1E42ED47AA3A}">
      <dsp:nvSpPr>
        <dsp:cNvPr id="0" name=""/>
        <dsp:cNvSpPr/>
      </dsp:nvSpPr>
      <dsp:spPr>
        <a:xfrm rot="3600000">
          <a:off x="2208484" y="1787006"/>
          <a:ext cx="779336" cy="261386"/>
        </a:xfrm>
        <a:prstGeom prst="leftRightArrow">
          <a:avLst>
            <a:gd name="adj1" fmla="val 60000"/>
            <a:gd name="adj2" fmla="val 5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2286900" y="1839283"/>
        <a:ext cx="622504" cy="156832"/>
      </dsp:txXfrm>
    </dsp:sp>
    <dsp:sp modelId="{E844C9AF-0A6C-4B66-B40A-B10EFFE53E69}">
      <dsp:nvSpPr>
        <dsp:cNvPr id="0" name=""/>
        <dsp:cNvSpPr/>
      </dsp:nvSpPr>
      <dsp:spPr>
        <a:xfrm>
          <a:off x="2468285" y="2612883"/>
          <a:ext cx="1493639" cy="746819"/>
        </a:xfrm>
        <a:prstGeom prst="roundRect">
          <a:avLst>
            <a:gd name="adj" fmla="val 10000"/>
          </a:avLst>
        </a:prstGeom>
        <a:gradFill rotWithShape="0">
          <a:gsLst>
            <a:gs pos="0">
              <a:schemeClr val="accent4">
                <a:hueOff val="108644"/>
                <a:satOff val="-1035"/>
                <a:lumOff val="10392"/>
                <a:alphaOff val="0"/>
                <a:tint val="50000"/>
                <a:shade val="86000"/>
                <a:satMod val="140000"/>
              </a:schemeClr>
            </a:gs>
            <a:gs pos="45000">
              <a:schemeClr val="accent4">
                <a:hueOff val="108644"/>
                <a:satOff val="-1035"/>
                <a:lumOff val="10392"/>
                <a:alphaOff val="0"/>
                <a:tint val="48000"/>
                <a:satMod val="150000"/>
              </a:schemeClr>
            </a:gs>
            <a:gs pos="100000">
              <a:schemeClr val="accent4">
                <a:hueOff val="108644"/>
                <a:satOff val="-1035"/>
                <a:lumOff val="10392"/>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Skills</a:t>
          </a:r>
          <a:endParaRPr lang="en-US" sz="1700" kern="1200" dirty="0"/>
        </a:p>
      </dsp:txBody>
      <dsp:txXfrm>
        <a:off x="2490159" y="2634757"/>
        <a:ext cx="1449891" cy="703071"/>
      </dsp:txXfrm>
    </dsp:sp>
    <dsp:sp modelId="{A5FCB1F4-149B-453F-8F22-B919E58F2BA7}">
      <dsp:nvSpPr>
        <dsp:cNvPr id="0" name=""/>
        <dsp:cNvSpPr/>
      </dsp:nvSpPr>
      <dsp:spPr>
        <a:xfrm rot="10800000">
          <a:off x="1591531" y="2855599"/>
          <a:ext cx="779336" cy="261386"/>
        </a:xfrm>
        <a:prstGeom prst="leftRightArrow">
          <a:avLst>
            <a:gd name="adj1" fmla="val 60000"/>
            <a:gd name="adj2" fmla="val 50000"/>
          </a:avLst>
        </a:prstGeom>
        <a:gradFill rotWithShape="0">
          <a:gsLst>
            <a:gs pos="0">
              <a:schemeClr val="accent4">
                <a:hueOff val="108644"/>
                <a:satOff val="-1035"/>
                <a:lumOff val="10392"/>
                <a:alphaOff val="0"/>
                <a:tint val="50000"/>
                <a:shade val="86000"/>
                <a:satMod val="140000"/>
              </a:schemeClr>
            </a:gs>
            <a:gs pos="45000">
              <a:schemeClr val="accent4">
                <a:hueOff val="108644"/>
                <a:satOff val="-1035"/>
                <a:lumOff val="10392"/>
                <a:alphaOff val="0"/>
                <a:tint val="48000"/>
                <a:satMod val="150000"/>
              </a:schemeClr>
            </a:gs>
            <a:gs pos="100000">
              <a:schemeClr val="accent4">
                <a:hueOff val="108644"/>
                <a:satOff val="-1035"/>
                <a:lumOff val="10392"/>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1669947" y="2907876"/>
        <a:ext cx="622504" cy="156832"/>
      </dsp:txXfrm>
    </dsp:sp>
    <dsp:sp modelId="{B972C574-38A6-461D-82A4-D17020625C69}">
      <dsp:nvSpPr>
        <dsp:cNvPr id="0" name=""/>
        <dsp:cNvSpPr/>
      </dsp:nvSpPr>
      <dsp:spPr>
        <a:xfrm>
          <a:off x="475" y="2612883"/>
          <a:ext cx="1493639" cy="746819"/>
        </a:xfrm>
        <a:prstGeom prst="roundRect">
          <a:avLst>
            <a:gd name="adj" fmla="val 1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Affordability</a:t>
          </a:r>
          <a:endParaRPr lang="en-US" sz="1700" kern="1200" dirty="0"/>
        </a:p>
      </dsp:txBody>
      <dsp:txXfrm>
        <a:off x="22349" y="2634757"/>
        <a:ext cx="1449891" cy="703071"/>
      </dsp:txXfrm>
    </dsp:sp>
    <dsp:sp modelId="{169A8481-A135-4ED2-8FC5-90540ED70B59}">
      <dsp:nvSpPr>
        <dsp:cNvPr id="0" name=""/>
        <dsp:cNvSpPr/>
      </dsp:nvSpPr>
      <dsp:spPr>
        <a:xfrm rot="18000000">
          <a:off x="974579" y="1787006"/>
          <a:ext cx="779336" cy="261386"/>
        </a:xfrm>
        <a:prstGeom prst="leftRightArrow">
          <a:avLst>
            <a:gd name="adj1" fmla="val 60000"/>
            <a:gd name="adj2" fmla="val 5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052995" y="1839283"/>
        <a:ext cx="622504" cy="1568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08393-25E6-40EF-A631-978B2CC1C296}">
      <dsp:nvSpPr>
        <dsp:cNvPr id="0" name=""/>
        <dsp:cNvSpPr/>
      </dsp:nvSpPr>
      <dsp:spPr>
        <a:xfrm>
          <a:off x="1234380" y="475697"/>
          <a:ext cx="1493639" cy="746819"/>
        </a:xfrm>
        <a:prstGeom prst="roundRect">
          <a:avLst>
            <a:gd name="adj" fmla="val 1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Individual</a:t>
          </a:r>
          <a:endParaRPr lang="en-US" sz="1800" kern="1200" dirty="0"/>
        </a:p>
      </dsp:txBody>
      <dsp:txXfrm>
        <a:off x="1256254" y="497571"/>
        <a:ext cx="1449891" cy="703071"/>
      </dsp:txXfrm>
    </dsp:sp>
    <dsp:sp modelId="{7A44BEC2-DDAD-43CE-9C2D-1E42ED47AA3A}">
      <dsp:nvSpPr>
        <dsp:cNvPr id="0" name=""/>
        <dsp:cNvSpPr/>
      </dsp:nvSpPr>
      <dsp:spPr>
        <a:xfrm rot="3600000">
          <a:off x="2208484" y="1787006"/>
          <a:ext cx="779336" cy="261386"/>
        </a:xfrm>
        <a:prstGeom prst="leftRightArrow">
          <a:avLst>
            <a:gd name="adj1" fmla="val 60000"/>
            <a:gd name="adj2" fmla="val 5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2286900" y="1839283"/>
        <a:ext cx="622504" cy="156832"/>
      </dsp:txXfrm>
    </dsp:sp>
    <dsp:sp modelId="{E844C9AF-0A6C-4B66-B40A-B10EFFE53E69}">
      <dsp:nvSpPr>
        <dsp:cNvPr id="0" name=""/>
        <dsp:cNvSpPr/>
      </dsp:nvSpPr>
      <dsp:spPr>
        <a:xfrm>
          <a:off x="2468285" y="2612883"/>
          <a:ext cx="1493639" cy="746819"/>
        </a:xfrm>
        <a:prstGeom prst="roundRect">
          <a:avLst>
            <a:gd name="adj" fmla="val 10000"/>
          </a:avLst>
        </a:prstGeom>
        <a:gradFill rotWithShape="0">
          <a:gsLst>
            <a:gs pos="0">
              <a:schemeClr val="accent4">
                <a:hueOff val="108644"/>
                <a:satOff val="-1035"/>
                <a:lumOff val="10392"/>
                <a:alphaOff val="0"/>
                <a:tint val="50000"/>
                <a:shade val="86000"/>
                <a:satMod val="140000"/>
              </a:schemeClr>
            </a:gs>
            <a:gs pos="45000">
              <a:schemeClr val="accent4">
                <a:hueOff val="108644"/>
                <a:satOff val="-1035"/>
                <a:lumOff val="10392"/>
                <a:alphaOff val="0"/>
                <a:tint val="48000"/>
                <a:satMod val="150000"/>
              </a:schemeClr>
            </a:gs>
            <a:gs pos="100000">
              <a:schemeClr val="accent4">
                <a:hueOff val="108644"/>
                <a:satOff val="-1035"/>
                <a:lumOff val="10392"/>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Government</a:t>
          </a:r>
          <a:endParaRPr lang="en-US" sz="1800" kern="1200" dirty="0"/>
        </a:p>
      </dsp:txBody>
      <dsp:txXfrm>
        <a:off x="2490159" y="2634757"/>
        <a:ext cx="1449891" cy="703071"/>
      </dsp:txXfrm>
    </dsp:sp>
    <dsp:sp modelId="{A5FCB1F4-149B-453F-8F22-B919E58F2BA7}">
      <dsp:nvSpPr>
        <dsp:cNvPr id="0" name=""/>
        <dsp:cNvSpPr/>
      </dsp:nvSpPr>
      <dsp:spPr>
        <a:xfrm rot="10800000">
          <a:off x="1591531" y="2855599"/>
          <a:ext cx="779336" cy="261386"/>
        </a:xfrm>
        <a:prstGeom prst="leftRightArrow">
          <a:avLst>
            <a:gd name="adj1" fmla="val 60000"/>
            <a:gd name="adj2" fmla="val 50000"/>
          </a:avLst>
        </a:prstGeom>
        <a:gradFill rotWithShape="0">
          <a:gsLst>
            <a:gs pos="0">
              <a:schemeClr val="accent4">
                <a:hueOff val="108644"/>
                <a:satOff val="-1035"/>
                <a:lumOff val="10392"/>
                <a:alphaOff val="0"/>
                <a:tint val="50000"/>
                <a:shade val="86000"/>
                <a:satMod val="140000"/>
              </a:schemeClr>
            </a:gs>
            <a:gs pos="45000">
              <a:schemeClr val="accent4">
                <a:hueOff val="108644"/>
                <a:satOff val="-1035"/>
                <a:lumOff val="10392"/>
                <a:alphaOff val="0"/>
                <a:tint val="48000"/>
                <a:satMod val="150000"/>
              </a:schemeClr>
            </a:gs>
            <a:gs pos="100000">
              <a:schemeClr val="accent4">
                <a:hueOff val="108644"/>
                <a:satOff val="-1035"/>
                <a:lumOff val="10392"/>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1669947" y="2907876"/>
        <a:ext cx="622504" cy="156832"/>
      </dsp:txXfrm>
    </dsp:sp>
    <dsp:sp modelId="{B972C574-38A6-461D-82A4-D17020625C69}">
      <dsp:nvSpPr>
        <dsp:cNvPr id="0" name=""/>
        <dsp:cNvSpPr/>
      </dsp:nvSpPr>
      <dsp:spPr>
        <a:xfrm>
          <a:off x="475" y="2612883"/>
          <a:ext cx="1493639" cy="746819"/>
        </a:xfrm>
        <a:prstGeom prst="roundRect">
          <a:avLst>
            <a:gd name="adj" fmla="val 1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Business</a:t>
          </a:r>
          <a:endParaRPr lang="en-US" sz="1800" kern="1200" dirty="0"/>
        </a:p>
      </dsp:txBody>
      <dsp:txXfrm>
        <a:off x="22349" y="2634757"/>
        <a:ext cx="1449891" cy="703071"/>
      </dsp:txXfrm>
    </dsp:sp>
    <dsp:sp modelId="{169A8481-A135-4ED2-8FC5-90540ED70B59}">
      <dsp:nvSpPr>
        <dsp:cNvPr id="0" name=""/>
        <dsp:cNvSpPr/>
      </dsp:nvSpPr>
      <dsp:spPr>
        <a:xfrm rot="18000000">
          <a:off x="974579" y="1787006"/>
          <a:ext cx="779336" cy="261386"/>
        </a:xfrm>
        <a:prstGeom prst="leftRightArrow">
          <a:avLst>
            <a:gd name="adj1" fmla="val 60000"/>
            <a:gd name="adj2" fmla="val 5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052995" y="1839283"/>
        <a:ext cx="622504" cy="1568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08393-25E6-40EF-A631-978B2CC1C296}">
      <dsp:nvSpPr>
        <dsp:cNvPr id="0" name=""/>
        <dsp:cNvSpPr/>
      </dsp:nvSpPr>
      <dsp:spPr>
        <a:xfrm>
          <a:off x="913209" y="340"/>
          <a:ext cx="2135981" cy="1067990"/>
        </a:xfrm>
        <a:prstGeom prst="roundRect">
          <a:avLst>
            <a:gd name="adj" fmla="val 1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Economic</a:t>
          </a:r>
          <a:endParaRPr lang="en-US" sz="3200" kern="1200" dirty="0"/>
        </a:p>
      </dsp:txBody>
      <dsp:txXfrm>
        <a:off x="944489" y="31620"/>
        <a:ext cx="2073421" cy="1005430"/>
      </dsp:txXfrm>
    </dsp:sp>
    <dsp:sp modelId="{7A44BEC2-DDAD-43CE-9C2D-1E42ED47AA3A}">
      <dsp:nvSpPr>
        <dsp:cNvPr id="0" name=""/>
        <dsp:cNvSpPr/>
      </dsp:nvSpPr>
      <dsp:spPr>
        <a:xfrm rot="5400000">
          <a:off x="1423624" y="1578401"/>
          <a:ext cx="1115150" cy="373796"/>
        </a:xfrm>
        <a:prstGeom prst="leftRightArrow">
          <a:avLst>
            <a:gd name="adj1" fmla="val 60000"/>
            <a:gd name="adj2" fmla="val 50000"/>
          </a:avLst>
        </a:prstGeom>
        <a:gradFill rotWithShape="0">
          <a:gsLst>
            <a:gs pos="0">
              <a:schemeClr val="accent4">
                <a:hueOff val="0"/>
                <a:satOff val="0"/>
                <a:lumOff val="0"/>
                <a:alphaOff val="0"/>
                <a:tint val="50000"/>
                <a:shade val="86000"/>
                <a:satMod val="140000"/>
              </a:schemeClr>
            </a:gs>
            <a:gs pos="45000">
              <a:schemeClr val="accent4">
                <a:hueOff val="0"/>
                <a:satOff val="0"/>
                <a:lumOff val="0"/>
                <a:alphaOff val="0"/>
                <a:tint val="48000"/>
                <a:satMod val="150000"/>
              </a:schemeClr>
            </a:gs>
            <a:gs pos="100000">
              <a:schemeClr val="accent4">
                <a:hueOff val="0"/>
                <a:satOff val="0"/>
                <a:lumOff val="0"/>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535763" y="1653160"/>
        <a:ext cx="890872" cy="224278"/>
      </dsp:txXfrm>
    </dsp:sp>
    <dsp:sp modelId="{B972C574-38A6-461D-82A4-D17020625C69}">
      <dsp:nvSpPr>
        <dsp:cNvPr id="0" name=""/>
        <dsp:cNvSpPr/>
      </dsp:nvSpPr>
      <dsp:spPr>
        <a:xfrm>
          <a:off x="913209" y="2462269"/>
          <a:ext cx="2135981" cy="1067990"/>
        </a:xfrm>
        <a:prstGeom prst="roundRect">
          <a:avLst>
            <a:gd name="adj" fmla="val 1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Social</a:t>
          </a:r>
          <a:endParaRPr lang="en-US" sz="3200" kern="1200" dirty="0"/>
        </a:p>
      </dsp:txBody>
      <dsp:txXfrm>
        <a:off x="944489" y="2493549"/>
        <a:ext cx="2073421" cy="1005430"/>
      </dsp:txXfrm>
    </dsp:sp>
    <dsp:sp modelId="{169A8481-A135-4ED2-8FC5-90540ED70B59}">
      <dsp:nvSpPr>
        <dsp:cNvPr id="0" name=""/>
        <dsp:cNvSpPr/>
      </dsp:nvSpPr>
      <dsp:spPr>
        <a:xfrm rot="16200000">
          <a:off x="1423624" y="1578401"/>
          <a:ext cx="1115150" cy="373796"/>
        </a:xfrm>
        <a:prstGeom prst="leftRightArrow">
          <a:avLst>
            <a:gd name="adj1" fmla="val 60000"/>
            <a:gd name="adj2" fmla="val 50000"/>
          </a:avLst>
        </a:prstGeom>
        <a:gradFill rotWithShape="0">
          <a:gsLst>
            <a:gs pos="0">
              <a:schemeClr val="accent4">
                <a:hueOff val="217289"/>
                <a:satOff val="-2070"/>
                <a:lumOff val="20784"/>
                <a:alphaOff val="0"/>
                <a:tint val="50000"/>
                <a:shade val="86000"/>
                <a:satMod val="140000"/>
              </a:schemeClr>
            </a:gs>
            <a:gs pos="45000">
              <a:schemeClr val="accent4">
                <a:hueOff val="217289"/>
                <a:satOff val="-2070"/>
                <a:lumOff val="20784"/>
                <a:alphaOff val="0"/>
                <a:tint val="48000"/>
                <a:satMod val="150000"/>
              </a:schemeClr>
            </a:gs>
            <a:gs pos="100000">
              <a:schemeClr val="accent4">
                <a:hueOff val="217289"/>
                <a:satOff val="-2070"/>
                <a:lumOff val="20784"/>
                <a:alphaOff val="0"/>
                <a:tint val="28000"/>
                <a:satMod val="16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535763" y="1653160"/>
        <a:ext cx="890872" cy="224278"/>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4A8314-987A-45C5-B978-9AA6B9974F98}" type="datetimeFigureOut">
              <a:rPr lang="en-US" smtClean="0"/>
              <a:t>11/6/2016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CF0A01-C0EF-44D5-9F00-75D7B822CC11}" type="slidenum">
              <a:rPr lang="en-US" smtClean="0"/>
              <a:t>‹#›</a:t>
            </a:fld>
            <a:endParaRPr lang="en-US"/>
          </a:p>
        </p:txBody>
      </p:sp>
    </p:spTree>
    <p:extLst>
      <p:ext uri="{BB962C8B-B14F-4D97-AF65-F5344CB8AC3E}">
        <p14:creationId xmlns:p14="http://schemas.microsoft.com/office/powerpoint/2010/main" val="1687960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B90511-7242-4FA5-8CA9-21FF86FBE5C6}" type="slidenum">
              <a:rPr lang="en-US" smtClean="0"/>
              <a:t>11</a:t>
            </a:fld>
            <a:endParaRPr lang="en-US"/>
          </a:p>
        </p:txBody>
      </p:sp>
    </p:spTree>
    <p:extLst>
      <p:ext uri="{BB962C8B-B14F-4D97-AF65-F5344CB8AC3E}">
        <p14:creationId xmlns:p14="http://schemas.microsoft.com/office/powerpoint/2010/main" val="3005417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PDF 2015 page 14</a:t>
            </a:r>
            <a:endParaRPr lang="en-US" dirty="0"/>
          </a:p>
        </p:txBody>
      </p:sp>
      <p:sp>
        <p:nvSpPr>
          <p:cNvPr id="4" name="Slide Number Placeholder 3"/>
          <p:cNvSpPr>
            <a:spLocks noGrp="1"/>
          </p:cNvSpPr>
          <p:nvPr>
            <p:ph type="sldNum" sz="quarter" idx="10"/>
          </p:nvPr>
        </p:nvSpPr>
        <p:spPr/>
        <p:txBody>
          <a:bodyPr/>
          <a:lstStyle/>
          <a:p>
            <a:fld id="{CC375F3F-779A-4ADD-8DAD-B057C435EBCD}" type="slidenum">
              <a:rPr lang="en-US" smtClean="0"/>
              <a:t>12</a:t>
            </a:fld>
            <a:endParaRPr lang="en-US"/>
          </a:p>
        </p:txBody>
      </p:sp>
    </p:spTree>
    <p:extLst>
      <p:ext uri="{BB962C8B-B14F-4D97-AF65-F5344CB8AC3E}">
        <p14:creationId xmlns:p14="http://schemas.microsoft.com/office/powerpoint/2010/main" val="3915861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rPr>
              <a:t>The Political</a:t>
            </a:r>
            <a:r>
              <a:rPr lang="en-US" baseline="0" dirty="0" smtClean="0">
                <a:solidFill>
                  <a:srgbClr val="000000"/>
                </a:solidFill>
              </a:rPr>
              <a:t> and regulatory environment pillar measures the extent of intellectual property rights protection, prevalence of software piracy, the efficiency and independence of the judiciary, the efficiency of the law-making process, and the overall quality of regulations pertaining to ICTs.</a:t>
            </a:r>
          </a:p>
          <a:p>
            <a:r>
              <a:rPr lang="en-US" baseline="0" dirty="0" smtClean="0">
                <a:solidFill>
                  <a:srgbClr val="000000"/>
                </a:solidFill>
              </a:rPr>
              <a:t>The Business and Innovation environment  pillar gauges the support of entrepreneurship by taking into account measures of red tape, the ease of starting a business, and taxation.    It measures the conditions that allow innovation to flourish by including indicators on the overall availability of technology, the intensity of competition, the demand conditions for innovative products and the availability of venture capital for funding.</a:t>
            </a:r>
            <a:endParaRPr lang="en-US" dirty="0">
              <a:solidFill>
                <a:srgbClr val="000000"/>
              </a:solidFill>
            </a:endParaRPr>
          </a:p>
        </p:txBody>
      </p:sp>
      <p:sp>
        <p:nvSpPr>
          <p:cNvPr id="4" name="Slide Number Placeholder 3"/>
          <p:cNvSpPr>
            <a:spLocks noGrp="1"/>
          </p:cNvSpPr>
          <p:nvPr>
            <p:ph type="sldNum" sz="quarter" idx="10"/>
          </p:nvPr>
        </p:nvSpPr>
        <p:spPr/>
        <p:txBody>
          <a:bodyPr/>
          <a:lstStyle/>
          <a:p>
            <a:fld id="{27B90511-7242-4FA5-8CA9-21FF86FBE5C6}" type="slidenum">
              <a:rPr lang="en-US" smtClean="0"/>
              <a:t>13</a:t>
            </a:fld>
            <a:endParaRPr lang="en-US"/>
          </a:p>
        </p:txBody>
      </p:sp>
    </p:spTree>
    <p:extLst>
      <p:ext uri="{BB962C8B-B14F-4D97-AF65-F5344CB8AC3E}">
        <p14:creationId xmlns:p14="http://schemas.microsoft.com/office/powerpoint/2010/main" val="852357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Infrastructure pillar capture the state</a:t>
            </a:r>
            <a:r>
              <a:rPr lang="en-US" baseline="0" dirty="0" smtClean="0"/>
              <a:t> of a country’ ICT infrastructure as well as infrastructure that matters for ICT development; mobile network coverage, international Internet bandwidth, secure Internet server, and electricity production.</a:t>
            </a:r>
          </a:p>
          <a:p>
            <a:r>
              <a:rPr lang="en-US" baseline="0" dirty="0" smtClean="0"/>
              <a:t>Affordability pillar assesses the affordability of ICTs in a country through measures of mobile telephony usage costs and broadband Internet subscription costs.  More intense competition tends to reduce retail prices in the long run.</a:t>
            </a:r>
          </a:p>
          <a:p>
            <a:r>
              <a:rPr lang="en-US" baseline="0" dirty="0" smtClean="0"/>
              <a:t>The Skills pillar measures the capacity of the population to make effective use of ICTs by taking into account the enrollment rate in secondary education, the overall quality of the education system, and of mathematics and science education in particular, and adult literacy.</a:t>
            </a:r>
          </a:p>
          <a:p>
            <a:endParaRPr lang="en-US" dirty="0"/>
          </a:p>
        </p:txBody>
      </p:sp>
      <p:sp>
        <p:nvSpPr>
          <p:cNvPr id="4" name="Slide Number Placeholder 3"/>
          <p:cNvSpPr>
            <a:spLocks noGrp="1"/>
          </p:cNvSpPr>
          <p:nvPr>
            <p:ph type="sldNum" sz="quarter" idx="10"/>
          </p:nvPr>
        </p:nvSpPr>
        <p:spPr/>
        <p:txBody>
          <a:bodyPr/>
          <a:lstStyle/>
          <a:p>
            <a:fld id="{27B90511-7242-4FA5-8CA9-21FF86FBE5C6}" type="slidenum">
              <a:rPr lang="en-US" smtClean="0"/>
              <a:t>14</a:t>
            </a:fld>
            <a:endParaRPr lang="en-US"/>
          </a:p>
        </p:txBody>
      </p:sp>
    </p:spTree>
    <p:extLst>
      <p:ext uri="{BB962C8B-B14F-4D97-AF65-F5344CB8AC3E}">
        <p14:creationId xmlns:p14="http://schemas.microsoft.com/office/powerpoint/2010/main" val="3262862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Individual</a:t>
            </a:r>
            <a:r>
              <a:rPr lang="en-US" baseline="0" dirty="0" smtClean="0"/>
              <a:t> Usage pillar measures the level of diffusion among a country’s population, using mobile telephony penetration. Internet usage, personal computer ownership and the use of social networks.</a:t>
            </a:r>
          </a:p>
          <a:p>
            <a:r>
              <a:rPr lang="en-US" baseline="0" dirty="0" smtClean="0"/>
              <a:t>The Business Usage pillar captures the extent to which businesses in a country use the Internet for business-to-business and business-to-consumer operations, as well as their efforts to integrate ICTs in their operations.  It also takes into account the number of patent applications under the Patent Cooperation Treaty (PCT).</a:t>
            </a:r>
          </a:p>
          <a:p>
            <a:r>
              <a:rPr lang="en-US" baseline="0" dirty="0" smtClean="0"/>
              <a:t>The Government Usage pillar assesse the leadership and success of the government in developing and implementing strategies for ICT development, as well as in using ICTs, as measured by the availability and quality of government online services.</a:t>
            </a:r>
            <a:endParaRPr lang="en-US" dirty="0"/>
          </a:p>
        </p:txBody>
      </p:sp>
      <p:sp>
        <p:nvSpPr>
          <p:cNvPr id="4" name="Slide Number Placeholder 3"/>
          <p:cNvSpPr>
            <a:spLocks noGrp="1"/>
          </p:cNvSpPr>
          <p:nvPr>
            <p:ph type="sldNum" sz="quarter" idx="10"/>
          </p:nvPr>
        </p:nvSpPr>
        <p:spPr/>
        <p:txBody>
          <a:bodyPr/>
          <a:lstStyle/>
          <a:p>
            <a:fld id="{27B90511-7242-4FA5-8CA9-21FF86FBE5C6}" type="slidenum">
              <a:rPr lang="en-US" smtClean="0"/>
              <a:t>15</a:t>
            </a:fld>
            <a:endParaRPr lang="en-US"/>
          </a:p>
        </p:txBody>
      </p:sp>
    </p:spTree>
    <p:extLst>
      <p:ext uri="{BB962C8B-B14F-4D97-AF65-F5344CB8AC3E}">
        <p14:creationId xmlns:p14="http://schemas.microsoft.com/office/powerpoint/2010/main" val="883653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Economic Impacts pillar aims to measure the effect of ICTs on the economy through technological and non-technological</a:t>
            </a:r>
            <a:r>
              <a:rPr lang="en-US" baseline="0" dirty="0" smtClean="0"/>
              <a:t> innovations in a country and the development of patents and new products, processes, and organizational models.</a:t>
            </a:r>
          </a:p>
          <a:p>
            <a:r>
              <a:rPr lang="en-US" baseline="0" dirty="0" smtClean="0"/>
              <a:t>The Social Impact pillar aims to assess a country’s societal progress brought about or enhanced by the use of ICTs.  Currently, because of data limitations, this pillar focuses on assessing the extent to which ICTs allow access to basic services such as education, financial and health care.</a:t>
            </a:r>
            <a:endParaRPr lang="en-US" dirty="0"/>
          </a:p>
        </p:txBody>
      </p:sp>
      <p:sp>
        <p:nvSpPr>
          <p:cNvPr id="4" name="Slide Number Placeholder 3"/>
          <p:cNvSpPr>
            <a:spLocks noGrp="1"/>
          </p:cNvSpPr>
          <p:nvPr>
            <p:ph type="sldNum" sz="quarter" idx="10"/>
          </p:nvPr>
        </p:nvSpPr>
        <p:spPr/>
        <p:txBody>
          <a:bodyPr/>
          <a:lstStyle/>
          <a:p>
            <a:fld id="{27B90511-7242-4FA5-8CA9-21FF86FBE5C6}" type="slidenum">
              <a:rPr lang="en-US" smtClean="0"/>
              <a:t>16</a:t>
            </a:fld>
            <a:endParaRPr lang="en-US"/>
          </a:p>
        </p:txBody>
      </p:sp>
    </p:spTree>
    <p:extLst>
      <p:ext uri="{BB962C8B-B14F-4D97-AF65-F5344CB8AC3E}">
        <p14:creationId xmlns:p14="http://schemas.microsoft.com/office/powerpoint/2010/main" val="748317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99A348E-1E96-4D72-ABA4-C032DA6C3922}"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9DBE0-D8DC-49B6-A85D-34E3A0452F2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9A348E-1E96-4D72-ABA4-C032DA6C3922}"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9A348E-1E96-4D72-ABA4-C032DA6C3922}"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A281C2-42B7-43AF-9DA9-FC6949B86475}" type="slidenum">
              <a:rPr lang="en-US" altLang="en-US"/>
              <a:pPr>
                <a:defRPr/>
              </a:pPr>
              <a:t>‹#›</a:t>
            </a:fld>
            <a:endParaRPr lang="en-US" altLang="en-US"/>
          </a:p>
        </p:txBody>
      </p:sp>
    </p:spTree>
    <p:extLst>
      <p:ext uri="{BB962C8B-B14F-4D97-AF65-F5344CB8AC3E}">
        <p14:creationId xmlns:p14="http://schemas.microsoft.com/office/powerpoint/2010/main" val="424679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9A348E-1E96-4D72-ABA4-C032DA6C3922}"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9A348E-1E96-4D72-ABA4-C032DA6C3922}"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9DBE0-D8DC-49B6-A85D-34E3A0452F2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9A348E-1E96-4D72-ABA4-C032DA6C3922}"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9A348E-1E96-4D72-ABA4-C032DA6C3922}" type="datetimeFigureOut">
              <a:rPr lang="en-US" smtClean="0"/>
              <a:t>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9DBE0-D8DC-49B6-A85D-34E3A0452F2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9A348E-1E96-4D72-ABA4-C032DA6C3922}" type="datetimeFigureOut">
              <a:rPr lang="en-US" smtClean="0"/>
              <a:t>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9A348E-1E96-4D72-ABA4-C032DA6C3922}" type="datetimeFigureOut">
              <a:rPr lang="en-US" smtClean="0"/>
              <a:t>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9A348E-1E96-4D72-ABA4-C032DA6C3922}"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9DBE0-D8DC-49B6-A85D-34E3A0452F2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9A348E-1E96-4D72-ABA4-C032DA6C3922}"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9DBE0-D8DC-49B6-A85D-34E3A0452F2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99A348E-1E96-4D72-ABA4-C032DA6C3922}" type="datetimeFigureOut">
              <a:rPr lang="en-US" smtClean="0"/>
              <a:t>11/6/2016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BF9DBE0-D8DC-49B6-A85D-34E3A0452F2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pPr eaLnBrk="1" hangingPunct="1"/>
            <a:r>
              <a:rPr lang="en-US" dirty="0" smtClean="0"/>
              <a:t>Final Project:  D</a:t>
            </a:r>
          </a:p>
        </p:txBody>
      </p:sp>
      <p:sp>
        <p:nvSpPr>
          <p:cNvPr id="17411" name="Rectangle 3"/>
          <p:cNvSpPr>
            <a:spLocks noGrp="1" noChangeArrowheads="1"/>
          </p:cNvSpPr>
          <p:nvPr>
            <p:ph type="subTitle" idx="1"/>
          </p:nvPr>
        </p:nvSpPr>
        <p:spPr/>
        <p:txBody>
          <a:bodyPr/>
          <a:lstStyle/>
          <a:p>
            <a:pPr eaLnBrk="1" hangingPunct="1"/>
            <a:r>
              <a:rPr lang="en-US" dirty="0" smtClean="0"/>
              <a:t>A Framework for Comparison:</a:t>
            </a:r>
          </a:p>
          <a:p>
            <a:r>
              <a:rPr lang="en-US" dirty="0"/>
              <a:t> S.W.O.T.  </a:t>
            </a:r>
            <a:r>
              <a:rPr lang="en-US" dirty="0" smtClean="0"/>
              <a:t>Analysis</a:t>
            </a:r>
          </a:p>
          <a:p>
            <a:r>
              <a:rPr lang="en-US" dirty="0" smtClean="0"/>
              <a:t>Focus on NRI Pillar</a:t>
            </a:r>
            <a:endParaRPr lang="en-US" dirty="0"/>
          </a:p>
          <a:p>
            <a:pPr eaLnBrk="1" hangingPunct="1"/>
            <a:endParaRPr lang="en-US" dirty="0" smtClean="0"/>
          </a:p>
        </p:txBody>
      </p:sp>
    </p:spTree>
    <p:extLst>
      <p:ext uri="{BB962C8B-B14F-4D97-AF65-F5344CB8AC3E}">
        <p14:creationId xmlns:p14="http://schemas.microsoft.com/office/powerpoint/2010/main" val="2344131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4400" name="Group 64"/>
          <p:cNvGraphicFramePr>
            <a:graphicFrameLocks noGrp="1"/>
          </p:cNvGraphicFramePr>
          <p:nvPr>
            <p:extLst>
              <p:ext uri="{D42A27DB-BD31-4B8C-83A1-F6EECF244321}">
                <p14:modId xmlns:p14="http://schemas.microsoft.com/office/powerpoint/2010/main" val="4249577058"/>
              </p:ext>
            </p:extLst>
          </p:nvPr>
        </p:nvGraphicFramePr>
        <p:xfrm>
          <a:off x="761999" y="228600"/>
          <a:ext cx="8001001" cy="6384926"/>
        </p:xfrm>
        <a:graphic>
          <a:graphicData uri="http://schemas.openxmlformats.org/drawingml/2006/table">
            <a:tbl>
              <a:tblPr/>
              <a:tblGrid>
                <a:gridCol w="2909455"/>
                <a:gridCol w="2773074"/>
                <a:gridCol w="2318472"/>
              </a:tblGrid>
              <a:tr h="246697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STRENGTHS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 Profit margin increased.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  Employee morale is high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  New computer information system.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 Market share has increased.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WEAKNESSES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Legal suits have not been resolved.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Plant capacity has fallen.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3.  Lack of strategic planning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4.  Dealer incentives have not been effective.</a:t>
                      </a:r>
                      <a:endParaRPr kumimoji="0" lang="en-US"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05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OPPORTUNITIES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Western European unification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Rising health consciousness.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3.  Free markets arising in Asia.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4.  US/Mexico NAFTA</a:t>
                      </a:r>
                      <a:endParaRPr kumimoji="0" lang="en-US"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STRATEGIES (SO)</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Acquire food company in Europe.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Build plant in Mexico.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3.  Develop new healthy soups.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STRATEGIES (WO)</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Form a joint venture to distribute soup in Europe.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Develop new ethnic products.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3.  Create a plan for markets in Asia.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129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THREATS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  Unstable economies in Asia.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  Tin cans are not biodegradable.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  Low value of the dollar.</a:t>
                      </a:r>
                      <a:endParaRPr kumimoji="0" lang="en-US"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STRATEGIES (ST)</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Develop new microwave TV dinners.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Develop new biodegradable soup containers.</a:t>
                      </a:r>
                      <a:endParaRPr kumimoji="0" lang="en-US" sz="16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STRATEGIES (WT)</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  Close unprofitable European plants.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  Diversify into non-soup foods.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TextBox 1"/>
          <p:cNvSpPr txBox="1"/>
          <p:nvPr/>
        </p:nvSpPr>
        <p:spPr>
          <a:xfrm rot="5400000">
            <a:off x="-718929" y="2776329"/>
            <a:ext cx="2123658" cy="381000"/>
          </a:xfrm>
          <a:prstGeom prst="rect">
            <a:avLst/>
          </a:prstGeom>
          <a:noFill/>
        </p:spPr>
        <p:txBody>
          <a:bodyPr vert="vert270" wrap="square" rtlCol="0">
            <a:spAutoFit/>
          </a:bodyPr>
          <a:lstStyle/>
          <a:p>
            <a:r>
              <a:rPr lang="en-US" dirty="0" smtClean="0"/>
              <a:t>E</a:t>
            </a:r>
          </a:p>
          <a:p>
            <a:r>
              <a:rPr lang="en-US" dirty="0" smtClean="0"/>
              <a:t>X</a:t>
            </a:r>
          </a:p>
          <a:p>
            <a:r>
              <a:rPr lang="en-US" dirty="0" smtClean="0"/>
              <a:t>A</a:t>
            </a:r>
          </a:p>
          <a:p>
            <a:r>
              <a:rPr lang="en-US" dirty="0" smtClean="0"/>
              <a:t>M</a:t>
            </a:r>
          </a:p>
          <a:p>
            <a:r>
              <a:rPr lang="en-US" dirty="0" smtClean="0"/>
              <a:t>P</a:t>
            </a:r>
          </a:p>
          <a:p>
            <a:r>
              <a:rPr lang="en-US" dirty="0" smtClean="0"/>
              <a:t>L</a:t>
            </a:r>
          </a:p>
          <a:p>
            <a:r>
              <a:rPr lang="en-US" dirty="0"/>
              <a:t>E</a:t>
            </a:r>
          </a:p>
        </p:txBody>
      </p:sp>
    </p:spTree>
    <p:extLst>
      <p:ext uri="{BB962C8B-B14F-4D97-AF65-F5344CB8AC3E}">
        <p14:creationId xmlns:p14="http://schemas.microsoft.com/office/powerpoint/2010/main" val="3985763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Line 30"/>
          <p:cNvSpPr>
            <a:spLocks noChangeShapeType="1"/>
          </p:cNvSpPr>
          <p:nvPr/>
        </p:nvSpPr>
        <p:spPr bwMode="auto">
          <a:xfrm>
            <a:off x="3733800" y="1374321"/>
            <a:ext cx="1371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42"/>
          <p:cNvGrpSpPr>
            <a:grpSpLocks/>
          </p:cNvGrpSpPr>
          <p:nvPr/>
        </p:nvGrpSpPr>
        <p:grpSpPr bwMode="auto">
          <a:xfrm>
            <a:off x="1381918" y="910771"/>
            <a:ext cx="6770688" cy="990600"/>
            <a:chOff x="528" y="1152"/>
            <a:chExt cx="4265" cy="624"/>
          </a:xfrm>
        </p:grpSpPr>
        <p:sp>
          <p:nvSpPr>
            <p:cNvPr id="7185" name="Rectangle 27"/>
            <p:cNvSpPr>
              <a:spLocks noChangeArrowheads="1"/>
            </p:cNvSpPr>
            <p:nvPr/>
          </p:nvSpPr>
          <p:spPr bwMode="auto">
            <a:xfrm>
              <a:off x="528" y="1152"/>
              <a:ext cx="1392" cy="624"/>
            </a:xfrm>
            <a:prstGeom prst="rect">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2000" b="1"/>
                <a:t>Environment</a:t>
              </a:r>
            </a:p>
          </p:txBody>
        </p:sp>
        <p:sp>
          <p:nvSpPr>
            <p:cNvPr id="7187" name="Rectangle 32"/>
            <p:cNvSpPr>
              <a:spLocks noChangeArrowheads="1"/>
            </p:cNvSpPr>
            <p:nvPr/>
          </p:nvSpPr>
          <p:spPr bwMode="auto">
            <a:xfrm>
              <a:off x="3017" y="1204"/>
              <a:ext cx="1776" cy="240"/>
            </a:xfrm>
            <a:prstGeom prst="rect">
              <a:avLst/>
            </a:prstGeom>
            <a:solidFill>
              <a:srgbClr val="99FF99"/>
            </a:solidFill>
            <a:ln w="9525">
              <a:solidFill>
                <a:schemeClr val="tx1"/>
              </a:solidFill>
              <a:miter lim="800000"/>
              <a:headEnd/>
              <a:tailEnd/>
            </a:ln>
          </p:spPr>
          <p:txBody>
            <a:bodyPr wrap="none" anchor="ctr"/>
            <a:lstStyle/>
            <a:p>
              <a:pPr algn="ctr"/>
              <a:r>
                <a:rPr lang="en-US" sz="1600" dirty="0">
                  <a:solidFill>
                    <a:schemeClr val="tx2"/>
                  </a:solidFill>
                </a:rPr>
                <a:t>Political &amp; </a:t>
              </a:r>
              <a:r>
                <a:rPr lang="en-US" sz="1600" dirty="0" smtClean="0">
                  <a:solidFill>
                    <a:schemeClr val="tx2"/>
                  </a:solidFill>
                </a:rPr>
                <a:t>Regulatory</a:t>
              </a:r>
              <a:endParaRPr lang="en-US" sz="1600" dirty="0">
                <a:solidFill>
                  <a:schemeClr val="tx2"/>
                </a:solidFill>
              </a:endParaRPr>
            </a:p>
          </p:txBody>
        </p:sp>
        <p:sp>
          <p:nvSpPr>
            <p:cNvPr id="7188" name="Rectangle 33"/>
            <p:cNvSpPr>
              <a:spLocks noChangeArrowheads="1"/>
            </p:cNvSpPr>
            <p:nvPr/>
          </p:nvSpPr>
          <p:spPr bwMode="auto">
            <a:xfrm>
              <a:off x="3010" y="1536"/>
              <a:ext cx="1776" cy="240"/>
            </a:xfrm>
            <a:prstGeom prst="rect">
              <a:avLst/>
            </a:prstGeom>
            <a:solidFill>
              <a:srgbClr val="99FF99"/>
            </a:solidFill>
            <a:ln w="9525">
              <a:solidFill>
                <a:schemeClr val="tx1"/>
              </a:solidFill>
              <a:miter lim="800000"/>
              <a:headEnd/>
              <a:tailEnd/>
            </a:ln>
          </p:spPr>
          <p:txBody>
            <a:bodyPr wrap="none" anchor="ctr"/>
            <a:lstStyle/>
            <a:p>
              <a:pPr algn="ctr"/>
              <a:r>
                <a:rPr lang="en-US" sz="1600" dirty="0" smtClean="0">
                  <a:solidFill>
                    <a:schemeClr val="tx2"/>
                  </a:solidFill>
                </a:rPr>
                <a:t>Business and Innovation</a:t>
              </a:r>
              <a:endParaRPr lang="en-US" sz="1600" dirty="0">
                <a:solidFill>
                  <a:schemeClr val="tx2"/>
                </a:solidFill>
              </a:endParaRPr>
            </a:p>
          </p:txBody>
        </p:sp>
      </p:grpSp>
      <p:sp>
        <p:nvSpPr>
          <p:cNvPr id="7173" name="Line 34"/>
          <p:cNvSpPr>
            <a:spLocks noChangeShapeType="1"/>
          </p:cNvSpPr>
          <p:nvPr/>
        </p:nvSpPr>
        <p:spPr bwMode="auto">
          <a:xfrm>
            <a:off x="3788229" y="2824844"/>
            <a:ext cx="1371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 name="Group 43"/>
          <p:cNvGrpSpPr>
            <a:grpSpLocks/>
          </p:cNvGrpSpPr>
          <p:nvPr/>
        </p:nvGrpSpPr>
        <p:grpSpPr bwMode="auto">
          <a:xfrm>
            <a:off x="1354363" y="2226129"/>
            <a:ext cx="6781800" cy="1447800"/>
            <a:chOff x="528" y="2112"/>
            <a:chExt cx="4272" cy="912"/>
          </a:xfrm>
        </p:grpSpPr>
        <p:sp>
          <p:nvSpPr>
            <p:cNvPr id="7181" name="Rectangle 28"/>
            <p:cNvSpPr>
              <a:spLocks noChangeArrowheads="1"/>
            </p:cNvSpPr>
            <p:nvPr/>
          </p:nvSpPr>
          <p:spPr bwMode="auto">
            <a:xfrm>
              <a:off x="528" y="2112"/>
              <a:ext cx="1392" cy="624"/>
            </a:xfrm>
            <a:prstGeom prst="rect">
              <a:avLst/>
            </a:prstGeom>
            <a:solidFill>
              <a:schemeClr val="accent2">
                <a:lumMod val="40000"/>
                <a:lumOff val="60000"/>
              </a:schemeClr>
            </a:solidFill>
            <a:ln w="9525">
              <a:solidFill>
                <a:schemeClr val="tx1"/>
              </a:solidFill>
              <a:miter lim="800000"/>
              <a:headEnd/>
              <a:tailEnd/>
            </a:ln>
          </p:spPr>
          <p:txBody>
            <a:bodyPr wrap="none" anchor="ctr"/>
            <a:lstStyle/>
            <a:p>
              <a:pPr algn="ctr"/>
              <a:r>
                <a:rPr lang="en-US" sz="2000" b="1"/>
                <a:t>Readiness</a:t>
              </a:r>
            </a:p>
          </p:txBody>
        </p:sp>
        <p:sp>
          <p:nvSpPr>
            <p:cNvPr id="7182" name="Rectangle 35"/>
            <p:cNvSpPr>
              <a:spLocks noChangeArrowheads="1"/>
            </p:cNvSpPr>
            <p:nvPr/>
          </p:nvSpPr>
          <p:spPr bwMode="auto">
            <a:xfrm>
              <a:off x="3024" y="2160"/>
              <a:ext cx="1776" cy="240"/>
            </a:xfrm>
            <a:prstGeom prst="rect">
              <a:avLst/>
            </a:prstGeom>
            <a:solidFill>
              <a:srgbClr val="FFFF99"/>
            </a:solidFill>
            <a:ln w="9525">
              <a:solidFill>
                <a:schemeClr val="tx1"/>
              </a:solidFill>
              <a:miter lim="800000"/>
              <a:headEnd/>
              <a:tailEnd/>
            </a:ln>
          </p:spPr>
          <p:txBody>
            <a:bodyPr wrap="none" anchor="ctr"/>
            <a:lstStyle/>
            <a:p>
              <a:pPr algn="ctr"/>
              <a:r>
                <a:rPr lang="en-US" sz="1600" dirty="0" smtClean="0">
                  <a:solidFill>
                    <a:schemeClr val="tx2"/>
                  </a:solidFill>
                </a:rPr>
                <a:t>Infrastructure &amp; digital content</a:t>
              </a:r>
              <a:endParaRPr lang="en-US" sz="1600" dirty="0">
                <a:solidFill>
                  <a:schemeClr val="tx2"/>
                </a:solidFill>
              </a:endParaRPr>
            </a:p>
          </p:txBody>
        </p:sp>
        <p:sp>
          <p:nvSpPr>
            <p:cNvPr id="7183" name="Rectangle 36"/>
            <p:cNvSpPr>
              <a:spLocks noChangeArrowheads="1"/>
            </p:cNvSpPr>
            <p:nvPr/>
          </p:nvSpPr>
          <p:spPr bwMode="auto">
            <a:xfrm>
              <a:off x="3024" y="2496"/>
              <a:ext cx="1776" cy="240"/>
            </a:xfrm>
            <a:prstGeom prst="rect">
              <a:avLst/>
            </a:prstGeom>
            <a:solidFill>
              <a:srgbClr val="FFFF99"/>
            </a:solidFill>
            <a:ln w="9525">
              <a:solidFill>
                <a:schemeClr val="tx1"/>
              </a:solidFill>
              <a:miter lim="800000"/>
              <a:headEnd/>
              <a:tailEnd/>
            </a:ln>
          </p:spPr>
          <p:txBody>
            <a:bodyPr wrap="none" anchor="ctr"/>
            <a:lstStyle/>
            <a:p>
              <a:pPr algn="ctr"/>
              <a:r>
                <a:rPr lang="en-US" sz="1600" dirty="0" smtClean="0">
                  <a:solidFill>
                    <a:schemeClr val="tx2"/>
                  </a:solidFill>
                </a:rPr>
                <a:t>Affordability</a:t>
              </a:r>
              <a:endParaRPr lang="en-US" sz="1600" dirty="0">
                <a:solidFill>
                  <a:schemeClr val="tx2"/>
                </a:solidFill>
              </a:endParaRPr>
            </a:p>
          </p:txBody>
        </p:sp>
        <p:sp>
          <p:nvSpPr>
            <p:cNvPr id="7184" name="Rectangle 37"/>
            <p:cNvSpPr>
              <a:spLocks noChangeArrowheads="1"/>
            </p:cNvSpPr>
            <p:nvPr/>
          </p:nvSpPr>
          <p:spPr bwMode="auto">
            <a:xfrm>
              <a:off x="3024" y="2784"/>
              <a:ext cx="1776" cy="240"/>
            </a:xfrm>
            <a:prstGeom prst="rect">
              <a:avLst/>
            </a:prstGeom>
            <a:solidFill>
              <a:srgbClr val="FFFF99"/>
            </a:solidFill>
            <a:ln w="9525">
              <a:solidFill>
                <a:schemeClr val="tx1"/>
              </a:solidFill>
              <a:miter lim="800000"/>
              <a:headEnd/>
              <a:tailEnd/>
            </a:ln>
          </p:spPr>
          <p:txBody>
            <a:bodyPr wrap="none" anchor="ctr"/>
            <a:lstStyle/>
            <a:p>
              <a:pPr algn="ctr"/>
              <a:r>
                <a:rPr lang="en-US" sz="1600" dirty="0" smtClean="0">
                  <a:solidFill>
                    <a:schemeClr val="tx2"/>
                  </a:solidFill>
                </a:rPr>
                <a:t>Skills</a:t>
              </a:r>
              <a:endParaRPr lang="en-US" sz="1600" dirty="0">
                <a:solidFill>
                  <a:schemeClr val="tx2"/>
                </a:solidFill>
              </a:endParaRPr>
            </a:p>
          </p:txBody>
        </p:sp>
      </p:grpSp>
      <p:sp>
        <p:nvSpPr>
          <p:cNvPr id="7175" name="Line 38"/>
          <p:cNvSpPr>
            <a:spLocks noChangeShapeType="1"/>
          </p:cNvSpPr>
          <p:nvPr/>
        </p:nvSpPr>
        <p:spPr bwMode="auto">
          <a:xfrm>
            <a:off x="3733800" y="4381500"/>
            <a:ext cx="1371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 name="Group 44"/>
          <p:cNvGrpSpPr>
            <a:grpSpLocks/>
          </p:cNvGrpSpPr>
          <p:nvPr/>
        </p:nvGrpSpPr>
        <p:grpSpPr bwMode="auto">
          <a:xfrm>
            <a:off x="1359693" y="3886200"/>
            <a:ext cx="6792913" cy="1524000"/>
            <a:chOff x="528" y="3168"/>
            <a:chExt cx="4279" cy="960"/>
          </a:xfrm>
        </p:grpSpPr>
        <p:sp>
          <p:nvSpPr>
            <p:cNvPr id="7177" name="Rectangle 29"/>
            <p:cNvSpPr>
              <a:spLocks noChangeArrowheads="1"/>
            </p:cNvSpPr>
            <p:nvPr/>
          </p:nvSpPr>
          <p:spPr bwMode="auto">
            <a:xfrm>
              <a:off x="528" y="3168"/>
              <a:ext cx="1392" cy="624"/>
            </a:xfrm>
            <a:prstGeom prst="rect">
              <a:avLst/>
            </a:prstGeom>
            <a:solidFill>
              <a:schemeClr val="accent2">
                <a:lumMod val="40000"/>
                <a:lumOff val="60000"/>
              </a:schemeClr>
            </a:solidFill>
            <a:ln w="9525">
              <a:solidFill>
                <a:schemeClr val="tx1"/>
              </a:solidFill>
              <a:miter lim="800000"/>
              <a:headEnd/>
              <a:tailEnd/>
            </a:ln>
          </p:spPr>
          <p:txBody>
            <a:bodyPr wrap="none" anchor="ctr"/>
            <a:lstStyle/>
            <a:p>
              <a:pPr algn="ctr"/>
              <a:r>
                <a:rPr lang="en-US" sz="2000" b="1"/>
                <a:t>Usage</a:t>
              </a:r>
            </a:p>
          </p:txBody>
        </p:sp>
        <p:sp>
          <p:nvSpPr>
            <p:cNvPr id="7178" name="Rectangle 39"/>
            <p:cNvSpPr>
              <a:spLocks noChangeArrowheads="1"/>
            </p:cNvSpPr>
            <p:nvPr/>
          </p:nvSpPr>
          <p:spPr bwMode="auto">
            <a:xfrm>
              <a:off x="3024" y="3888"/>
              <a:ext cx="1776" cy="240"/>
            </a:xfrm>
            <a:prstGeom prst="rect">
              <a:avLst/>
            </a:prstGeom>
            <a:solidFill>
              <a:srgbClr val="FFCC99"/>
            </a:solidFill>
            <a:ln w="9525">
              <a:solidFill>
                <a:schemeClr val="tx1"/>
              </a:solidFill>
              <a:miter lim="800000"/>
              <a:headEnd/>
              <a:tailEnd/>
            </a:ln>
          </p:spPr>
          <p:txBody>
            <a:bodyPr wrap="none" anchor="ctr"/>
            <a:lstStyle/>
            <a:p>
              <a:pPr algn="ctr"/>
              <a:r>
                <a:rPr lang="en-US" sz="1600" dirty="0" smtClean="0">
                  <a:solidFill>
                    <a:schemeClr val="tx2"/>
                  </a:solidFill>
                </a:rPr>
                <a:t>Government</a:t>
              </a:r>
              <a:endParaRPr lang="en-US" sz="1600" dirty="0">
                <a:solidFill>
                  <a:schemeClr val="tx2"/>
                </a:solidFill>
              </a:endParaRPr>
            </a:p>
          </p:txBody>
        </p:sp>
        <p:sp>
          <p:nvSpPr>
            <p:cNvPr id="7179" name="Rectangle 40"/>
            <p:cNvSpPr>
              <a:spLocks noChangeArrowheads="1"/>
            </p:cNvSpPr>
            <p:nvPr/>
          </p:nvSpPr>
          <p:spPr bwMode="auto">
            <a:xfrm>
              <a:off x="3024" y="3552"/>
              <a:ext cx="1776" cy="240"/>
            </a:xfrm>
            <a:prstGeom prst="rect">
              <a:avLst/>
            </a:prstGeom>
            <a:solidFill>
              <a:srgbClr val="FFCC99"/>
            </a:solidFill>
            <a:ln w="9525">
              <a:solidFill>
                <a:schemeClr val="tx1"/>
              </a:solidFill>
              <a:miter lim="800000"/>
              <a:headEnd/>
              <a:tailEnd/>
            </a:ln>
          </p:spPr>
          <p:txBody>
            <a:bodyPr wrap="none" anchor="ctr"/>
            <a:lstStyle/>
            <a:p>
              <a:pPr algn="ctr"/>
              <a:r>
                <a:rPr lang="en-US" sz="1600" dirty="0" smtClean="0">
                  <a:solidFill>
                    <a:schemeClr val="tx2"/>
                  </a:solidFill>
                </a:rPr>
                <a:t>Business</a:t>
              </a:r>
              <a:endParaRPr lang="en-US" sz="1600" dirty="0">
                <a:solidFill>
                  <a:schemeClr val="tx2"/>
                </a:solidFill>
              </a:endParaRPr>
            </a:p>
          </p:txBody>
        </p:sp>
        <p:sp>
          <p:nvSpPr>
            <p:cNvPr id="7180" name="Rectangle 41"/>
            <p:cNvSpPr>
              <a:spLocks noChangeArrowheads="1"/>
            </p:cNvSpPr>
            <p:nvPr/>
          </p:nvSpPr>
          <p:spPr bwMode="auto">
            <a:xfrm>
              <a:off x="3031" y="3216"/>
              <a:ext cx="1776" cy="240"/>
            </a:xfrm>
            <a:prstGeom prst="rect">
              <a:avLst/>
            </a:prstGeom>
            <a:solidFill>
              <a:srgbClr val="FFCC99"/>
            </a:solidFill>
            <a:ln w="9525">
              <a:solidFill>
                <a:schemeClr val="tx1"/>
              </a:solidFill>
              <a:miter lim="800000"/>
              <a:headEnd/>
              <a:tailEnd/>
            </a:ln>
          </p:spPr>
          <p:txBody>
            <a:bodyPr wrap="none" anchor="ctr"/>
            <a:lstStyle/>
            <a:p>
              <a:pPr algn="ctr"/>
              <a:r>
                <a:rPr lang="en-US" sz="1600" dirty="0" smtClean="0">
                  <a:solidFill>
                    <a:schemeClr val="tx2"/>
                  </a:solidFill>
                </a:rPr>
                <a:t>Individual</a:t>
              </a:r>
              <a:endParaRPr lang="en-US" sz="1600" dirty="0">
                <a:solidFill>
                  <a:schemeClr val="tx2"/>
                </a:solidFill>
              </a:endParaRPr>
            </a:p>
          </p:txBody>
        </p:sp>
      </p:grpSp>
      <p:grpSp>
        <p:nvGrpSpPr>
          <p:cNvPr id="22" name="Group 42"/>
          <p:cNvGrpSpPr>
            <a:grpSpLocks/>
          </p:cNvGrpSpPr>
          <p:nvPr/>
        </p:nvGrpSpPr>
        <p:grpSpPr bwMode="auto">
          <a:xfrm>
            <a:off x="1381918" y="5638800"/>
            <a:ext cx="6770688" cy="990600"/>
            <a:chOff x="528" y="1152"/>
            <a:chExt cx="4265" cy="624"/>
          </a:xfrm>
        </p:grpSpPr>
        <p:sp>
          <p:nvSpPr>
            <p:cNvPr id="23" name="Rectangle 27"/>
            <p:cNvSpPr>
              <a:spLocks noChangeArrowheads="1"/>
            </p:cNvSpPr>
            <p:nvPr/>
          </p:nvSpPr>
          <p:spPr bwMode="auto">
            <a:xfrm>
              <a:off x="528" y="1152"/>
              <a:ext cx="1392" cy="624"/>
            </a:xfrm>
            <a:prstGeom prst="rect">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2000" b="1" dirty="0" smtClean="0"/>
                <a:t>Impact</a:t>
              </a:r>
              <a:endParaRPr lang="en-US" sz="2000" b="1" dirty="0"/>
            </a:p>
          </p:txBody>
        </p:sp>
        <p:sp>
          <p:nvSpPr>
            <p:cNvPr id="24" name="Rectangle 32"/>
            <p:cNvSpPr>
              <a:spLocks noChangeArrowheads="1"/>
            </p:cNvSpPr>
            <p:nvPr/>
          </p:nvSpPr>
          <p:spPr bwMode="auto">
            <a:xfrm>
              <a:off x="3017" y="1204"/>
              <a:ext cx="1776" cy="240"/>
            </a:xfrm>
            <a:prstGeom prst="rect">
              <a:avLst/>
            </a:prstGeom>
            <a:solidFill>
              <a:srgbClr val="FF99FF"/>
            </a:solidFill>
            <a:ln w="9525">
              <a:solidFill>
                <a:schemeClr val="tx1"/>
              </a:solidFill>
              <a:miter lim="800000"/>
              <a:headEnd/>
              <a:tailEnd/>
            </a:ln>
          </p:spPr>
          <p:txBody>
            <a:bodyPr wrap="none" anchor="ctr"/>
            <a:lstStyle/>
            <a:p>
              <a:pPr algn="ctr"/>
              <a:r>
                <a:rPr lang="en-US" sz="1600" dirty="0" smtClean="0">
                  <a:solidFill>
                    <a:schemeClr val="tx2"/>
                  </a:solidFill>
                </a:rPr>
                <a:t>Economic</a:t>
              </a:r>
              <a:endParaRPr lang="en-US" sz="1600" dirty="0">
                <a:solidFill>
                  <a:schemeClr val="tx2"/>
                </a:solidFill>
              </a:endParaRPr>
            </a:p>
          </p:txBody>
        </p:sp>
        <p:sp>
          <p:nvSpPr>
            <p:cNvPr id="25" name="Rectangle 33"/>
            <p:cNvSpPr>
              <a:spLocks noChangeArrowheads="1"/>
            </p:cNvSpPr>
            <p:nvPr/>
          </p:nvSpPr>
          <p:spPr bwMode="auto">
            <a:xfrm>
              <a:off x="3010" y="1536"/>
              <a:ext cx="1776" cy="240"/>
            </a:xfrm>
            <a:prstGeom prst="rect">
              <a:avLst/>
            </a:prstGeom>
            <a:solidFill>
              <a:srgbClr val="FF99FF"/>
            </a:solidFill>
            <a:ln w="9525">
              <a:solidFill>
                <a:schemeClr val="tx1"/>
              </a:solidFill>
              <a:miter lim="800000"/>
              <a:headEnd/>
              <a:tailEnd/>
            </a:ln>
          </p:spPr>
          <p:txBody>
            <a:bodyPr wrap="none" anchor="ctr"/>
            <a:lstStyle/>
            <a:p>
              <a:pPr algn="ctr"/>
              <a:r>
                <a:rPr lang="en-US" sz="1600" dirty="0" smtClean="0">
                  <a:solidFill>
                    <a:schemeClr val="tx2"/>
                  </a:solidFill>
                </a:rPr>
                <a:t>Social Impacts</a:t>
              </a:r>
              <a:endParaRPr lang="en-US" sz="1600" dirty="0">
                <a:solidFill>
                  <a:schemeClr val="tx2"/>
                </a:solidFill>
              </a:endParaRPr>
            </a:p>
          </p:txBody>
        </p:sp>
      </p:grpSp>
      <p:sp>
        <p:nvSpPr>
          <p:cNvPr id="6" name="TextBox 5"/>
          <p:cNvSpPr txBox="1"/>
          <p:nvPr/>
        </p:nvSpPr>
        <p:spPr>
          <a:xfrm>
            <a:off x="152399" y="892272"/>
            <a:ext cx="914401" cy="4801314"/>
          </a:xfrm>
          <a:prstGeom prst="rect">
            <a:avLst/>
          </a:prstGeom>
          <a:noFill/>
        </p:spPr>
        <p:txBody>
          <a:bodyPr vert="horz" wrap="square" rtlCol="0">
            <a:spAutoFit/>
          </a:bodyPr>
          <a:lstStyle/>
          <a:p>
            <a:r>
              <a:rPr lang="en-US" sz="3200" dirty="0" smtClean="0"/>
              <a:t>F</a:t>
            </a:r>
          </a:p>
          <a:p>
            <a:r>
              <a:rPr lang="en-US" sz="3200" dirty="0" smtClean="0"/>
              <a:t>R</a:t>
            </a:r>
          </a:p>
          <a:p>
            <a:r>
              <a:rPr lang="en-US" sz="3200" dirty="0" smtClean="0"/>
              <a:t>A</a:t>
            </a:r>
          </a:p>
          <a:p>
            <a:r>
              <a:rPr lang="en-US" sz="3200" dirty="0" smtClean="0"/>
              <a:t>M</a:t>
            </a:r>
          </a:p>
          <a:p>
            <a:r>
              <a:rPr lang="en-US" sz="3200" dirty="0" smtClean="0"/>
              <a:t>E</a:t>
            </a:r>
          </a:p>
          <a:p>
            <a:r>
              <a:rPr lang="en-US" sz="3200" dirty="0" smtClean="0"/>
              <a:t>W</a:t>
            </a:r>
          </a:p>
          <a:p>
            <a:r>
              <a:rPr lang="en-US" sz="3200" dirty="0" smtClean="0"/>
              <a:t>O</a:t>
            </a:r>
          </a:p>
          <a:p>
            <a:r>
              <a:rPr lang="en-US" sz="3200" dirty="0" smtClean="0"/>
              <a:t>R</a:t>
            </a:r>
          </a:p>
          <a:p>
            <a:r>
              <a:rPr lang="en-US" sz="3200" dirty="0" smtClean="0"/>
              <a:t>K</a:t>
            </a:r>
          </a:p>
          <a:p>
            <a:endParaRPr lang="en-US" dirty="0"/>
          </a:p>
        </p:txBody>
      </p:sp>
    </p:spTree>
    <p:extLst>
      <p:ext uri="{BB962C8B-B14F-4D97-AF65-F5344CB8AC3E}">
        <p14:creationId xmlns:p14="http://schemas.microsoft.com/office/powerpoint/2010/main" val="2117305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2000" fill="hold"/>
                                        <p:tgtEl>
                                          <p:spTgt spid="3"/>
                                        </p:tgtEl>
                                        <p:attrNameLst>
                                          <p:attrName>ppt_x</p:attrName>
                                        </p:attrNameLst>
                                      </p:cBhvr>
                                      <p:tavLst>
                                        <p:tav tm="0">
                                          <p:val>
                                            <p:strVal val="1+#ppt_w/2"/>
                                          </p:val>
                                        </p:tav>
                                        <p:tav tm="100000">
                                          <p:val>
                                            <p:strVal val="#ppt_x"/>
                                          </p:val>
                                        </p:tav>
                                      </p:tavLst>
                                    </p:anim>
                                    <p:anim calcmode="lin" valueType="num">
                                      <p:cBhvr additive="base">
                                        <p:cTn id="14" dur="2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2000" fill="hold"/>
                                        <p:tgtEl>
                                          <p:spTgt spid="22"/>
                                        </p:tgtEl>
                                        <p:attrNameLst>
                                          <p:attrName>ppt_x</p:attrName>
                                        </p:attrNameLst>
                                      </p:cBhvr>
                                      <p:tavLst>
                                        <p:tav tm="0">
                                          <p:val>
                                            <p:strVal val="0-#ppt_w/2"/>
                                          </p:val>
                                        </p:tav>
                                        <p:tav tm="100000">
                                          <p:val>
                                            <p:strVal val="#ppt_x"/>
                                          </p:val>
                                        </p:tav>
                                      </p:tavLst>
                                    </p:anim>
                                    <p:anim calcmode="lin" valueType="num">
                                      <p:cBhvr additive="base">
                                        <p:cTn id="26" dur="20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03" y="838200"/>
            <a:ext cx="6798734" cy="1303867"/>
          </a:xfrm>
        </p:spPr>
        <p:txBody>
          <a:bodyPr/>
          <a:lstStyle/>
          <a:p>
            <a:r>
              <a:rPr lang="en-US" dirty="0" smtClean="0"/>
              <a:t>10 Pillars</a:t>
            </a:r>
            <a:endParaRPr lang="en-US" dirty="0"/>
          </a:p>
        </p:txBody>
      </p:sp>
      <p:sp>
        <p:nvSpPr>
          <p:cNvPr id="3" name="Content Placeholder 2"/>
          <p:cNvSpPr>
            <a:spLocks noGrp="1"/>
          </p:cNvSpPr>
          <p:nvPr>
            <p:ph sz="half" idx="1"/>
          </p:nvPr>
        </p:nvSpPr>
        <p:spPr/>
        <p:txBody>
          <a:bodyPr>
            <a:normAutofit/>
          </a:bodyPr>
          <a:lstStyle/>
          <a:p>
            <a:r>
              <a:rPr lang="en-US" dirty="0" smtClean="0"/>
              <a:t>Pillar 1 – Political and Regulatory Environment</a:t>
            </a:r>
          </a:p>
          <a:p>
            <a:r>
              <a:rPr lang="en-US" dirty="0" smtClean="0"/>
              <a:t>Pillar 2 – Business and Innovation Environment</a:t>
            </a:r>
          </a:p>
          <a:p>
            <a:r>
              <a:rPr lang="en-US" dirty="0" smtClean="0"/>
              <a:t>Pillar 3 – Infrastructure</a:t>
            </a:r>
          </a:p>
          <a:p>
            <a:r>
              <a:rPr lang="en-US" dirty="0" smtClean="0"/>
              <a:t>Pillar 4 – Affordability</a:t>
            </a:r>
          </a:p>
          <a:p>
            <a:r>
              <a:rPr lang="en-US" dirty="0" smtClean="0"/>
              <a:t>Pillar 5 – Skills</a:t>
            </a:r>
          </a:p>
        </p:txBody>
      </p:sp>
      <p:sp>
        <p:nvSpPr>
          <p:cNvPr id="4" name="Content Placeholder 3"/>
          <p:cNvSpPr>
            <a:spLocks noGrp="1"/>
          </p:cNvSpPr>
          <p:nvPr>
            <p:ph sz="half" idx="2"/>
          </p:nvPr>
        </p:nvSpPr>
        <p:spPr/>
        <p:txBody>
          <a:bodyPr>
            <a:normAutofit/>
          </a:bodyPr>
          <a:lstStyle/>
          <a:p>
            <a:r>
              <a:rPr lang="en-US" dirty="0"/>
              <a:t>Pillar 6 – Individual Usage</a:t>
            </a:r>
          </a:p>
          <a:p>
            <a:r>
              <a:rPr lang="en-US" dirty="0"/>
              <a:t>Pillar 7 – Business Usage</a:t>
            </a:r>
          </a:p>
          <a:p>
            <a:r>
              <a:rPr lang="en-US" dirty="0"/>
              <a:t>Pillar 8 – Government Usage</a:t>
            </a:r>
          </a:p>
          <a:p>
            <a:r>
              <a:rPr lang="en-US" dirty="0"/>
              <a:t>Pillar 9 – Economic Impacts</a:t>
            </a:r>
          </a:p>
          <a:p>
            <a:r>
              <a:rPr lang="en-US" dirty="0"/>
              <a:t>Pillar 10 – Social Impacts.</a:t>
            </a:r>
          </a:p>
          <a:p>
            <a:endParaRPr lang="en-US" dirty="0"/>
          </a:p>
        </p:txBody>
      </p:sp>
    </p:spTree>
    <p:extLst>
      <p:ext uri="{BB962C8B-B14F-4D97-AF65-F5344CB8AC3E}">
        <p14:creationId xmlns:p14="http://schemas.microsoft.com/office/powerpoint/2010/main" val="3745133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609600" y="2042857"/>
            <a:ext cx="4800600" cy="4419600"/>
          </a:xfrm>
          <a:prstGeom prst="ellipse">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457200" y="457200"/>
            <a:ext cx="8229600" cy="1069848"/>
          </a:xfrm>
        </p:spPr>
        <p:txBody>
          <a:bodyPr>
            <a:normAutofit/>
          </a:bodyPr>
          <a:lstStyle/>
          <a:p>
            <a:r>
              <a:rPr lang="en-US" dirty="0" smtClean="0"/>
              <a:t>Environment Subindex</a:t>
            </a:r>
            <a:endParaRPr lang="en-US" dirty="0"/>
          </a:p>
        </p:txBody>
      </p:sp>
      <p:graphicFrame>
        <p:nvGraphicFramePr>
          <p:cNvPr id="5" name="Diagram 4"/>
          <p:cNvGraphicFramePr/>
          <p:nvPr>
            <p:extLst/>
          </p:nvPr>
        </p:nvGraphicFramePr>
        <p:xfrm>
          <a:off x="1181100" y="2438400"/>
          <a:ext cx="3657600" cy="3189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057400" y="5791200"/>
            <a:ext cx="2133600" cy="369332"/>
          </a:xfrm>
          <a:prstGeom prst="rect">
            <a:avLst/>
          </a:prstGeom>
          <a:noFill/>
        </p:spPr>
        <p:txBody>
          <a:bodyPr wrap="square" rtlCol="0">
            <a:spAutoFit/>
          </a:bodyPr>
          <a:lstStyle/>
          <a:p>
            <a:pPr algn="ctr"/>
            <a:r>
              <a:rPr lang="en-US" dirty="0" smtClean="0"/>
              <a:t>Environment</a:t>
            </a:r>
            <a:endParaRPr lang="en-US" dirty="0"/>
          </a:p>
        </p:txBody>
      </p:sp>
      <p:sp>
        <p:nvSpPr>
          <p:cNvPr id="3" name="TextBox 2"/>
          <p:cNvSpPr txBox="1"/>
          <p:nvPr/>
        </p:nvSpPr>
        <p:spPr>
          <a:xfrm>
            <a:off x="5638800" y="1527048"/>
            <a:ext cx="3276600" cy="2031325"/>
          </a:xfrm>
          <a:prstGeom prst="rect">
            <a:avLst/>
          </a:prstGeom>
          <a:noFill/>
        </p:spPr>
        <p:txBody>
          <a:bodyPr wrap="square" rtlCol="0">
            <a:spAutoFit/>
          </a:bodyPr>
          <a:lstStyle/>
          <a:p>
            <a:r>
              <a:rPr lang="en-US" dirty="0" smtClean="0"/>
              <a:t>Assesses the extent to which a country’s market conditions and regulatory framework support entrepreneurship, innovation, and ICT development.</a:t>
            </a:r>
            <a:endParaRPr lang="en-US" dirty="0"/>
          </a:p>
          <a:p>
            <a:endParaRPr lang="en-US" dirty="0"/>
          </a:p>
        </p:txBody>
      </p:sp>
    </p:spTree>
    <p:extLst>
      <p:ext uri="{BB962C8B-B14F-4D97-AF65-F5344CB8AC3E}">
        <p14:creationId xmlns:p14="http://schemas.microsoft.com/office/powerpoint/2010/main" val="1907844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228600" y="2004376"/>
            <a:ext cx="5257800" cy="4419600"/>
          </a:xfrm>
          <a:prstGeom prst="ellipse">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76200" y="228600"/>
            <a:ext cx="8229600" cy="1069848"/>
          </a:xfrm>
        </p:spPr>
        <p:txBody>
          <a:bodyPr>
            <a:normAutofit/>
          </a:bodyPr>
          <a:lstStyle/>
          <a:p>
            <a:r>
              <a:rPr lang="en-US" dirty="0" smtClean="0"/>
              <a:t>Readiness Subindex</a:t>
            </a:r>
            <a:endParaRPr lang="en-US" dirty="0"/>
          </a:p>
        </p:txBody>
      </p:sp>
      <p:graphicFrame>
        <p:nvGraphicFramePr>
          <p:cNvPr id="5" name="Diagram 4"/>
          <p:cNvGraphicFramePr/>
          <p:nvPr>
            <p:extLst/>
          </p:nvPr>
        </p:nvGraphicFramePr>
        <p:xfrm>
          <a:off x="876300" y="2209800"/>
          <a:ext cx="3962400" cy="383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790700" y="5943991"/>
            <a:ext cx="2133600" cy="369332"/>
          </a:xfrm>
          <a:prstGeom prst="rect">
            <a:avLst/>
          </a:prstGeom>
          <a:noFill/>
        </p:spPr>
        <p:txBody>
          <a:bodyPr wrap="square" rtlCol="0">
            <a:spAutoFit/>
          </a:bodyPr>
          <a:lstStyle/>
          <a:p>
            <a:pPr algn="ctr"/>
            <a:r>
              <a:rPr lang="en-US" dirty="0" smtClean="0"/>
              <a:t>Environment</a:t>
            </a:r>
            <a:endParaRPr lang="en-US" dirty="0"/>
          </a:p>
        </p:txBody>
      </p:sp>
      <p:sp>
        <p:nvSpPr>
          <p:cNvPr id="11" name="Text Box 11"/>
          <p:cNvSpPr txBox="1">
            <a:spLocks noChangeArrowheads="1"/>
          </p:cNvSpPr>
          <p:nvPr/>
        </p:nvSpPr>
        <p:spPr bwMode="auto">
          <a:xfrm>
            <a:off x="5486400" y="1219200"/>
            <a:ext cx="34290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pPr>
              <a:spcBef>
                <a:spcPct val="50000"/>
              </a:spcBef>
            </a:pPr>
            <a:r>
              <a:rPr lang="en-US" sz="2400" dirty="0" smtClean="0"/>
              <a:t>Measures the extent to which a country has in place the infrastructure and other factors supporting the uptake of ICTs.</a:t>
            </a:r>
          </a:p>
          <a:p>
            <a:pPr>
              <a:spcBef>
                <a:spcPct val="50000"/>
              </a:spcBef>
            </a:pPr>
            <a:endParaRPr lang="en-US" sz="2400" dirty="0"/>
          </a:p>
        </p:txBody>
      </p:sp>
    </p:spTree>
    <p:extLst>
      <p:ext uri="{BB962C8B-B14F-4D97-AF65-F5344CB8AC3E}">
        <p14:creationId xmlns:p14="http://schemas.microsoft.com/office/powerpoint/2010/main" val="267231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52400" y="2045732"/>
            <a:ext cx="5486400" cy="4419600"/>
          </a:xfrm>
          <a:prstGeom prst="ellipse">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381000" y="381000"/>
            <a:ext cx="8229600" cy="1069848"/>
          </a:xfrm>
        </p:spPr>
        <p:txBody>
          <a:bodyPr>
            <a:normAutofit/>
          </a:bodyPr>
          <a:lstStyle/>
          <a:p>
            <a:r>
              <a:rPr lang="en-US" dirty="0" smtClean="0"/>
              <a:t>Usage Subindex</a:t>
            </a:r>
            <a:endParaRPr lang="en-US" dirty="0"/>
          </a:p>
        </p:txBody>
      </p:sp>
      <p:graphicFrame>
        <p:nvGraphicFramePr>
          <p:cNvPr id="5" name="Diagram 4"/>
          <p:cNvGraphicFramePr/>
          <p:nvPr>
            <p:extLst/>
          </p:nvPr>
        </p:nvGraphicFramePr>
        <p:xfrm>
          <a:off x="914400" y="2056618"/>
          <a:ext cx="3962400" cy="383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828800" y="5726668"/>
            <a:ext cx="2133600" cy="369332"/>
          </a:xfrm>
          <a:prstGeom prst="rect">
            <a:avLst/>
          </a:prstGeom>
          <a:noFill/>
        </p:spPr>
        <p:txBody>
          <a:bodyPr wrap="square" rtlCol="0">
            <a:spAutoFit/>
          </a:bodyPr>
          <a:lstStyle/>
          <a:p>
            <a:pPr algn="ctr"/>
            <a:r>
              <a:rPr lang="en-US" dirty="0" smtClean="0"/>
              <a:t>Environment</a:t>
            </a:r>
            <a:endParaRPr lang="en-US" dirty="0"/>
          </a:p>
        </p:txBody>
      </p:sp>
      <p:sp>
        <p:nvSpPr>
          <p:cNvPr id="2" name="TextBox 1"/>
          <p:cNvSpPr txBox="1"/>
          <p:nvPr/>
        </p:nvSpPr>
        <p:spPr>
          <a:xfrm>
            <a:off x="5181600" y="1524000"/>
            <a:ext cx="3810000" cy="1477328"/>
          </a:xfrm>
          <a:prstGeom prst="rect">
            <a:avLst/>
          </a:prstGeom>
          <a:noFill/>
        </p:spPr>
        <p:txBody>
          <a:bodyPr wrap="square" rtlCol="0">
            <a:spAutoFit/>
          </a:bodyPr>
          <a:lstStyle/>
          <a:p>
            <a:r>
              <a:rPr lang="en-US" dirty="0" smtClean="0"/>
              <a:t>Assesses the extent of ICT adoption by a society’s main stakeholders: Government, businesses, and individuals.</a:t>
            </a:r>
          </a:p>
          <a:p>
            <a:endParaRPr lang="en-US" dirty="0"/>
          </a:p>
        </p:txBody>
      </p:sp>
    </p:spTree>
    <p:extLst>
      <p:ext uri="{BB962C8B-B14F-4D97-AF65-F5344CB8AC3E}">
        <p14:creationId xmlns:p14="http://schemas.microsoft.com/office/powerpoint/2010/main" val="1518387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457200" y="1861066"/>
            <a:ext cx="4876800" cy="4419600"/>
          </a:xfrm>
          <a:prstGeom prst="ellipse">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457200" y="228600"/>
            <a:ext cx="8229600" cy="1069848"/>
          </a:xfrm>
        </p:spPr>
        <p:txBody>
          <a:bodyPr>
            <a:normAutofit/>
          </a:bodyPr>
          <a:lstStyle/>
          <a:p>
            <a:r>
              <a:rPr lang="en-US" dirty="0" smtClean="0"/>
              <a:t>Impact Subindex</a:t>
            </a:r>
            <a:endParaRPr lang="en-US" dirty="0"/>
          </a:p>
        </p:txBody>
      </p:sp>
      <p:graphicFrame>
        <p:nvGraphicFramePr>
          <p:cNvPr id="5" name="Diagram 4"/>
          <p:cNvGraphicFramePr/>
          <p:nvPr>
            <p:extLst/>
          </p:nvPr>
        </p:nvGraphicFramePr>
        <p:xfrm>
          <a:off x="914400" y="2133600"/>
          <a:ext cx="3962400" cy="353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981200" y="5781097"/>
            <a:ext cx="2133600" cy="369332"/>
          </a:xfrm>
          <a:prstGeom prst="rect">
            <a:avLst/>
          </a:prstGeom>
          <a:noFill/>
        </p:spPr>
        <p:txBody>
          <a:bodyPr wrap="square" rtlCol="0">
            <a:spAutoFit/>
          </a:bodyPr>
          <a:lstStyle/>
          <a:p>
            <a:pPr algn="ctr"/>
            <a:r>
              <a:rPr lang="en-US" dirty="0" smtClean="0"/>
              <a:t>Environment</a:t>
            </a:r>
            <a:endParaRPr lang="en-US" dirty="0"/>
          </a:p>
        </p:txBody>
      </p:sp>
      <p:sp>
        <p:nvSpPr>
          <p:cNvPr id="2" name="TextBox 1"/>
          <p:cNvSpPr txBox="1"/>
          <p:nvPr/>
        </p:nvSpPr>
        <p:spPr>
          <a:xfrm>
            <a:off x="5334000" y="1298448"/>
            <a:ext cx="3200400" cy="1200329"/>
          </a:xfrm>
          <a:prstGeom prst="rect">
            <a:avLst/>
          </a:prstGeom>
          <a:noFill/>
        </p:spPr>
        <p:txBody>
          <a:bodyPr wrap="square" rtlCol="0">
            <a:spAutoFit/>
          </a:bodyPr>
          <a:lstStyle/>
          <a:p>
            <a:r>
              <a:rPr lang="en-US" dirty="0" smtClean="0"/>
              <a:t>Gauges the broad economic and social impacts accruing from ICTs.</a:t>
            </a:r>
          </a:p>
          <a:p>
            <a:endParaRPr lang="en-US" dirty="0"/>
          </a:p>
        </p:txBody>
      </p:sp>
    </p:spTree>
    <p:extLst>
      <p:ext uri="{BB962C8B-B14F-4D97-AF65-F5344CB8AC3E}">
        <p14:creationId xmlns:p14="http://schemas.microsoft.com/office/powerpoint/2010/main" val="3046910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NRI Pillars</a:t>
            </a:r>
            <a:endParaRPr lang="en-US" dirty="0"/>
          </a:p>
        </p:txBody>
      </p:sp>
      <p:sp>
        <p:nvSpPr>
          <p:cNvPr id="3" name="Content Placeholder 2"/>
          <p:cNvSpPr>
            <a:spLocks noGrp="1"/>
          </p:cNvSpPr>
          <p:nvPr>
            <p:ph idx="1"/>
          </p:nvPr>
        </p:nvSpPr>
        <p:spPr/>
        <p:txBody>
          <a:bodyPr/>
          <a:lstStyle/>
          <a:p>
            <a:r>
              <a:rPr lang="en-US" dirty="0" smtClean="0"/>
              <a:t>Select one </a:t>
            </a:r>
            <a:r>
              <a:rPr lang="en-US" dirty="0" err="1" smtClean="0"/>
              <a:t>SubIndex</a:t>
            </a:r>
            <a:r>
              <a:rPr lang="en-US" dirty="0" smtClean="0"/>
              <a:t> –and explain the concept and then your strategy to improve the country.</a:t>
            </a:r>
          </a:p>
          <a:p>
            <a:endParaRPr lang="en-US" dirty="0"/>
          </a:p>
          <a:p>
            <a:r>
              <a:rPr lang="en-US" dirty="0" smtClean="0"/>
              <a:t>I need to hear your voice within the content.</a:t>
            </a:r>
          </a:p>
          <a:p>
            <a:endParaRPr lang="en-US" dirty="0"/>
          </a:p>
          <a:p>
            <a:r>
              <a:rPr lang="en-US" dirty="0" smtClean="0"/>
              <a:t>Make sure you cite your sources.</a:t>
            </a:r>
            <a:endParaRPr lang="en-US" dirty="0"/>
          </a:p>
        </p:txBody>
      </p:sp>
    </p:spTree>
    <p:extLst>
      <p:ext uri="{BB962C8B-B14F-4D97-AF65-F5344CB8AC3E}">
        <p14:creationId xmlns:p14="http://schemas.microsoft.com/office/powerpoint/2010/main" val="156228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PROJECT:  ICT </a:t>
            </a:r>
            <a:r>
              <a:rPr lang="en-US" dirty="0" smtClean="0"/>
              <a:t>Coordinator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Worth </a:t>
            </a:r>
            <a:r>
              <a:rPr lang="en-US" dirty="0"/>
              <a:t>100 points – due last day of </a:t>
            </a:r>
            <a:r>
              <a:rPr lang="en-US" dirty="0" smtClean="0"/>
              <a:t>class</a:t>
            </a:r>
          </a:p>
          <a:p>
            <a:r>
              <a:rPr lang="en-US" dirty="0" smtClean="0"/>
              <a:t>Consider </a:t>
            </a:r>
            <a:r>
              <a:rPr lang="en-US" dirty="0"/>
              <a:t>that you have just been appointed the “ICT Coordinator” for 1 of the 8 regions that we have reviewed in class.  </a:t>
            </a:r>
            <a:endParaRPr lang="en-US" dirty="0" smtClean="0"/>
          </a:p>
          <a:p>
            <a:r>
              <a:rPr lang="en-US" dirty="0" smtClean="0"/>
              <a:t>Create </a:t>
            </a:r>
            <a:r>
              <a:rPr lang="en-US" dirty="0"/>
              <a:t>a strategy to move the region forward in regards to ICT Networked Readiness.  Please use concepts, frameworks and examples found in the readings (handout or your textbook</a:t>
            </a:r>
            <a:r>
              <a:rPr lang="en-US" dirty="0" smtClean="0"/>
              <a:t>).</a:t>
            </a:r>
          </a:p>
          <a:p>
            <a:r>
              <a:rPr lang="en-US" dirty="0" smtClean="0"/>
              <a:t>The </a:t>
            </a:r>
            <a:r>
              <a:rPr lang="en-US" dirty="0"/>
              <a:t>“Plan for the Region” should be between </a:t>
            </a:r>
            <a:r>
              <a:rPr lang="en-US" dirty="0" smtClean="0"/>
              <a:t>5 </a:t>
            </a:r>
            <a:r>
              <a:rPr lang="en-US" dirty="0"/>
              <a:t>and </a:t>
            </a:r>
            <a:r>
              <a:rPr lang="en-US" dirty="0" smtClean="0"/>
              <a:t>10 pages </a:t>
            </a:r>
            <a:r>
              <a:rPr lang="en-US" dirty="0"/>
              <a:t>in length.  Make sure that you explain all the factors of the environment that must be changed, radically changed or supported.  </a:t>
            </a:r>
            <a:endParaRPr lang="en-US" dirty="0" smtClean="0"/>
          </a:p>
          <a:p>
            <a:r>
              <a:rPr lang="en-US" dirty="0" smtClean="0"/>
              <a:t>Be </a:t>
            </a:r>
            <a:r>
              <a:rPr lang="en-US" dirty="0"/>
              <a:t>creative however, consider resources and governments in the area.  What can you change and what will meet resistance? Consider creating a SWOT analysis of the region – if you obtain this analysis from the Internet – make sure you document the source and then add your analysis to the segment.</a:t>
            </a:r>
          </a:p>
          <a:p>
            <a:endParaRPr lang="en-US" dirty="0"/>
          </a:p>
        </p:txBody>
      </p:sp>
    </p:spTree>
    <p:extLst>
      <p:ext uri="{BB962C8B-B14F-4D97-AF65-F5344CB8AC3E}">
        <p14:creationId xmlns:p14="http://schemas.microsoft.com/office/powerpoint/2010/main" val="2987777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SWOT Chart</a:t>
            </a:r>
          </a:p>
        </p:txBody>
      </p:sp>
      <p:sp>
        <p:nvSpPr>
          <p:cNvPr id="18435" name="Rectangle 3"/>
          <p:cNvSpPr>
            <a:spLocks noGrp="1" noChangeArrowheads="1"/>
          </p:cNvSpPr>
          <p:nvPr>
            <p:ph idx="1"/>
          </p:nvPr>
        </p:nvSpPr>
        <p:spPr/>
        <p:txBody>
          <a:bodyPr/>
          <a:lstStyle/>
          <a:p>
            <a:pPr eaLnBrk="1" hangingPunct="1"/>
            <a:r>
              <a:rPr lang="en-US" dirty="0" smtClean="0"/>
              <a:t>Chart Analysis: </a:t>
            </a:r>
          </a:p>
          <a:p>
            <a:pPr lvl="1"/>
            <a:r>
              <a:rPr lang="en-US" dirty="0" smtClean="0"/>
              <a:t>Strengths,</a:t>
            </a:r>
          </a:p>
          <a:p>
            <a:pPr lvl="1"/>
            <a:r>
              <a:rPr lang="en-US" dirty="0" smtClean="0"/>
              <a:t>Weaknesses,</a:t>
            </a:r>
          </a:p>
          <a:p>
            <a:pPr lvl="1"/>
            <a:r>
              <a:rPr lang="en-US" dirty="0" smtClean="0"/>
              <a:t>Opportunities </a:t>
            </a:r>
          </a:p>
          <a:p>
            <a:pPr lvl="1"/>
            <a:r>
              <a:rPr lang="en-US" dirty="0" smtClean="0"/>
              <a:t>Threats</a:t>
            </a:r>
          </a:p>
          <a:p>
            <a:r>
              <a:rPr lang="en-US" dirty="0" smtClean="0"/>
              <a:t>Assessment under a regional environment</a:t>
            </a:r>
          </a:p>
          <a:p>
            <a:pPr lvl="1" eaLnBrk="1" hangingPunct="1"/>
            <a:r>
              <a:rPr lang="en-US" dirty="0" smtClean="0"/>
              <a:t>Region’s market environment</a:t>
            </a:r>
          </a:p>
          <a:p>
            <a:pPr lvl="2" eaLnBrk="1" hangingPunct="1"/>
            <a:r>
              <a:rPr lang="en-US" dirty="0" smtClean="0"/>
              <a:t>High-income markets (Brazil, Mexico and Chile)</a:t>
            </a:r>
          </a:p>
          <a:p>
            <a:pPr lvl="2" eaLnBrk="1" hangingPunct="1"/>
            <a:r>
              <a:rPr lang="en-US" dirty="0" smtClean="0"/>
              <a:t>Emerging markets (Costa Rica, Colombia and Uruguay)</a:t>
            </a:r>
          </a:p>
          <a:p>
            <a:pPr lvl="2" eaLnBrk="1" hangingPunct="1"/>
            <a:r>
              <a:rPr lang="en-US" dirty="0" smtClean="0"/>
              <a:t>Developing, low-income markets (Bolivia, Guatemala and Haiti)</a:t>
            </a:r>
          </a:p>
        </p:txBody>
      </p:sp>
    </p:spTree>
    <p:extLst>
      <p:ext uri="{BB962C8B-B14F-4D97-AF65-F5344CB8AC3E}">
        <p14:creationId xmlns:p14="http://schemas.microsoft.com/office/powerpoint/2010/main" val="3183295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Build a SWOT Matrix</a:t>
            </a:r>
          </a:p>
        </p:txBody>
      </p:sp>
      <p:sp>
        <p:nvSpPr>
          <p:cNvPr id="19459" name="Rectangle 3"/>
          <p:cNvSpPr>
            <a:spLocks noGrp="1" noChangeArrowheads="1"/>
          </p:cNvSpPr>
          <p:nvPr>
            <p:ph idx="1"/>
          </p:nvPr>
        </p:nvSpPr>
        <p:spPr/>
        <p:txBody>
          <a:bodyPr/>
          <a:lstStyle/>
          <a:p>
            <a:pPr eaLnBrk="1" hangingPunct="1"/>
            <a:r>
              <a:rPr lang="en-US" dirty="0" smtClean="0"/>
              <a:t>List key internal strengths</a:t>
            </a:r>
          </a:p>
          <a:p>
            <a:pPr eaLnBrk="1" hangingPunct="1"/>
            <a:r>
              <a:rPr lang="en-US" dirty="0" smtClean="0"/>
              <a:t>List key internal weaknesses</a:t>
            </a:r>
          </a:p>
          <a:p>
            <a:pPr eaLnBrk="1" hangingPunct="1"/>
            <a:r>
              <a:rPr lang="en-US" dirty="0" smtClean="0"/>
              <a:t>List key external opportunities</a:t>
            </a:r>
          </a:p>
          <a:p>
            <a:pPr eaLnBrk="1" hangingPunct="1"/>
            <a:r>
              <a:rPr lang="en-US" dirty="0" smtClean="0"/>
              <a:t>List key external threats</a:t>
            </a:r>
          </a:p>
          <a:p>
            <a:pPr eaLnBrk="1" hangingPunct="1"/>
            <a:r>
              <a:rPr lang="en-US" dirty="0" smtClean="0"/>
              <a:t>Match internal strengths with external opportunities and record the resultant SO Strategies in the appropriate cell</a:t>
            </a:r>
            <a:r>
              <a:rPr lang="en-US" dirty="0" smtClean="0"/>
              <a:t>.</a:t>
            </a:r>
          </a:p>
          <a:p>
            <a:pPr eaLnBrk="1" hangingPunct="1"/>
            <a:endParaRPr lang="en-US" dirty="0"/>
          </a:p>
          <a:p>
            <a:pPr eaLnBrk="1" hangingPunct="1"/>
            <a:r>
              <a:rPr lang="en-US" dirty="0" smtClean="0"/>
              <a:t>NOW – I KNOW – that on the Internet - there are many SWOT matrix recapping our various countries.  If you use one of them – you MUST document –and then explain what you found!</a:t>
            </a:r>
            <a:endParaRPr lang="en-US" dirty="0" smtClean="0"/>
          </a:p>
        </p:txBody>
      </p:sp>
    </p:spTree>
    <p:extLst>
      <p:ext uri="{BB962C8B-B14F-4D97-AF65-F5344CB8AC3E}">
        <p14:creationId xmlns:p14="http://schemas.microsoft.com/office/powerpoint/2010/main" val="4191751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210" name="Group 18"/>
          <p:cNvGraphicFramePr>
            <a:graphicFrameLocks noGrp="1"/>
          </p:cNvGraphicFramePr>
          <p:nvPr>
            <p:ph type="tbl" idx="1"/>
          </p:nvPr>
        </p:nvGraphicFramePr>
        <p:xfrm>
          <a:off x="381000" y="609600"/>
          <a:ext cx="8229600" cy="5562600"/>
        </p:xfrm>
        <a:graphic>
          <a:graphicData uri="http://schemas.openxmlformats.org/drawingml/2006/table">
            <a:tbl>
              <a:tblPr/>
              <a:tblGrid>
                <a:gridCol w="4114800"/>
                <a:gridCol w="4114800"/>
              </a:tblGrid>
              <a:tr h="2782887">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Large, young Internet avid population.</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Common language and cultural identity</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Qualified intellectual capital at low cost</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Abundant potential consumers via the Internet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Pervasive IT illiteracy</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Acute imbalances of income distribution</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Deficiencies in the rule of law</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Corruption and political instability</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Inefficient legislative bodies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Poor venture capital infrastructure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7971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Government can jump-start usage</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Handful of companies committed to IT</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Adaptation of maquila skills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US Hispanic heritage as e-commerce detonator</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Lucrative low income consumers with pent-up demands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SME and government bureaucracies slow adaptation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Political and economical instability</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Antiglobalization movements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smtClean="0">
                          <a:ln>
                            <a:noFill/>
                          </a:ln>
                          <a:solidFill>
                            <a:schemeClr val="tx1"/>
                          </a:solidFill>
                          <a:effectLst/>
                          <a:latin typeface="Arial" charset="0"/>
                        </a:rPr>
                        <a:t>Potential social disturbance due to deterioration of living conditions.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493" name="Rectangle 20"/>
          <p:cNvSpPr>
            <a:spLocks noChangeArrowheads="1"/>
          </p:cNvSpPr>
          <p:nvPr/>
        </p:nvSpPr>
        <p:spPr bwMode="auto">
          <a:xfrm>
            <a:off x="381000" y="228600"/>
            <a:ext cx="4114800" cy="381000"/>
          </a:xfrm>
          <a:prstGeom prst="rect">
            <a:avLst/>
          </a:prstGeom>
          <a:solidFill>
            <a:schemeClr val="folHlink"/>
          </a:solidFill>
          <a:ln w="9525">
            <a:solidFill>
              <a:schemeClr val="tx1"/>
            </a:solidFill>
            <a:miter lim="800000"/>
            <a:headEnd/>
            <a:tailEnd/>
          </a:ln>
        </p:spPr>
        <p:txBody>
          <a:bodyPr wrap="none" anchor="ctr"/>
          <a:lstStyle/>
          <a:p>
            <a:pPr algn="ctr"/>
            <a:r>
              <a:rPr lang="en-US" dirty="0">
                <a:solidFill>
                  <a:schemeClr val="bg1"/>
                </a:solidFill>
              </a:rPr>
              <a:t>Strengths</a:t>
            </a:r>
          </a:p>
        </p:txBody>
      </p:sp>
      <p:sp>
        <p:nvSpPr>
          <p:cNvPr id="20494" name="Rectangle 21"/>
          <p:cNvSpPr>
            <a:spLocks noChangeArrowheads="1"/>
          </p:cNvSpPr>
          <p:nvPr/>
        </p:nvSpPr>
        <p:spPr bwMode="auto">
          <a:xfrm>
            <a:off x="4495800" y="228600"/>
            <a:ext cx="4114800" cy="381000"/>
          </a:xfrm>
          <a:prstGeom prst="rect">
            <a:avLst/>
          </a:prstGeom>
          <a:solidFill>
            <a:schemeClr val="folHlink"/>
          </a:solidFill>
          <a:ln w="9525">
            <a:solidFill>
              <a:schemeClr val="tx1"/>
            </a:solidFill>
            <a:miter lim="800000"/>
            <a:headEnd/>
            <a:tailEnd/>
          </a:ln>
        </p:spPr>
        <p:txBody>
          <a:bodyPr wrap="none" anchor="ctr"/>
          <a:lstStyle/>
          <a:p>
            <a:pPr algn="ctr"/>
            <a:r>
              <a:rPr lang="en-US" dirty="0">
                <a:solidFill>
                  <a:schemeClr val="bg1"/>
                </a:solidFill>
              </a:rPr>
              <a:t>Weaknesses</a:t>
            </a:r>
          </a:p>
        </p:txBody>
      </p:sp>
      <p:sp>
        <p:nvSpPr>
          <p:cNvPr id="20495" name="Rectangle 22"/>
          <p:cNvSpPr>
            <a:spLocks noChangeArrowheads="1"/>
          </p:cNvSpPr>
          <p:nvPr/>
        </p:nvSpPr>
        <p:spPr bwMode="auto">
          <a:xfrm>
            <a:off x="381000" y="6172200"/>
            <a:ext cx="4114800" cy="304800"/>
          </a:xfrm>
          <a:prstGeom prst="rect">
            <a:avLst/>
          </a:prstGeom>
          <a:solidFill>
            <a:schemeClr val="folHlink"/>
          </a:solidFill>
          <a:ln w="9525">
            <a:solidFill>
              <a:schemeClr val="tx1"/>
            </a:solidFill>
            <a:miter lim="800000"/>
            <a:headEnd/>
            <a:tailEnd/>
          </a:ln>
        </p:spPr>
        <p:txBody>
          <a:bodyPr wrap="none" anchor="ctr"/>
          <a:lstStyle/>
          <a:p>
            <a:pPr algn="ctr"/>
            <a:r>
              <a:rPr lang="en-US" dirty="0">
                <a:solidFill>
                  <a:schemeClr val="bg1"/>
                </a:solidFill>
              </a:rPr>
              <a:t>Opportunities</a:t>
            </a:r>
          </a:p>
        </p:txBody>
      </p:sp>
      <p:sp>
        <p:nvSpPr>
          <p:cNvPr id="20496" name="Rectangle 23"/>
          <p:cNvSpPr>
            <a:spLocks noChangeArrowheads="1"/>
          </p:cNvSpPr>
          <p:nvPr/>
        </p:nvSpPr>
        <p:spPr bwMode="auto">
          <a:xfrm>
            <a:off x="4495800" y="6172200"/>
            <a:ext cx="4114800" cy="304800"/>
          </a:xfrm>
          <a:prstGeom prst="rect">
            <a:avLst/>
          </a:prstGeom>
          <a:solidFill>
            <a:schemeClr val="folHlink"/>
          </a:solidFill>
          <a:ln w="9525">
            <a:solidFill>
              <a:schemeClr val="tx1"/>
            </a:solidFill>
            <a:miter lim="800000"/>
            <a:headEnd/>
            <a:tailEnd/>
          </a:ln>
        </p:spPr>
        <p:txBody>
          <a:bodyPr wrap="none" anchor="ctr"/>
          <a:lstStyle/>
          <a:p>
            <a:pPr algn="ctr"/>
            <a:r>
              <a:rPr lang="en-US" dirty="0">
                <a:solidFill>
                  <a:schemeClr val="bg1"/>
                </a:solidFill>
              </a:rPr>
              <a:t>Threats</a:t>
            </a:r>
          </a:p>
        </p:txBody>
      </p:sp>
    </p:spTree>
    <p:extLst>
      <p:ext uri="{BB962C8B-B14F-4D97-AF65-F5344CB8AC3E}">
        <p14:creationId xmlns:p14="http://schemas.microsoft.com/office/powerpoint/2010/main" val="343156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smtClean="0"/>
              <a:t>Building a More Complex Matrix</a:t>
            </a:r>
          </a:p>
        </p:txBody>
      </p:sp>
      <p:sp>
        <p:nvSpPr>
          <p:cNvPr id="21507" name="Rectangle 3"/>
          <p:cNvSpPr>
            <a:spLocks noGrp="1" noChangeArrowheads="1"/>
          </p:cNvSpPr>
          <p:nvPr>
            <p:ph idx="1"/>
          </p:nvPr>
        </p:nvSpPr>
        <p:spPr/>
        <p:txBody>
          <a:bodyPr/>
          <a:lstStyle/>
          <a:p>
            <a:pPr eaLnBrk="1" hangingPunct="1"/>
            <a:r>
              <a:rPr lang="en-US" smtClean="0"/>
              <a:t>Match internal weaknesses with external opportunities and record the resultant WO strategies</a:t>
            </a:r>
          </a:p>
          <a:p>
            <a:pPr eaLnBrk="1" hangingPunct="1"/>
            <a:r>
              <a:rPr lang="en-US" smtClean="0"/>
              <a:t>Match internal strengths with external threats and record the resultant ST strategies</a:t>
            </a:r>
          </a:p>
          <a:p>
            <a:pPr eaLnBrk="1" hangingPunct="1"/>
            <a:r>
              <a:rPr lang="en-US" smtClean="0"/>
              <a:t>Match internal weaknesses with external threats, and record the resultant WT strategies.</a:t>
            </a:r>
          </a:p>
        </p:txBody>
      </p:sp>
    </p:spTree>
    <p:extLst>
      <p:ext uri="{BB962C8B-B14F-4D97-AF65-F5344CB8AC3E}">
        <p14:creationId xmlns:p14="http://schemas.microsoft.com/office/powerpoint/2010/main" val="665367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7" name="Group 27"/>
          <p:cNvGraphicFramePr>
            <a:graphicFrameLocks noGrp="1"/>
          </p:cNvGraphicFramePr>
          <p:nvPr>
            <p:ph type="tbl" idx="1"/>
          </p:nvPr>
        </p:nvGraphicFramePr>
        <p:xfrm>
          <a:off x="457200" y="762000"/>
          <a:ext cx="8229600" cy="5445396"/>
        </p:xfrm>
        <a:graphic>
          <a:graphicData uri="http://schemas.openxmlformats.org/drawingml/2006/table">
            <a:tbl>
              <a:tblPr/>
              <a:tblGrid>
                <a:gridCol w="2743200"/>
                <a:gridCol w="2743200"/>
                <a:gridCol w="2743200"/>
              </a:tblGrid>
              <a:tr h="172686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Always leave Blank</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95300" marR="0" lvl="0" indent="-49530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Strengths (S)</a:t>
                      </a:r>
                    </a:p>
                    <a:p>
                      <a:pPr marL="495300" marR="0" lvl="0" indent="-49530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p>
                    <a:p>
                      <a:pPr marL="495300" marR="0" lvl="0" indent="-49530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List Strengths</a:t>
                      </a:r>
                    </a:p>
                    <a:p>
                      <a:pPr marL="495300" marR="0" lvl="0" indent="-49530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Weaknesses (W)</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List Weaknesses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9129">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Opportunities (O)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List Opportunities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SO Strategies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Use strengths 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 take advantage of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   opportunities</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WO Strategies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 Overcome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weaknesses by</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  taking advantage of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4.</a:t>
                      </a:r>
                      <a:r>
                        <a:rPr kumimoji="0" lang="en-US" sz="2000" b="0" i="0" u="none" strike="noStrike" cap="none" normalizeH="0" baseline="0" smtClean="0">
                          <a:ln>
                            <a:noFill/>
                          </a:ln>
                          <a:solidFill>
                            <a:schemeClr val="tx1"/>
                          </a:solidFill>
                          <a:effectLst/>
                          <a:latin typeface="Arial" charset="0"/>
                        </a:rPr>
                        <a:t>  opportunities</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9129">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Threats (T)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List Threats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000" b="0" i="0" u="none" strike="noStrike" cap="none" normalizeH="0" baseline="0" smtClean="0">
                        <a:ln>
                          <a:noFill/>
                        </a:ln>
                        <a:solidFill>
                          <a:schemeClr val="tx1"/>
                        </a:solidFill>
                        <a:effectLst/>
                        <a:latin typeface="Arial"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ST Strategies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Use strengths 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 avoid threats</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smtClean="0">
                          <a:ln>
                            <a:noFill/>
                          </a:ln>
                          <a:solidFill>
                            <a:schemeClr val="tx1"/>
                          </a:solidFill>
                          <a:effectLst/>
                          <a:latin typeface="Arial" charset="0"/>
                        </a:rPr>
                        <a:t>WT Strategies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1.</a:t>
                      </a:r>
                      <a:r>
                        <a:rPr kumimoji="0" lang="en-US" sz="2000" b="0" i="0" u="none" strike="noStrike" cap="none" normalizeH="0" baseline="0" smtClean="0">
                          <a:ln>
                            <a:noFill/>
                          </a:ln>
                          <a:solidFill>
                            <a:schemeClr val="tx1"/>
                          </a:solidFill>
                          <a:effectLst/>
                          <a:latin typeface="Arial" charset="0"/>
                        </a:rPr>
                        <a:t> Minimize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2.</a:t>
                      </a:r>
                      <a:r>
                        <a:rPr kumimoji="0" lang="en-US" sz="2000" b="0" i="0" u="none" strike="noStrike" cap="none" normalizeH="0" baseline="0" smtClean="0">
                          <a:ln>
                            <a:noFill/>
                          </a:ln>
                          <a:solidFill>
                            <a:schemeClr val="tx1"/>
                          </a:solidFill>
                          <a:effectLst/>
                          <a:latin typeface="Arial" charset="0"/>
                        </a:rPr>
                        <a:t>  weaknesses and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3.</a:t>
                      </a:r>
                      <a:r>
                        <a:rPr kumimoji="0" lang="en-US" sz="2000" b="0" i="0" u="none" strike="noStrike" cap="none" normalizeH="0" baseline="0" smtClean="0">
                          <a:ln>
                            <a:noFill/>
                          </a:ln>
                          <a:solidFill>
                            <a:schemeClr val="tx1"/>
                          </a:solidFill>
                          <a:effectLst/>
                          <a:latin typeface="Arial" charset="0"/>
                        </a:rPr>
                        <a:t>  avoid threats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rPr>
                        <a:t>4.</a:t>
                      </a:r>
                      <a:r>
                        <a:rPr kumimoji="0" lang="en-US" sz="2000" b="0" i="0" u="none" strike="noStrike" cap="none" normalizeH="0" baseline="0" smtClean="0">
                          <a:ln>
                            <a:noFill/>
                          </a:ln>
                          <a:solidFill>
                            <a:schemeClr val="tx1"/>
                          </a:solidFill>
                          <a:effectLst/>
                          <a:latin typeface="Arial" charset="0"/>
                        </a:rPr>
                        <a:t>  </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70540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dirty="0" smtClean="0"/>
              <a:t>Review SWOT Matrix</a:t>
            </a:r>
          </a:p>
        </p:txBody>
      </p:sp>
      <p:sp>
        <p:nvSpPr>
          <p:cNvPr id="23555" name="Rectangle 3"/>
          <p:cNvSpPr>
            <a:spLocks noGrp="1" noChangeArrowheads="1"/>
          </p:cNvSpPr>
          <p:nvPr>
            <p:ph idx="1"/>
          </p:nvPr>
        </p:nvSpPr>
        <p:spPr/>
        <p:txBody>
          <a:bodyPr/>
          <a:lstStyle/>
          <a:p>
            <a:pPr eaLnBrk="1" hangingPunct="1"/>
            <a:r>
              <a:rPr lang="en-US" dirty="0" smtClean="0"/>
              <a:t>Strengths-opportunities (SO) strategies in which the organization uses its internal strengths to take advantage of external opportunities.</a:t>
            </a:r>
          </a:p>
          <a:p>
            <a:pPr eaLnBrk="1" hangingPunct="1"/>
            <a:r>
              <a:rPr lang="en-US" dirty="0" smtClean="0"/>
              <a:t>Weaknesses- opportunities (WO) strategies, in which the organization attempts to overcome weaknesses by taking advantage of external opportunities.</a:t>
            </a:r>
          </a:p>
          <a:p>
            <a:pPr eaLnBrk="1" hangingPunct="1"/>
            <a:endParaRPr lang="en-US" dirty="0" smtClean="0"/>
          </a:p>
        </p:txBody>
      </p:sp>
    </p:spTree>
    <p:extLst>
      <p:ext uri="{BB962C8B-B14F-4D97-AF65-F5344CB8AC3E}">
        <p14:creationId xmlns:p14="http://schemas.microsoft.com/office/powerpoint/2010/main" val="42649133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smtClean="0"/>
              <a:t>Continued Review</a:t>
            </a:r>
          </a:p>
        </p:txBody>
      </p:sp>
      <p:sp>
        <p:nvSpPr>
          <p:cNvPr id="24579" name="Rectangle 3"/>
          <p:cNvSpPr>
            <a:spLocks noGrp="1" noChangeArrowheads="1"/>
          </p:cNvSpPr>
          <p:nvPr>
            <p:ph idx="1"/>
          </p:nvPr>
        </p:nvSpPr>
        <p:spPr/>
        <p:txBody>
          <a:bodyPr/>
          <a:lstStyle/>
          <a:p>
            <a:pPr eaLnBrk="1" hangingPunct="1"/>
            <a:r>
              <a:rPr lang="en-US" smtClean="0"/>
              <a:t>Strengths-threats (ST) strategies, in which the organization uses its internal strengths to fend off external threats.</a:t>
            </a:r>
          </a:p>
          <a:p>
            <a:pPr eaLnBrk="1" hangingPunct="1"/>
            <a:r>
              <a:rPr lang="en-US" smtClean="0"/>
              <a:t>Weaknesses-threats (WT) strategies, in which the organization develops approaches to reducing its internal weaknesses and avoiding external threats.</a:t>
            </a:r>
          </a:p>
        </p:txBody>
      </p:sp>
    </p:spTree>
    <p:extLst>
      <p:ext uri="{BB962C8B-B14F-4D97-AF65-F5344CB8AC3E}">
        <p14:creationId xmlns:p14="http://schemas.microsoft.com/office/powerpoint/2010/main" val="1191150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22</TotalTime>
  <Words>1538</Words>
  <Application>Microsoft Office PowerPoint</Application>
  <PresentationFormat>On-screen Show (4:3)</PresentationFormat>
  <Paragraphs>217</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Clarity</vt:lpstr>
      <vt:lpstr>Final Project:  D</vt:lpstr>
      <vt:lpstr>FINAL PROJECT:  ICT Coordinator</vt:lpstr>
      <vt:lpstr>SWOT Chart</vt:lpstr>
      <vt:lpstr>Build a SWOT Matrix</vt:lpstr>
      <vt:lpstr>PowerPoint Presentation</vt:lpstr>
      <vt:lpstr>Building a More Complex Matrix</vt:lpstr>
      <vt:lpstr>PowerPoint Presentation</vt:lpstr>
      <vt:lpstr>Review SWOT Matrix</vt:lpstr>
      <vt:lpstr>Continued Review</vt:lpstr>
      <vt:lpstr>PowerPoint Presentation</vt:lpstr>
      <vt:lpstr>PowerPoint Presentation</vt:lpstr>
      <vt:lpstr>10 Pillars</vt:lpstr>
      <vt:lpstr>Environment Subindex</vt:lpstr>
      <vt:lpstr>Readiness Subindex</vt:lpstr>
      <vt:lpstr>Usage Subindex</vt:lpstr>
      <vt:lpstr>Impact Subindex</vt:lpstr>
      <vt:lpstr>NRI Pillars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S.W.O.T Analysis</dc:title>
  <dc:creator>Lee</dc:creator>
  <cp:lastModifiedBy>Lee</cp:lastModifiedBy>
  <cp:revision>11</cp:revision>
  <dcterms:created xsi:type="dcterms:W3CDTF">2013-02-02T19:00:11Z</dcterms:created>
  <dcterms:modified xsi:type="dcterms:W3CDTF">2016-11-06T17:21:58Z</dcterms:modified>
</cp:coreProperties>
</file>