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74" r:id="rId5"/>
    <p:sldId id="264" r:id="rId6"/>
    <p:sldId id="265" r:id="rId7"/>
    <p:sldId id="266" r:id="rId8"/>
    <p:sldId id="269" r:id="rId9"/>
    <p:sldId id="267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80"/>
  </p:normalViewPr>
  <p:slideViewPr>
    <p:cSldViewPr snapToGrid="0" snapToObjects="1">
      <p:cViewPr varScale="1">
        <p:scale>
          <a:sx n="106" d="100"/>
          <a:sy n="106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Cover Page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/>
              <a:t>Title of Project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/>
              <a:t>Class name, date, professor name, TA name, discussion section,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7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types - SOX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egulatory </a:t>
            </a:r>
            <a:r>
              <a:rPr lang="en-US" dirty="0"/>
              <a:t>– The SEC regulates the laws enacted by SOX through </a:t>
            </a:r>
            <a:r>
              <a:rPr lang="en-US" dirty="0" smtClean="0"/>
              <a:t>routine audits </a:t>
            </a:r>
            <a:r>
              <a:rPr lang="en-US" dirty="0"/>
              <a:t>to prevent morally unacceptable behavior and protect investors, shareholders, </a:t>
            </a:r>
            <a:r>
              <a:rPr lang="en-US" dirty="0" smtClean="0"/>
              <a:t>and stakeholders.</a:t>
            </a:r>
          </a:p>
        </p:txBody>
      </p:sp>
    </p:spTree>
    <p:extLst>
      <p:ext uri="{BB962C8B-B14F-4D97-AF65-F5344CB8AC3E}">
        <p14:creationId xmlns:p14="http://schemas.microsoft.com/office/powerpoint/2010/main" val="19448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policy - SOX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According to the Public Choice </a:t>
            </a:r>
            <a:r>
              <a:rPr lang="en-US" dirty="0" smtClean="0"/>
              <a:t>Theory: laws </a:t>
            </a:r>
            <a:r>
              <a:rPr lang="en-US" dirty="0"/>
              <a:t>seek to protect and satisfy </a:t>
            </a:r>
            <a:r>
              <a:rPr lang="en-US" dirty="0" smtClean="0"/>
              <a:t>the needs </a:t>
            </a:r>
            <a:r>
              <a:rPr lang="en-US" dirty="0"/>
              <a:t>of the general public; however, this hybrid often leads to a conflict </a:t>
            </a:r>
            <a:r>
              <a:rPr lang="en-US" dirty="0" smtClean="0"/>
              <a:t>of public </a:t>
            </a:r>
            <a:r>
              <a:rPr lang="en-US" dirty="0"/>
              <a:t>opinion and eventually leads to government failure</a:t>
            </a:r>
            <a:r>
              <a:rPr lang="en-US" dirty="0" smtClean="0"/>
              <a:t>.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this respect, SOX is</a:t>
            </a:r>
            <a:r>
              <a:rPr lang="en-US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en-US" u="sng" dirty="0" smtClean="0"/>
              <a:t>Liberal</a:t>
            </a:r>
            <a:r>
              <a:rPr lang="en-US" dirty="0" smtClean="0"/>
              <a:t> </a:t>
            </a:r>
            <a:r>
              <a:rPr lang="en-US" dirty="0"/>
              <a:t>– for its increased government intervention to the operations </a:t>
            </a:r>
            <a:r>
              <a:rPr lang="en-US" dirty="0" smtClean="0"/>
              <a:t>of publically </a:t>
            </a:r>
            <a:r>
              <a:rPr lang="en-US" dirty="0"/>
              <a:t>trades corporations and increased law/regulation </a:t>
            </a:r>
            <a:r>
              <a:rPr lang="en-US" dirty="0" smtClean="0"/>
              <a:t>requirements</a:t>
            </a:r>
          </a:p>
          <a:p>
            <a:pPr>
              <a:buFont typeface="Arial" charset="0"/>
              <a:buChar char="•"/>
            </a:pPr>
            <a:r>
              <a:rPr lang="en-US" u="sng" dirty="0" smtClean="0"/>
              <a:t>Conservative</a:t>
            </a:r>
            <a:r>
              <a:rPr lang="en-US" dirty="0" smtClean="0"/>
              <a:t> </a:t>
            </a:r>
            <a:r>
              <a:rPr lang="en-US" dirty="0"/>
              <a:t>– in its accounting aspects to protect shareholders </a:t>
            </a:r>
            <a:r>
              <a:rPr lang="en-US" dirty="0" smtClean="0"/>
              <a:t>and demand </a:t>
            </a:r>
            <a:r>
              <a:rPr lang="en-US" dirty="0"/>
              <a:t>for conservative audit </a:t>
            </a:r>
            <a:r>
              <a:rPr lang="en-US" dirty="0" smtClean="0"/>
              <a:t>requirements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40312"/>
            <a:ext cx="9720073" cy="43690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883" y="1919390"/>
            <a:ext cx="3317653" cy="42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12-15 </a:t>
            </a:r>
            <a:r>
              <a:rPr lang="en-US" dirty="0"/>
              <a:t>pages, </a:t>
            </a:r>
            <a:endParaRPr lang="en-US" dirty="0" smtClean="0"/>
          </a:p>
          <a:p>
            <a:r>
              <a:rPr lang="en-US" dirty="0" smtClean="0"/>
              <a:t>appropriate </a:t>
            </a:r>
            <a:r>
              <a:rPr lang="en-US" dirty="0"/>
              <a:t>subheadings, </a:t>
            </a:r>
            <a:endParaRPr lang="en-US" dirty="0" smtClean="0"/>
          </a:p>
          <a:p>
            <a:r>
              <a:rPr lang="en-US" dirty="0" smtClean="0"/>
              <a:t>standard </a:t>
            </a:r>
            <a:r>
              <a:rPr lang="en-US" dirty="0"/>
              <a:t>MS Word formatting, </a:t>
            </a:r>
            <a:endParaRPr lang="en-US" dirty="0" smtClean="0"/>
          </a:p>
          <a:p>
            <a:r>
              <a:rPr lang="en-US" dirty="0" smtClean="0"/>
              <a:t>double-spaced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Times </a:t>
            </a:r>
            <a:r>
              <a:rPr lang="en-US" dirty="0"/>
              <a:t>New Roman 12-pt font, </a:t>
            </a:r>
            <a:endParaRPr lang="en-US" dirty="0" smtClean="0"/>
          </a:p>
          <a:p>
            <a:r>
              <a:rPr lang="en-US" dirty="0" smtClean="0"/>
              <a:t>page </a:t>
            </a:r>
            <a:r>
              <a:rPr lang="en-US" dirty="0"/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186299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Contents (Subheadings)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24128" y="1639229"/>
            <a:ext cx="10272057" cy="4772722"/>
          </a:xfrm>
        </p:spPr>
        <p:txBody>
          <a:bodyPr>
            <a:noAutofit/>
          </a:bodyPr>
          <a:lstStyle/>
          <a:p>
            <a:r>
              <a:rPr lang="en-US" sz="1800" dirty="0" smtClean="0"/>
              <a:t>o </a:t>
            </a:r>
            <a:r>
              <a:rPr lang="en-US" sz="1800" dirty="0"/>
              <a:t>Introduction – </a:t>
            </a:r>
            <a:r>
              <a:rPr lang="en-US" sz="1800" dirty="0">
                <a:solidFill>
                  <a:srgbClr val="FF0000"/>
                </a:solidFill>
              </a:rPr>
              <a:t>introduce</a:t>
            </a:r>
            <a:r>
              <a:rPr lang="en-US" sz="1800" dirty="0"/>
              <a:t> your project’s main objective  </a:t>
            </a:r>
            <a:endParaRPr lang="en-US" sz="1800" dirty="0" smtClean="0"/>
          </a:p>
          <a:p>
            <a:pPr lvl="1"/>
            <a:r>
              <a:rPr lang="en-US" dirty="0" smtClean="0"/>
              <a:t>Include </a:t>
            </a:r>
            <a:r>
              <a:rPr lang="en-US" dirty="0"/>
              <a:t>the general plan of the document </a:t>
            </a:r>
          </a:p>
          <a:p>
            <a:pPr lvl="1"/>
            <a:r>
              <a:rPr lang="en-US" dirty="0" smtClean="0"/>
              <a:t>(If you decide to focus on selected parts of your law, make a statement here)</a:t>
            </a:r>
          </a:p>
          <a:p>
            <a:r>
              <a:rPr lang="en-US" sz="1800" dirty="0" smtClean="0"/>
              <a:t>o </a:t>
            </a:r>
            <a:r>
              <a:rPr lang="en-US" sz="1800" dirty="0"/>
              <a:t>History of the Act – </a:t>
            </a:r>
            <a:r>
              <a:rPr lang="en-US" sz="1800" dirty="0">
                <a:solidFill>
                  <a:srgbClr val="FF0000"/>
                </a:solidFill>
              </a:rPr>
              <a:t>why</a:t>
            </a:r>
            <a:r>
              <a:rPr lang="en-US" sz="1800" dirty="0"/>
              <a:t> was the law necessary  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policy prescription  </a:t>
            </a:r>
            <a:endParaRPr lang="en-US" dirty="0" smtClean="0"/>
          </a:p>
          <a:p>
            <a:pPr lvl="1"/>
            <a:r>
              <a:rPr lang="en-US" dirty="0" smtClean="0"/>
              <a:t>Market </a:t>
            </a:r>
            <a:r>
              <a:rPr lang="en-US" dirty="0"/>
              <a:t>failure or Government Failure </a:t>
            </a:r>
            <a:endParaRPr lang="en-US" dirty="0" smtClean="0"/>
          </a:p>
          <a:p>
            <a:r>
              <a:rPr lang="en-US" sz="1800" dirty="0" smtClean="0"/>
              <a:t>o </a:t>
            </a:r>
            <a:r>
              <a:rPr lang="en-US" sz="1800" dirty="0"/>
              <a:t>Trace its implementation </a:t>
            </a:r>
            <a:r>
              <a:rPr lang="en-US" sz="1800" dirty="0" smtClean="0"/>
              <a:t>– </a:t>
            </a:r>
            <a:r>
              <a:rPr lang="en-US" sz="1800" dirty="0" smtClean="0">
                <a:solidFill>
                  <a:srgbClr val="FF0000"/>
                </a:solidFill>
              </a:rPr>
              <a:t>How did it come into place</a:t>
            </a:r>
            <a:r>
              <a:rPr lang="en-US" sz="1800" dirty="0" smtClean="0"/>
              <a:t> </a:t>
            </a:r>
          </a:p>
          <a:p>
            <a:pPr lvl="1"/>
            <a:r>
              <a:rPr lang="en-US" dirty="0" smtClean="0"/>
              <a:t>Act</a:t>
            </a:r>
            <a:r>
              <a:rPr lang="en-US" dirty="0"/>
              <a:t>, Code, </a:t>
            </a:r>
            <a:r>
              <a:rPr lang="en-US" dirty="0">
                <a:solidFill>
                  <a:srgbClr val="FF0000"/>
                </a:solidFill>
              </a:rPr>
              <a:t>Agency</a:t>
            </a:r>
            <a:r>
              <a:rPr lang="en-US" dirty="0"/>
              <a:t>, etc.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Administrative bodies: </a:t>
            </a:r>
            <a:r>
              <a:rPr lang="en-US" dirty="0" smtClean="0"/>
              <a:t>SEC, Justice department, federal policy department, FBI, Mr. President)</a:t>
            </a:r>
          </a:p>
          <a:p>
            <a:r>
              <a:rPr lang="en-US" sz="1800" dirty="0" smtClean="0"/>
              <a:t>o </a:t>
            </a:r>
            <a:r>
              <a:rPr lang="en-US" sz="1800" dirty="0"/>
              <a:t>Impact on business and society </a:t>
            </a:r>
            <a:r>
              <a:rPr lang="en-US" sz="1800" dirty="0" smtClean="0"/>
              <a:t>– </a:t>
            </a:r>
            <a:r>
              <a:rPr lang="en-US" sz="1800" dirty="0" smtClean="0">
                <a:solidFill>
                  <a:srgbClr val="FF0000"/>
                </a:solidFill>
              </a:rPr>
              <a:t>Utilizing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Class theories to analyze how did it make influences  </a:t>
            </a:r>
          </a:p>
          <a:p>
            <a:pPr lvl="1"/>
            <a:r>
              <a:rPr lang="en-US" dirty="0" smtClean="0"/>
              <a:t>Demonstrate </a:t>
            </a:r>
            <a:r>
              <a:rPr lang="en-US" dirty="0"/>
              <a:t>your knowledge from the course content – theories, models, principles, etc. </a:t>
            </a:r>
            <a:endParaRPr lang="en-US" dirty="0" smtClean="0"/>
          </a:p>
          <a:p>
            <a:r>
              <a:rPr lang="en-US" sz="1800" dirty="0" smtClean="0"/>
              <a:t>o </a:t>
            </a:r>
            <a:r>
              <a:rPr lang="en-US" sz="1800" dirty="0"/>
              <a:t>Policy Analysis </a:t>
            </a:r>
            <a:r>
              <a:rPr lang="en-US" sz="1800" dirty="0" smtClean="0"/>
              <a:t>– </a:t>
            </a:r>
            <a:r>
              <a:rPr lang="en-US" sz="1800" dirty="0" smtClean="0">
                <a:solidFill>
                  <a:srgbClr val="FF0000"/>
                </a:solidFill>
              </a:rPr>
              <a:t>Conclusion &amp; Suggestions</a:t>
            </a:r>
            <a:r>
              <a:rPr lang="en-US" sz="1800" dirty="0" smtClean="0"/>
              <a:t> </a:t>
            </a:r>
          </a:p>
          <a:p>
            <a:pPr lvl="1"/>
            <a:r>
              <a:rPr lang="en-US" dirty="0" smtClean="0"/>
              <a:t>Did </a:t>
            </a:r>
            <a:r>
              <a:rPr lang="en-US" dirty="0"/>
              <a:t>it work? 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are its strengths and weaknesses?  </a:t>
            </a:r>
            <a:endParaRPr lang="en-US" dirty="0" smtClean="0"/>
          </a:p>
          <a:p>
            <a:pPr lvl="1"/>
            <a:r>
              <a:rPr lang="en-US" dirty="0" smtClean="0"/>
              <a:t>Recommendations </a:t>
            </a:r>
            <a:r>
              <a:rPr lang="en-US" dirty="0"/>
              <a:t>for future policy makers</a:t>
            </a:r>
          </a:p>
        </p:txBody>
      </p:sp>
    </p:spTree>
    <p:extLst>
      <p:ext uri="{BB962C8B-B14F-4D97-AF65-F5344CB8AC3E}">
        <p14:creationId xmlns:p14="http://schemas.microsoft.com/office/powerpoint/2010/main" val="129891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Pages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directly following main document)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/>
              <a:t>Include the official Title page of the law indicating the following:  </a:t>
            </a:r>
            <a:endParaRPr lang="en-US" dirty="0" smtClean="0"/>
          </a:p>
          <a:p>
            <a:pPr lvl="1"/>
            <a:r>
              <a:rPr lang="en-US" dirty="0" smtClean="0"/>
              <a:t>Congress </a:t>
            </a:r>
            <a:r>
              <a:rPr lang="en-US" dirty="0"/>
              <a:t>number (Ex: One Hundred Seventh Congress…), An Act, Section 1: Short Titles and Table of Contents (List of ‘Titles</a:t>
            </a:r>
            <a:r>
              <a:rPr lang="en-US" dirty="0" smtClean="0"/>
              <a:t>’)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First 5 pages of the law </a:t>
            </a:r>
            <a:r>
              <a:rPr lang="en-US" dirty="0" smtClean="0"/>
              <a:t>(screen shot/ copy paste/ pdf/any format)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Page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at the very end of the paper </a:t>
            </a:r>
            <a:r>
              <a:rPr lang="en-US" dirty="0">
                <a:solidFill>
                  <a:srgbClr val="FF0000"/>
                </a:solidFill>
              </a:rPr>
              <a:t>following the appendices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/>
              <a:t>This is the bibliography </a:t>
            </a:r>
            <a:r>
              <a:rPr lang="en-US" dirty="0">
                <a:solidFill>
                  <a:srgbClr val="FF0000"/>
                </a:solidFill>
              </a:rPr>
              <a:t>(ten minimum </a:t>
            </a:r>
            <a:r>
              <a:rPr lang="en-US" dirty="0"/>
              <a:t>quality references)  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Academic </a:t>
            </a:r>
            <a:r>
              <a:rPr lang="en-US" dirty="0"/>
              <a:t>journal articles, government documents/records, key books, official websites  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Avoid </a:t>
            </a:r>
            <a:r>
              <a:rPr lang="en-US" dirty="0"/>
              <a:t>media publications, material with no author, blogs, non-peer reviewed material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/>
              <a:t>Citation format: APA Style  </a:t>
            </a:r>
            <a:endParaRPr lang="en-US" dirty="0" smtClean="0"/>
          </a:p>
          <a:p>
            <a:r>
              <a:rPr lang="en-US" dirty="0" smtClean="0"/>
              <a:t>Helpful </a:t>
            </a:r>
            <a:r>
              <a:rPr lang="en-US" dirty="0"/>
              <a:t>website: http://</a:t>
            </a:r>
            <a:r>
              <a:rPr lang="en-US" dirty="0" err="1"/>
              <a:t>owl.english.purdue.edu</a:t>
            </a:r>
            <a:r>
              <a:rPr lang="en-US" dirty="0"/>
              <a:t>/owl/resource/560/01/</a:t>
            </a:r>
          </a:p>
        </p:txBody>
      </p:sp>
    </p:spTree>
    <p:extLst>
      <p:ext uri="{BB962C8B-B14F-4D97-AF65-F5344CB8AC3E}">
        <p14:creationId xmlns:p14="http://schemas.microsoft.com/office/powerpoint/2010/main" val="92075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Excellence Checklist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06137"/>
            <a:ext cx="9720073" cy="46032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/>
              <a:t>numbers, </a:t>
            </a:r>
            <a:endParaRPr lang="en-US" dirty="0" smtClean="0"/>
          </a:p>
          <a:p>
            <a:r>
              <a:rPr lang="en-US" dirty="0" smtClean="0"/>
              <a:t>professional </a:t>
            </a:r>
            <a:r>
              <a:rPr lang="en-US" dirty="0"/>
              <a:t>quality, </a:t>
            </a:r>
            <a:endParaRPr lang="en-US" dirty="0" smtClean="0"/>
          </a:p>
          <a:p>
            <a:r>
              <a:rPr lang="en-US" dirty="0" smtClean="0"/>
              <a:t>grammar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insightful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unique </a:t>
            </a:r>
            <a:r>
              <a:rPr lang="en-US" dirty="0"/>
              <a:t>contribution, </a:t>
            </a:r>
            <a:endParaRPr lang="en-US" dirty="0" smtClean="0"/>
          </a:p>
          <a:p>
            <a:r>
              <a:rPr lang="en-US" dirty="0" smtClean="0"/>
              <a:t>comprehensive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level critical analysis, </a:t>
            </a:r>
            <a:endParaRPr lang="en-US" dirty="0" smtClean="0"/>
          </a:p>
          <a:p>
            <a:r>
              <a:rPr lang="en-US" dirty="0" smtClean="0"/>
              <a:t>strong </a:t>
            </a:r>
            <a:r>
              <a:rPr lang="en-US" dirty="0"/>
              <a:t>bibliography &amp; citation formatting, </a:t>
            </a:r>
            <a:endParaRPr lang="en-US" dirty="0" smtClean="0"/>
          </a:p>
          <a:p>
            <a:r>
              <a:rPr lang="en-US" dirty="0" smtClean="0"/>
              <a:t>manage </a:t>
            </a:r>
            <a:r>
              <a:rPr lang="en-US" dirty="0"/>
              <a:t>the details, </a:t>
            </a:r>
            <a:endParaRPr lang="en-US" dirty="0" smtClean="0"/>
          </a:p>
          <a:p>
            <a:r>
              <a:rPr lang="en-US" dirty="0" smtClean="0"/>
              <a:t>teach </a:t>
            </a:r>
            <a:r>
              <a:rPr lang="en-US" dirty="0"/>
              <a:t>us something new</a:t>
            </a:r>
          </a:p>
        </p:txBody>
      </p:sp>
    </p:spTree>
    <p:extLst>
      <p:ext uri="{BB962C8B-B14F-4D97-AF65-F5344CB8AC3E}">
        <p14:creationId xmlns:p14="http://schemas.microsoft.com/office/powerpoint/2010/main" val="52004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EXAMPLE-SOX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08302"/>
            <a:ext cx="9720073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In response to the accounting scandals of Enron, </a:t>
            </a:r>
            <a:r>
              <a:rPr lang="en-US" dirty="0"/>
              <a:t>Tyco, and </a:t>
            </a:r>
            <a:r>
              <a:rPr lang="en-US" dirty="0" smtClean="0"/>
              <a:t>WorldCom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Enacted </a:t>
            </a:r>
            <a:r>
              <a:rPr lang="en-US" dirty="0"/>
              <a:t>in July of 2002 by President bush in an effort to “restore public </a:t>
            </a:r>
            <a:r>
              <a:rPr lang="en-US" dirty="0" smtClean="0"/>
              <a:t>confidence in </a:t>
            </a:r>
            <a:r>
              <a:rPr lang="en-US" dirty="0"/>
              <a:t>the nation’s securities markets.”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The SOX Act.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SOX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u="sng" dirty="0"/>
              <a:t>Market Failure </a:t>
            </a:r>
            <a:r>
              <a:rPr lang="en-US" dirty="0"/>
              <a:t>– when markets yield an inefficient output of resources (consider </a:t>
            </a:r>
            <a:r>
              <a:rPr lang="en-US" dirty="0" smtClean="0"/>
              <a:t>public good</a:t>
            </a:r>
            <a:r>
              <a:rPr lang="en-US" dirty="0"/>
              <a:t>, monopoly, </a:t>
            </a:r>
            <a:r>
              <a:rPr lang="en-US" dirty="0" smtClean="0"/>
              <a:t>competition</a:t>
            </a:r>
            <a:r>
              <a:rPr lang="en-US" dirty="0"/>
              <a:t>, externalities and the opportunity cost to society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US" u="sng" dirty="0"/>
              <a:t>Government Failure </a:t>
            </a:r>
            <a:r>
              <a:rPr lang="en-US" dirty="0"/>
              <a:t>– when policies veer away from traditional institutional norms</a:t>
            </a:r>
            <a:r>
              <a:rPr lang="en-US" dirty="0" smtClean="0"/>
              <a:t>, electoral </a:t>
            </a:r>
            <a:r>
              <a:rPr lang="en-US" dirty="0"/>
              <a:t>mandates, and industrial market forces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response </a:t>
            </a:r>
            <a:r>
              <a:rPr lang="en-US" dirty="0" smtClean="0"/>
              <a:t>to a </a:t>
            </a:r>
            <a:r>
              <a:rPr lang="en-US" dirty="0"/>
              <a:t>market </a:t>
            </a:r>
            <a:r>
              <a:rPr lang="en-US" dirty="0" smtClean="0"/>
              <a:t>failure.  Developed in </a:t>
            </a:r>
            <a:r>
              <a:rPr lang="en-US" dirty="0"/>
              <a:t>an effort to restore public order, prevent reoccurring encounters</a:t>
            </a:r>
            <a:r>
              <a:rPr lang="en-US" dirty="0" smtClean="0"/>
              <a:t>, and </a:t>
            </a:r>
            <a:r>
              <a:rPr lang="en-US" dirty="0"/>
              <a:t>protect the public </a:t>
            </a:r>
            <a:r>
              <a:rPr lang="en-US" dirty="0" smtClean="0"/>
              <a:t>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</TotalTime>
  <Words>591</Words>
  <Application>Microsoft Office PowerPoint</Application>
  <PresentationFormat>宽屏</PresentationFormat>
  <Paragraphs>64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Arial</vt:lpstr>
      <vt:lpstr>Tw Cen MT</vt:lpstr>
      <vt:lpstr>Tw Cen MT Condensed</vt:lpstr>
      <vt:lpstr>Wingdings 3</vt:lpstr>
      <vt:lpstr>Integral</vt:lpstr>
      <vt:lpstr>Dynamic Cover Page </vt:lpstr>
      <vt:lpstr>Table of Contents Page</vt:lpstr>
      <vt:lpstr>Basics: </vt:lpstr>
      <vt:lpstr>Primary Contents (Subheadings)</vt:lpstr>
      <vt:lpstr>Appendix Pages </vt:lpstr>
      <vt:lpstr>References Page </vt:lpstr>
      <vt:lpstr>Excellence Checklist  </vt:lpstr>
      <vt:lpstr>EXAMPLE-SOX ACT</vt:lpstr>
      <vt:lpstr>Why was SOX necessary</vt:lpstr>
      <vt:lpstr>Public policy types - SOX </vt:lpstr>
      <vt:lpstr>Public policy - SOX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BUS102 Discussion 8</dc:title>
  <dc:creator>Jie Wen</dc:creator>
  <cp:lastModifiedBy>chulin pan</cp:lastModifiedBy>
  <cp:revision>24</cp:revision>
  <dcterms:created xsi:type="dcterms:W3CDTF">2016-11-14T02:13:04Z</dcterms:created>
  <dcterms:modified xsi:type="dcterms:W3CDTF">2016-11-26T22:29:45Z</dcterms:modified>
</cp:coreProperties>
</file>