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11" r:id="rId3"/>
    <p:sldId id="312" r:id="rId4"/>
    <p:sldId id="257" r:id="rId5"/>
    <p:sldId id="313" r:id="rId6"/>
    <p:sldId id="276" r:id="rId7"/>
    <p:sldId id="258" r:id="rId8"/>
    <p:sldId id="259" r:id="rId9"/>
    <p:sldId id="314" r:id="rId10"/>
    <p:sldId id="260" r:id="rId11"/>
    <p:sldId id="261" r:id="rId12"/>
    <p:sldId id="278" r:id="rId13"/>
    <p:sldId id="277" r:id="rId14"/>
    <p:sldId id="262" r:id="rId15"/>
    <p:sldId id="263" r:id="rId16"/>
    <p:sldId id="265" r:id="rId17"/>
    <p:sldId id="266" r:id="rId18"/>
    <p:sldId id="284" r:id="rId19"/>
    <p:sldId id="286" r:id="rId20"/>
    <p:sldId id="285" r:id="rId21"/>
    <p:sldId id="287" r:id="rId22"/>
    <p:sldId id="291" r:id="rId23"/>
    <p:sldId id="294" r:id="rId24"/>
    <p:sldId id="270" r:id="rId25"/>
    <p:sldId id="296" r:id="rId26"/>
    <p:sldId id="307" r:id="rId27"/>
    <p:sldId id="300" r:id="rId28"/>
    <p:sldId id="273" r:id="rId29"/>
    <p:sldId id="30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AAC79D-A9BE-4FEF-950D-E2D5124F478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019E9DA-5B57-4093-9A48-EC8EE0B32454}">
      <dgm:prSet/>
      <dgm:spPr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 smtClean="0">
              <a:solidFill>
                <a:schemeClr val="bg1"/>
              </a:solidFill>
            </a:rPr>
            <a:t>Measures taken to protect a computer or computer system (as on the internet) against unauthorized occurrences or attacks.</a:t>
          </a:r>
          <a:endParaRPr lang="en-US" dirty="0">
            <a:solidFill>
              <a:schemeClr val="bg1"/>
            </a:solidFill>
          </a:endParaRPr>
        </a:p>
      </dgm:t>
    </dgm:pt>
    <dgm:pt modelId="{1C55E6A3-424E-45DC-9E64-B87271599CD8}" type="parTrans" cxnId="{B39D1323-10A1-4F11-AFBA-8524B57A587B}">
      <dgm:prSet/>
      <dgm:spPr/>
      <dgm:t>
        <a:bodyPr/>
        <a:lstStyle/>
        <a:p>
          <a:endParaRPr lang="en-US"/>
        </a:p>
      </dgm:t>
    </dgm:pt>
    <dgm:pt modelId="{43805805-C1D1-4892-88C1-9CC186FEA824}" type="sibTrans" cxnId="{B39D1323-10A1-4F11-AFBA-8524B57A587B}">
      <dgm:prSet/>
      <dgm:spPr/>
      <dgm:t>
        <a:bodyPr/>
        <a:lstStyle/>
        <a:p>
          <a:endParaRPr lang="en-US"/>
        </a:p>
      </dgm:t>
    </dgm:pt>
    <dgm:pt modelId="{8378E8AD-0A15-43D2-8604-54E84A50554C}" type="pres">
      <dgm:prSet presAssocID="{27AAC79D-A9BE-4FEF-950D-E2D5124F478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72F7ED-7EF1-41C3-8A4B-D211D55B8FCB}" type="pres">
      <dgm:prSet presAssocID="{5019E9DA-5B57-4093-9A48-EC8EE0B32454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39D1323-10A1-4F11-AFBA-8524B57A587B}" srcId="{27AAC79D-A9BE-4FEF-950D-E2D5124F4785}" destId="{5019E9DA-5B57-4093-9A48-EC8EE0B32454}" srcOrd="0" destOrd="0" parTransId="{1C55E6A3-424E-45DC-9E64-B87271599CD8}" sibTransId="{43805805-C1D1-4892-88C1-9CC186FEA824}"/>
    <dgm:cxn modelId="{9185C921-BC3D-46F5-9772-C97BF8EBB2A9}" type="presOf" srcId="{5019E9DA-5B57-4093-9A48-EC8EE0B32454}" destId="{F272F7ED-7EF1-41C3-8A4B-D211D55B8FCB}" srcOrd="0" destOrd="0" presId="urn:microsoft.com/office/officeart/2005/8/layout/vList2"/>
    <dgm:cxn modelId="{F2A07AE3-0794-4A62-938C-9BBE87DF01AD}" type="presOf" srcId="{27AAC79D-A9BE-4FEF-950D-E2D5124F4785}" destId="{8378E8AD-0A15-43D2-8604-54E84A50554C}" srcOrd="0" destOrd="0" presId="urn:microsoft.com/office/officeart/2005/8/layout/vList2"/>
    <dgm:cxn modelId="{61BB075A-41AE-429D-8221-EF0D6B992682}" type="presParOf" srcId="{8378E8AD-0A15-43D2-8604-54E84A50554C}" destId="{F272F7ED-7EF1-41C3-8A4B-D211D55B8FC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045518-452F-4376-AD98-05DE4EDF0BC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E7484C-07DF-41C1-B264-111487A376EE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mtClean="0"/>
            <a:t>The newest of all terrorist attack methods</a:t>
          </a:r>
          <a:endParaRPr lang="en-US"/>
        </a:p>
      </dgm:t>
    </dgm:pt>
    <dgm:pt modelId="{C1BA579F-BE57-42CB-BCC8-FA10F0CACBAC}" type="parTrans" cxnId="{7FB14540-8421-47B6-813A-0A0564425BF7}">
      <dgm:prSet/>
      <dgm:spPr/>
      <dgm:t>
        <a:bodyPr/>
        <a:lstStyle/>
        <a:p>
          <a:endParaRPr lang="en-US"/>
        </a:p>
      </dgm:t>
    </dgm:pt>
    <dgm:pt modelId="{E5A16157-1A0F-4B98-9B2A-C2AD7AFA0C65}" type="sibTrans" cxnId="{7FB14540-8421-47B6-813A-0A0564425BF7}">
      <dgm:prSet/>
      <dgm:spPr/>
      <dgm:t>
        <a:bodyPr/>
        <a:lstStyle/>
        <a:p>
          <a:endParaRPr lang="en-US"/>
        </a:p>
      </dgm:t>
    </dgm:pt>
    <dgm:pt modelId="{AC07F8EC-A93C-41C2-B713-03828F58037F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smtClean="0"/>
            <a:t>Defined as the use or destruction of computing or information technology,</a:t>
          </a:r>
          <a:endParaRPr lang="en-US"/>
        </a:p>
      </dgm:t>
    </dgm:pt>
    <dgm:pt modelId="{07E5A84C-9EC7-458B-ADF6-647B226201DC}" type="parTrans" cxnId="{89CCA85B-7972-4471-B404-BC2618E0136F}">
      <dgm:prSet/>
      <dgm:spPr/>
      <dgm:t>
        <a:bodyPr/>
        <a:lstStyle/>
        <a:p>
          <a:endParaRPr lang="en-US"/>
        </a:p>
      </dgm:t>
    </dgm:pt>
    <dgm:pt modelId="{0785FB96-B8F7-4F8A-9B6F-D9999617163A}" type="sibTrans" cxnId="{89CCA85B-7972-4471-B404-BC2618E0136F}">
      <dgm:prSet/>
      <dgm:spPr/>
      <dgm:t>
        <a:bodyPr/>
        <a:lstStyle/>
        <a:p>
          <a:endParaRPr lang="en-US"/>
        </a:p>
      </dgm:t>
    </dgm:pt>
    <dgm:pt modelId="{E8ACB895-53B5-4BF0-AE77-D568E438C69A}">
      <dgm:prSet/>
      <dgm:spPr>
        <a:ln>
          <a:noFill/>
        </a:ln>
        <a:effectLst>
          <a:outerShdw blurRad="149987" dist="250190" dir="8460000" algn="ctr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gm:spPr>
      <dgm:t>
        <a:bodyPr/>
        <a:lstStyle/>
        <a:p>
          <a:pPr rtl="0"/>
          <a:r>
            <a:rPr lang="en-US" dirty="0" smtClean="0"/>
            <a:t>Coercing, or intimidating others in order to achieve a greater political or ideological goal.</a:t>
          </a:r>
          <a:endParaRPr lang="en-US" dirty="0"/>
        </a:p>
      </dgm:t>
    </dgm:pt>
    <dgm:pt modelId="{A3EAFC77-BCC4-4B08-86A9-4DA25C77D8FA}" type="parTrans" cxnId="{C22D665E-F679-4BA4-B875-8C738C22D1B5}">
      <dgm:prSet/>
      <dgm:spPr/>
      <dgm:t>
        <a:bodyPr/>
        <a:lstStyle/>
        <a:p>
          <a:endParaRPr lang="en-US"/>
        </a:p>
      </dgm:t>
    </dgm:pt>
    <dgm:pt modelId="{039C91D3-A9FC-4E48-8FEA-8D4F31E547D9}" type="sibTrans" cxnId="{C22D665E-F679-4BA4-B875-8C738C22D1B5}">
      <dgm:prSet/>
      <dgm:spPr/>
      <dgm:t>
        <a:bodyPr/>
        <a:lstStyle/>
        <a:p>
          <a:endParaRPr lang="en-US"/>
        </a:p>
      </dgm:t>
    </dgm:pt>
    <dgm:pt modelId="{D3B14D73-E0D9-4FE0-86D6-8012555BFF50}" type="pres">
      <dgm:prSet presAssocID="{B2045518-452F-4376-AD98-05DE4EDF0BC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394DD4-2D45-4BCB-9ECA-9DB145C74A50}" type="pres">
      <dgm:prSet presAssocID="{EBE7484C-07DF-41C1-B264-111487A376EE}" presName="linNode" presStyleCnt="0"/>
      <dgm:spPr/>
    </dgm:pt>
    <dgm:pt modelId="{85A1A359-9D42-49D2-8023-BE45E6115326}" type="pres">
      <dgm:prSet presAssocID="{EBE7484C-07DF-41C1-B264-111487A376EE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5F269D-8269-4D6F-BBDE-D9F1C7FBD061}" type="pres">
      <dgm:prSet presAssocID="{EBE7484C-07DF-41C1-B264-111487A376EE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FB14540-8421-47B6-813A-0A0564425BF7}" srcId="{B2045518-452F-4376-AD98-05DE4EDF0BC1}" destId="{EBE7484C-07DF-41C1-B264-111487A376EE}" srcOrd="0" destOrd="0" parTransId="{C1BA579F-BE57-42CB-BCC8-FA10F0CACBAC}" sibTransId="{E5A16157-1A0F-4B98-9B2A-C2AD7AFA0C65}"/>
    <dgm:cxn modelId="{C22D665E-F679-4BA4-B875-8C738C22D1B5}" srcId="{EBE7484C-07DF-41C1-B264-111487A376EE}" destId="{E8ACB895-53B5-4BF0-AE77-D568E438C69A}" srcOrd="1" destOrd="0" parTransId="{A3EAFC77-BCC4-4B08-86A9-4DA25C77D8FA}" sibTransId="{039C91D3-A9FC-4E48-8FEA-8D4F31E547D9}"/>
    <dgm:cxn modelId="{64B5F911-799E-4E4B-AA90-99501D78CF77}" type="presOf" srcId="{EBE7484C-07DF-41C1-B264-111487A376EE}" destId="{85A1A359-9D42-49D2-8023-BE45E6115326}" srcOrd="0" destOrd="0" presId="urn:microsoft.com/office/officeart/2005/8/layout/vList5"/>
    <dgm:cxn modelId="{A25C2475-10AA-45DB-A95B-F5650F00BC33}" type="presOf" srcId="{E8ACB895-53B5-4BF0-AE77-D568E438C69A}" destId="{145F269D-8269-4D6F-BBDE-D9F1C7FBD061}" srcOrd="0" destOrd="1" presId="urn:microsoft.com/office/officeart/2005/8/layout/vList5"/>
    <dgm:cxn modelId="{45063297-0DEE-4A71-9BB5-77FE731B085C}" type="presOf" srcId="{AC07F8EC-A93C-41C2-B713-03828F58037F}" destId="{145F269D-8269-4D6F-BBDE-D9F1C7FBD061}" srcOrd="0" destOrd="0" presId="urn:microsoft.com/office/officeart/2005/8/layout/vList5"/>
    <dgm:cxn modelId="{89CCA85B-7972-4471-B404-BC2618E0136F}" srcId="{EBE7484C-07DF-41C1-B264-111487A376EE}" destId="{AC07F8EC-A93C-41C2-B713-03828F58037F}" srcOrd="0" destOrd="0" parTransId="{07E5A84C-9EC7-458B-ADF6-647B226201DC}" sibTransId="{0785FB96-B8F7-4F8A-9B6F-D9999617163A}"/>
    <dgm:cxn modelId="{6010162A-1251-48C2-9E41-F0928954CEAA}" type="presOf" srcId="{B2045518-452F-4376-AD98-05DE4EDF0BC1}" destId="{D3B14D73-E0D9-4FE0-86D6-8012555BFF50}" srcOrd="0" destOrd="0" presId="urn:microsoft.com/office/officeart/2005/8/layout/vList5"/>
    <dgm:cxn modelId="{F6F2C667-2F36-4DDC-A88B-E1DBF024AC8C}" type="presParOf" srcId="{D3B14D73-E0D9-4FE0-86D6-8012555BFF50}" destId="{B1394DD4-2D45-4BCB-9ECA-9DB145C74A50}" srcOrd="0" destOrd="0" presId="urn:microsoft.com/office/officeart/2005/8/layout/vList5"/>
    <dgm:cxn modelId="{24118D9A-3AA9-4BC6-A373-4E111507CCA8}" type="presParOf" srcId="{B1394DD4-2D45-4BCB-9ECA-9DB145C74A50}" destId="{85A1A359-9D42-49D2-8023-BE45E6115326}" srcOrd="0" destOrd="0" presId="urn:microsoft.com/office/officeart/2005/8/layout/vList5"/>
    <dgm:cxn modelId="{ADDE0A3E-C49D-4A27-9AA3-7F9D31F19677}" type="presParOf" srcId="{B1394DD4-2D45-4BCB-9ECA-9DB145C74A50}" destId="{145F269D-8269-4D6F-BBDE-D9F1C7FBD06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9566A7-FE2F-4E34-9A97-2E952BE03338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2C8D0E9-0FFD-439D-86DE-929622A3875B}">
      <dgm:prSet/>
      <dgm:spPr/>
      <dgm:t>
        <a:bodyPr/>
        <a:lstStyle/>
        <a:p>
          <a:pPr rtl="0"/>
          <a:r>
            <a:rPr lang="en-US" dirty="0" smtClean="0"/>
            <a:t>Our daily life, economic vitality, and national security depend on a stable, safe, and resilient cyberspace. </a:t>
          </a:r>
          <a:endParaRPr lang="en-US" dirty="0"/>
        </a:p>
      </dgm:t>
    </dgm:pt>
    <dgm:pt modelId="{990BF304-0A7F-46EF-B0A0-F90D51F95FBA}" type="parTrans" cxnId="{13AE5AC7-0415-42F2-9E6E-01744DA1334A}">
      <dgm:prSet/>
      <dgm:spPr/>
      <dgm:t>
        <a:bodyPr/>
        <a:lstStyle/>
        <a:p>
          <a:endParaRPr lang="en-US"/>
        </a:p>
      </dgm:t>
    </dgm:pt>
    <dgm:pt modelId="{B00628C5-A800-48BF-A112-F6F3DC601990}" type="sibTrans" cxnId="{13AE5AC7-0415-42F2-9E6E-01744DA1334A}">
      <dgm:prSet/>
      <dgm:spPr/>
      <dgm:t>
        <a:bodyPr/>
        <a:lstStyle/>
        <a:p>
          <a:endParaRPr lang="en-US"/>
        </a:p>
      </dgm:t>
    </dgm:pt>
    <dgm:pt modelId="{28A463C4-0E04-46F9-8E7B-6B31E9EF57BB}" type="pres">
      <dgm:prSet presAssocID="{2B9566A7-FE2F-4E34-9A97-2E952BE0333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72FCF7D-12EB-4BAC-9DC6-010CA394E45F}" type="pres">
      <dgm:prSet presAssocID="{B2C8D0E9-0FFD-439D-86DE-929622A3875B}" presName="root" presStyleCnt="0"/>
      <dgm:spPr/>
    </dgm:pt>
    <dgm:pt modelId="{A4BF7B47-B0FA-4D90-8945-E16318A96C45}" type="pres">
      <dgm:prSet presAssocID="{B2C8D0E9-0FFD-439D-86DE-929622A3875B}" presName="rootComposite" presStyleCnt="0"/>
      <dgm:spPr/>
    </dgm:pt>
    <dgm:pt modelId="{68A2D228-9DF1-4D07-BE01-AB28AD9FAC33}" type="pres">
      <dgm:prSet presAssocID="{B2C8D0E9-0FFD-439D-86DE-929622A3875B}" presName="rootText" presStyleLbl="node1" presStyleIdx="0" presStyleCnt="1"/>
      <dgm:spPr/>
      <dgm:t>
        <a:bodyPr/>
        <a:lstStyle/>
        <a:p>
          <a:endParaRPr lang="en-US"/>
        </a:p>
      </dgm:t>
    </dgm:pt>
    <dgm:pt modelId="{09666074-A949-4717-82AE-4E2AC6D75BE6}" type="pres">
      <dgm:prSet presAssocID="{B2C8D0E9-0FFD-439D-86DE-929622A3875B}" presName="rootConnector" presStyleLbl="node1" presStyleIdx="0" presStyleCnt="1"/>
      <dgm:spPr/>
      <dgm:t>
        <a:bodyPr/>
        <a:lstStyle/>
        <a:p>
          <a:endParaRPr lang="en-US"/>
        </a:p>
      </dgm:t>
    </dgm:pt>
    <dgm:pt modelId="{9E525D24-3A58-4F09-84C4-552936547641}" type="pres">
      <dgm:prSet presAssocID="{B2C8D0E9-0FFD-439D-86DE-929622A3875B}" presName="childShape" presStyleCnt="0"/>
      <dgm:spPr/>
    </dgm:pt>
  </dgm:ptLst>
  <dgm:cxnLst>
    <dgm:cxn modelId="{A0FD59A2-9D8D-4044-880B-18B9B9077F84}" type="presOf" srcId="{B2C8D0E9-0FFD-439D-86DE-929622A3875B}" destId="{09666074-A949-4717-82AE-4E2AC6D75BE6}" srcOrd="1" destOrd="0" presId="urn:microsoft.com/office/officeart/2005/8/layout/hierarchy3"/>
    <dgm:cxn modelId="{13AE5AC7-0415-42F2-9E6E-01744DA1334A}" srcId="{2B9566A7-FE2F-4E34-9A97-2E952BE03338}" destId="{B2C8D0E9-0FFD-439D-86DE-929622A3875B}" srcOrd="0" destOrd="0" parTransId="{990BF304-0A7F-46EF-B0A0-F90D51F95FBA}" sibTransId="{B00628C5-A800-48BF-A112-F6F3DC601990}"/>
    <dgm:cxn modelId="{D3BF768D-81D4-4E3C-945D-5BA553704752}" type="presOf" srcId="{B2C8D0E9-0FFD-439D-86DE-929622A3875B}" destId="{68A2D228-9DF1-4D07-BE01-AB28AD9FAC33}" srcOrd="0" destOrd="0" presId="urn:microsoft.com/office/officeart/2005/8/layout/hierarchy3"/>
    <dgm:cxn modelId="{4BFCF656-D01A-419E-945D-AF608D24C5C8}" type="presOf" srcId="{2B9566A7-FE2F-4E34-9A97-2E952BE03338}" destId="{28A463C4-0E04-46F9-8E7B-6B31E9EF57BB}" srcOrd="0" destOrd="0" presId="urn:microsoft.com/office/officeart/2005/8/layout/hierarchy3"/>
    <dgm:cxn modelId="{0A9B0D76-6DF1-4A5E-A530-3451C15A7E04}" type="presParOf" srcId="{28A463C4-0E04-46F9-8E7B-6B31E9EF57BB}" destId="{272FCF7D-12EB-4BAC-9DC6-010CA394E45F}" srcOrd="0" destOrd="0" presId="urn:microsoft.com/office/officeart/2005/8/layout/hierarchy3"/>
    <dgm:cxn modelId="{E7CC9DFE-0F56-405E-BA3C-8CE951CC8D66}" type="presParOf" srcId="{272FCF7D-12EB-4BAC-9DC6-010CA394E45F}" destId="{A4BF7B47-B0FA-4D90-8945-E16318A96C45}" srcOrd="0" destOrd="0" presId="urn:microsoft.com/office/officeart/2005/8/layout/hierarchy3"/>
    <dgm:cxn modelId="{A93334A6-A9F5-42C8-BE5D-0FA5571849CB}" type="presParOf" srcId="{A4BF7B47-B0FA-4D90-8945-E16318A96C45}" destId="{68A2D228-9DF1-4D07-BE01-AB28AD9FAC33}" srcOrd="0" destOrd="0" presId="urn:microsoft.com/office/officeart/2005/8/layout/hierarchy3"/>
    <dgm:cxn modelId="{51B326D2-BE2C-40DC-BD3B-99C3687E5D0B}" type="presParOf" srcId="{A4BF7B47-B0FA-4D90-8945-E16318A96C45}" destId="{09666074-A949-4717-82AE-4E2AC6D75BE6}" srcOrd="1" destOrd="0" presId="urn:microsoft.com/office/officeart/2005/8/layout/hierarchy3"/>
    <dgm:cxn modelId="{BF66BB68-B03C-491B-BF05-87BFADEEB547}" type="presParOf" srcId="{272FCF7D-12EB-4BAC-9DC6-010CA394E45F}" destId="{9E525D24-3A58-4F09-84C4-552936547641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075ECC-7633-404D-BBAF-BAD8DF436394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A2F0624-4699-4DF9-9B9E-0F0EECB29F48}">
      <dgm:prSet/>
      <dgm:spPr/>
      <dgm:t>
        <a:bodyPr/>
        <a:lstStyle/>
        <a:p>
          <a:pPr rtl="0"/>
          <a:r>
            <a:rPr lang="en-US" dirty="0" smtClean="0"/>
            <a:t>Cyber intrusions and attacks have increased dramatically over the last decade, exposing sensitive personal and business information, disrupting critical operations, and imposing high costs on the economy.</a:t>
          </a:r>
          <a:endParaRPr lang="en-US" dirty="0"/>
        </a:p>
      </dgm:t>
    </dgm:pt>
    <dgm:pt modelId="{9D21FCF7-1288-486B-99BC-4572F0BC009A}" type="parTrans" cxnId="{20BCD185-96FD-46F6-ACA1-4144D951A854}">
      <dgm:prSet/>
      <dgm:spPr/>
      <dgm:t>
        <a:bodyPr/>
        <a:lstStyle/>
        <a:p>
          <a:endParaRPr lang="en-US"/>
        </a:p>
      </dgm:t>
    </dgm:pt>
    <dgm:pt modelId="{B8570C9D-EFA3-4A4C-851C-8AA0CE1AFFD4}" type="sibTrans" cxnId="{20BCD185-96FD-46F6-ACA1-4144D951A854}">
      <dgm:prSet/>
      <dgm:spPr/>
      <dgm:t>
        <a:bodyPr/>
        <a:lstStyle/>
        <a:p>
          <a:endParaRPr lang="en-US"/>
        </a:p>
      </dgm:t>
    </dgm:pt>
    <dgm:pt modelId="{8C91CBBB-92E8-4A4D-B951-E83E1A083EA7}" type="pres">
      <dgm:prSet presAssocID="{36075ECC-7633-404D-BBAF-BAD8DF43639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9545310-D54E-4C15-9121-2DD989D2AB55}" type="pres">
      <dgm:prSet presAssocID="{DA2F0624-4699-4DF9-9B9E-0F0EECB29F48}" presName="root" presStyleCnt="0"/>
      <dgm:spPr/>
    </dgm:pt>
    <dgm:pt modelId="{DF5429AA-8FCF-48BE-84AC-E8DE7F7A5BEB}" type="pres">
      <dgm:prSet presAssocID="{DA2F0624-4699-4DF9-9B9E-0F0EECB29F48}" presName="rootComposite" presStyleCnt="0"/>
      <dgm:spPr/>
    </dgm:pt>
    <dgm:pt modelId="{DF607CB2-C42C-429F-8679-47AE8FBC8729}" type="pres">
      <dgm:prSet presAssocID="{DA2F0624-4699-4DF9-9B9E-0F0EECB29F48}" presName="rootText" presStyleLbl="node1" presStyleIdx="0" presStyleCnt="1" custLinFactNeighborY="-8468"/>
      <dgm:spPr/>
      <dgm:t>
        <a:bodyPr/>
        <a:lstStyle/>
        <a:p>
          <a:endParaRPr lang="en-US"/>
        </a:p>
      </dgm:t>
    </dgm:pt>
    <dgm:pt modelId="{E6E94FA2-6BE1-441C-BC08-74A2168F4A2E}" type="pres">
      <dgm:prSet presAssocID="{DA2F0624-4699-4DF9-9B9E-0F0EECB29F48}" presName="rootConnector" presStyleLbl="node1" presStyleIdx="0" presStyleCnt="1"/>
      <dgm:spPr/>
      <dgm:t>
        <a:bodyPr/>
        <a:lstStyle/>
        <a:p>
          <a:endParaRPr lang="en-US"/>
        </a:p>
      </dgm:t>
    </dgm:pt>
    <dgm:pt modelId="{4B5285F4-4608-478A-A681-79297F3CFF5D}" type="pres">
      <dgm:prSet presAssocID="{DA2F0624-4699-4DF9-9B9E-0F0EECB29F48}" presName="childShape" presStyleCnt="0"/>
      <dgm:spPr/>
    </dgm:pt>
  </dgm:ptLst>
  <dgm:cxnLst>
    <dgm:cxn modelId="{5218F6ED-E880-47DE-AEA1-471CC7EDD3B1}" type="presOf" srcId="{DA2F0624-4699-4DF9-9B9E-0F0EECB29F48}" destId="{DF607CB2-C42C-429F-8679-47AE8FBC8729}" srcOrd="0" destOrd="0" presId="urn:microsoft.com/office/officeart/2005/8/layout/hierarchy3"/>
    <dgm:cxn modelId="{295DB1AB-14D2-47D0-B667-A04AF830433F}" type="presOf" srcId="{36075ECC-7633-404D-BBAF-BAD8DF436394}" destId="{8C91CBBB-92E8-4A4D-B951-E83E1A083EA7}" srcOrd="0" destOrd="0" presId="urn:microsoft.com/office/officeart/2005/8/layout/hierarchy3"/>
    <dgm:cxn modelId="{C6E59FA8-3029-438C-AECF-C746FE8716F1}" type="presOf" srcId="{DA2F0624-4699-4DF9-9B9E-0F0EECB29F48}" destId="{E6E94FA2-6BE1-441C-BC08-74A2168F4A2E}" srcOrd="1" destOrd="0" presId="urn:microsoft.com/office/officeart/2005/8/layout/hierarchy3"/>
    <dgm:cxn modelId="{20BCD185-96FD-46F6-ACA1-4144D951A854}" srcId="{36075ECC-7633-404D-BBAF-BAD8DF436394}" destId="{DA2F0624-4699-4DF9-9B9E-0F0EECB29F48}" srcOrd="0" destOrd="0" parTransId="{9D21FCF7-1288-486B-99BC-4572F0BC009A}" sibTransId="{B8570C9D-EFA3-4A4C-851C-8AA0CE1AFFD4}"/>
    <dgm:cxn modelId="{AF2E5C81-3C9A-4D0C-91C4-D192BE12F2F1}" type="presParOf" srcId="{8C91CBBB-92E8-4A4D-B951-E83E1A083EA7}" destId="{B9545310-D54E-4C15-9121-2DD989D2AB55}" srcOrd="0" destOrd="0" presId="urn:microsoft.com/office/officeart/2005/8/layout/hierarchy3"/>
    <dgm:cxn modelId="{CB8ACBA7-3CF4-4B11-96F2-E23201F8AED8}" type="presParOf" srcId="{B9545310-D54E-4C15-9121-2DD989D2AB55}" destId="{DF5429AA-8FCF-48BE-84AC-E8DE7F7A5BEB}" srcOrd="0" destOrd="0" presId="urn:microsoft.com/office/officeart/2005/8/layout/hierarchy3"/>
    <dgm:cxn modelId="{97A2E94E-87C0-44B2-8FE2-3DAD058DCA6E}" type="presParOf" srcId="{DF5429AA-8FCF-48BE-84AC-E8DE7F7A5BEB}" destId="{DF607CB2-C42C-429F-8679-47AE8FBC8729}" srcOrd="0" destOrd="0" presId="urn:microsoft.com/office/officeart/2005/8/layout/hierarchy3"/>
    <dgm:cxn modelId="{A26C14E9-0558-4590-A469-370094C2A52C}" type="presParOf" srcId="{DF5429AA-8FCF-48BE-84AC-E8DE7F7A5BEB}" destId="{E6E94FA2-6BE1-441C-BC08-74A2168F4A2E}" srcOrd="1" destOrd="0" presId="urn:microsoft.com/office/officeart/2005/8/layout/hierarchy3"/>
    <dgm:cxn modelId="{E640EA9D-2FDC-4EB3-B72C-56E142090938}" type="presParOf" srcId="{B9545310-D54E-4C15-9121-2DD989D2AB55}" destId="{4B5285F4-4608-478A-A681-79297F3CFF5D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72F7ED-7EF1-41C3-8A4B-D211D55B8FCB}">
      <dsp:nvSpPr>
        <dsp:cNvPr id="0" name=""/>
        <dsp:cNvSpPr/>
      </dsp:nvSpPr>
      <dsp:spPr>
        <a:xfrm>
          <a:off x="0" y="55191"/>
          <a:ext cx="7924800" cy="4415579"/>
        </a:xfrm>
        <a:prstGeom prst="roundRect">
          <a:avLst/>
        </a:prstGeom>
        <a:solidFill>
          <a:schemeClr val="bg2">
            <a:lumMod val="20000"/>
            <a:lumOff val="80000"/>
          </a:schemeClr>
        </a:solidFill>
        <a:ln w="2540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lvl="0" algn="l" defTabSz="2266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100" kern="1200" dirty="0" smtClean="0">
              <a:solidFill>
                <a:schemeClr val="bg1"/>
              </a:solidFill>
            </a:rPr>
            <a:t>Measures taken to protect a computer or computer system (as on the internet) against unauthorized occurrences or attacks.</a:t>
          </a:r>
          <a:endParaRPr lang="en-US" sz="5100" kern="1200" dirty="0">
            <a:solidFill>
              <a:schemeClr val="bg1"/>
            </a:solidFill>
          </a:endParaRPr>
        </a:p>
      </dsp:txBody>
      <dsp:txXfrm>
        <a:off x="215551" y="270742"/>
        <a:ext cx="7493698" cy="39844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5F269D-8269-4D6F-BBDE-D9F1C7FBD061}">
      <dsp:nvSpPr>
        <dsp:cNvPr id="0" name=""/>
        <dsp:cNvSpPr/>
      </dsp:nvSpPr>
      <dsp:spPr>
        <a:xfrm rot="5400000">
          <a:off x="3785742" y="-370490"/>
          <a:ext cx="3620770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smtClean="0"/>
            <a:t>Defined as the use or destruction of computing or information technology,</a:t>
          </a:r>
          <a:endParaRPr lang="en-US" sz="3100" kern="120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100" kern="1200" dirty="0" smtClean="0"/>
            <a:t>Coercing, or intimidating others in order to achieve a greater political or ideological goal.</a:t>
          </a:r>
          <a:endParaRPr lang="en-US" sz="3100" kern="1200" dirty="0"/>
        </a:p>
      </dsp:txBody>
      <dsp:txXfrm rot="-5400000">
        <a:off x="2962656" y="629347"/>
        <a:ext cx="5090193" cy="3267268"/>
      </dsp:txXfrm>
    </dsp:sp>
    <dsp:sp modelId="{85A1A359-9D42-49D2-8023-BE45E6115326}">
      <dsp:nvSpPr>
        <dsp:cNvPr id="0" name=""/>
        <dsp:cNvSpPr/>
      </dsp:nvSpPr>
      <dsp:spPr>
        <a:xfrm>
          <a:off x="0" y="0"/>
          <a:ext cx="2962656" cy="45259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>
          <a:outerShdw blurRad="149987" dist="250190" dir="8460000" algn="ctr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2880" tIns="91440" rIns="182880" bIns="9144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800" kern="1200" smtClean="0"/>
            <a:t>The newest of all terrorist attack methods</a:t>
          </a:r>
          <a:endParaRPr lang="en-US" sz="4800" kern="1200"/>
        </a:p>
      </dsp:txBody>
      <dsp:txXfrm>
        <a:off x="144625" y="144625"/>
        <a:ext cx="2673406" cy="423671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A2D228-9DF1-4D07-BE01-AB28AD9FAC33}">
      <dsp:nvSpPr>
        <dsp:cNvPr id="0" name=""/>
        <dsp:cNvSpPr/>
      </dsp:nvSpPr>
      <dsp:spPr>
        <a:xfrm>
          <a:off x="0" y="205581"/>
          <a:ext cx="8229600" cy="4114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0965" tIns="67310" rIns="100965" bIns="67310" numCol="1" spcCol="1270" anchor="ctr" anchorCtr="0">
          <a:noAutofit/>
        </a:bodyPr>
        <a:lstStyle/>
        <a:p>
          <a:pPr lvl="0" algn="ctr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300" kern="1200" dirty="0" smtClean="0"/>
            <a:t>Our daily life, economic vitality, and national security depend on a stable, safe, and resilient cyberspace. </a:t>
          </a:r>
          <a:endParaRPr lang="en-US" sz="5300" kern="1200" dirty="0"/>
        </a:p>
      </dsp:txBody>
      <dsp:txXfrm>
        <a:off x="120518" y="326099"/>
        <a:ext cx="7988564" cy="38737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607CB2-C42C-429F-8679-47AE8FBC8729}">
      <dsp:nvSpPr>
        <dsp:cNvPr id="0" name=""/>
        <dsp:cNvSpPr/>
      </dsp:nvSpPr>
      <dsp:spPr>
        <a:xfrm>
          <a:off x="0" y="0"/>
          <a:ext cx="8229600" cy="41148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8105" tIns="52070" rIns="78105" bIns="52070" numCol="1" spcCol="1270" anchor="ctr" anchorCtr="0">
          <a:noAutofit/>
        </a:bodyPr>
        <a:lstStyle/>
        <a:p>
          <a:pPr lvl="0" algn="ctr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Cyber intrusions and attacks have increased dramatically over the last decade, exposing sensitive personal and business information, disrupting critical operations, and imposing high costs on the economy.</a:t>
          </a:r>
          <a:endParaRPr lang="en-US" sz="4100" kern="1200" dirty="0"/>
        </a:p>
      </dsp:txBody>
      <dsp:txXfrm>
        <a:off x="120518" y="120518"/>
        <a:ext cx="7988564" cy="3873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50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39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730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220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29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13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848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11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03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081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84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4C0EE-107C-4D2C-9BCD-CEA7E2121335}" type="datetimeFigureOut">
              <a:rPr lang="en-US" smtClean="0"/>
              <a:t>7/25/2015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91994-D3CE-488B-96AB-555DD6B3189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695607"/>
            <a:ext cx="9144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1847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908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  <a:effectLst/>
              </a:rPr>
              <a:t>Cybersecurity Overview </a:t>
            </a:r>
            <a:br>
              <a:rPr lang="en-US" b="1" dirty="0" smtClean="0">
                <a:solidFill>
                  <a:schemeClr val="bg1"/>
                </a:solidFill>
                <a:effectLst/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DHS Role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697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Securing the Cyber Ecosystem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lvl="1"/>
            <a:r>
              <a:rPr lang="en-US" dirty="0" smtClean="0">
                <a:solidFill>
                  <a:schemeClr val="bg1"/>
                </a:solidFill>
              </a:rPr>
              <a:t>the release of actionable cyber alerts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investigations and arrests of cyber criminals, and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education about how the public can stay safe online.</a:t>
            </a:r>
          </a:p>
          <a:p>
            <a:pPr lvl="1"/>
            <a:r>
              <a:rPr lang="en-US" dirty="0">
                <a:solidFill>
                  <a:schemeClr val="bg1"/>
                </a:solidFill>
              </a:rPr>
              <a:t>c</a:t>
            </a:r>
            <a:r>
              <a:rPr lang="en-US" dirty="0" smtClean="0">
                <a:solidFill>
                  <a:schemeClr val="bg1"/>
                </a:solidFill>
              </a:rPr>
              <a:t>ombating cyber threats is a shared responsibility. The public, private, and non-profit sectors, and every level of government – including DHS – all have an important role to play.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9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Responding Quickly to Cyber Vulnerabilities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By maintaining a team of skilled cybersecurity professionals and partnering with the private sector, DHS has been able to: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 effectively respond to cyber incidents;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provide technical assistance to owners and operators of critical infrastructure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disseminate timely and actionable notifications regarding current and potential security threats and vulnerabilities.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89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Responding Quickly to Cyber Vulnerabilities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735" y="182879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has been integrally involved in: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 Internet investigations concerning identity and document fraud,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financial fraud, and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smuggling.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605" y="3220243"/>
            <a:ext cx="2628900" cy="1743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00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Responding Quickly to Cyber Vulnerabilities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also operates programs that help educate and recruit future generations of cybersecurity workers and arm citizens with the information they need to protect themselves online.</a:t>
            </a:r>
          </a:p>
          <a:p>
            <a:endParaRPr lang="en-US" dirty="0"/>
          </a:p>
        </p:txBody>
      </p:sp>
      <p:pic>
        <p:nvPicPr>
          <p:cNvPr id="2050" name="Picture 2" descr="https://encrypted-tbn3.gstatic.com/images?q=tbn:ANd9GcR4oIzAJt-ziTZvmFI_fdDOYtRsloXIFZx4TNJVfKkalh8HUnE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419385"/>
            <a:ext cx="2638425" cy="17335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13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Identifying Cyber Vulnerabilities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We are becoming reliant on modern technology, and as a result have become more vulnerable to cyber attacks such: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Corporate Security Breaches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Phishing, 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Social Media Fraud.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810000"/>
            <a:ext cx="2619375" cy="1743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8521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Collaborating to Enhance Cyber Security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works directly with: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 public and private partners to enhance cybersecurity and promote cybersecurity awareness and digital literacy amongst all Internet users.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2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Protecting Government Networks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is responsible for overseeing the protection of the.gov domain and for providing assistance and expertise to private sector owners and operators.  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38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Detecting and Responding to Malicious Activity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270" y="216801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uses intrusion detection tools to monitor .</a:t>
            </a:r>
            <a:r>
              <a:rPr lang="en-US" dirty="0" err="1" smtClean="0">
                <a:solidFill>
                  <a:schemeClr val="bg1"/>
                </a:solidFill>
              </a:rPr>
              <a:t>gov</a:t>
            </a:r>
            <a:r>
              <a:rPr lang="en-US" dirty="0" smtClean="0">
                <a:solidFill>
                  <a:schemeClr val="bg1"/>
                </a:solidFill>
              </a:rPr>
              <a:t> network traffic for malicious activity and uses this resulting data to address cyber vulnerabilities</a:t>
            </a:r>
            <a:r>
              <a:rPr lang="en-US" dirty="0" smtClean="0">
                <a:solidFill>
                  <a:srgbClr val="FFFF0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23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Detecting and Responding to Malicious Activity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issues bulletins and alerts that provide information on potential cyber threats.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8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Detecting and Responding to Malicious Activity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0114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issues thousands of alerts and advisories annually, which it shares with various government, private sector, and critical infrastructure stakeholders; as well as the public.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7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Cybersecurity defined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4824849"/>
              </p:ext>
            </p:extLst>
          </p:nvPr>
        </p:nvGraphicFramePr>
        <p:xfrm>
          <a:off x="609600" y="1600200"/>
          <a:ext cx="7924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061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Detecting and Responding to Malicious Activity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also operates a cyber information coordination center, the </a:t>
            </a:r>
            <a:r>
              <a:rPr lang="en-US" b="1" dirty="0" smtClean="0">
                <a:solidFill>
                  <a:schemeClr val="bg1"/>
                </a:solidFill>
              </a:rPr>
              <a:t>National Cybersecurity and Communications Integration Center (NCCIC),</a:t>
            </a:r>
            <a:r>
              <a:rPr lang="en-US" dirty="0" smtClean="0">
                <a:solidFill>
                  <a:schemeClr val="bg1"/>
                </a:solidFill>
              </a:rPr>
              <a:t> and several operational units.  These units respond to incidents and provide technical assistance to information system operators.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4085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/>
            </a:r>
            <a:br>
              <a:rPr lang="en-US" b="1" dirty="0" smtClean="0">
                <a:solidFill>
                  <a:schemeClr val="bg1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Detecting and Responding to Malicious Activity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NCCIC coordinates the information collected through these channels to create a common operating picture for cyber communities across all levels of government and the private sector.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79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Stop.Think.Connect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95" y="978673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Local community events have engaged entire communities in cybersecurity awareness featuring involvement from academia, industry, non-profits, and government.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810000"/>
            <a:ext cx="2981325" cy="1533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376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Stop.Think.Connect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Outreach efforts have included work with the Girl Scouts of USA,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National Crime Prevention Council,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Drug Abuse Resistance Education (D.A.R.E.)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 4-H, Boys &amp; Girls Clubs of America, and YWCA.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76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Analyzing and Reducing Cyber Threats and Vulnerabilities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795" y="1981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is building a world-class cyber security team by hiring a diverse group of cyber security professionals—computer engineers, scientists, and analysts—to secure the nation’s digital assets and protect against cyber threats to critical infrastructure and key resources</a:t>
            </a:r>
            <a:r>
              <a:rPr lang="en-US" dirty="0" smtClean="0">
                <a:solidFill>
                  <a:srgbClr val="FFFF00"/>
                </a:solidFill>
              </a:rPr>
              <a:t>.  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061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r>
              <a:rPr lang="en-US" b="1" dirty="0" smtClean="0">
                <a:solidFill>
                  <a:schemeClr val="bg1"/>
                </a:solidFill>
              </a:rPr>
              <a:t>Analyzing and Reducing Cyber Threats and Vulnerabilities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211" y="1828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EINSTEIN 2 – an automated cyber surveillance system that monitors federal internet traffic for malicious intrusions and provides near real-time identification of malicious activity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88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Cybersecurity Partnerships Expand 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092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Department of Homeland Security coordinates the interagency, state and local government, and private sector working group that developed the National Cyber Incident Response Plan.</a:t>
            </a:r>
          </a:p>
          <a:p>
            <a:pPr marL="0" indent="0">
              <a:buNone/>
            </a:pPr>
            <a:endParaRPr lang="en-US" dirty="0" smtClean="0">
              <a:solidFill>
                <a:srgbClr val="FFFF00"/>
              </a:solidFill>
            </a:endParaRPr>
          </a:p>
          <a:p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39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Cybersecurity Partnerships Expand </a:t>
            </a:r>
            <a:r>
              <a:rPr lang="en-US" b="1" dirty="0" smtClean="0">
                <a:solidFill>
                  <a:srgbClr val="FFFF00"/>
                </a:solidFill>
              </a:rPr>
              <a:t/>
            </a:r>
            <a:br>
              <a:rPr lang="en-US" b="1" dirty="0" smtClean="0">
                <a:solidFill>
                  <a:srgbClr val="FFFF00"/>
                </a:solidFill>
              </a:rPr>
            </a:b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Department hosted Cyber Storm III, a three-day exercise that brought together a diverse cross-section of the Nation’s cyber incident responders.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505200"/>
            <a:ext cx="1885950" cy="24288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2939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Cybersecurity and Privacy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The Department of Homeland Security (DHS) integrates privacy protections into our cybersecurity operations through the DHS Privacy Office and the Component privacy offices.  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28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34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Cyberterrorism defined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65494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34053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Cyberspace in Our Daily Lives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08208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127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Cyberspace in Our Daily Lives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We rely on this vast array of networks to: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communicate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travel,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power our homes,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run our economy, and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provide government services.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99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Combating Cyber Crime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/>
                </a:solidFill>
              </a:rPr>
              <a:t>What are the vulnerabilities that are associated with weak cyberspace?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1026" name="Picture 2" descr="https://encrypted-tbn3.gstatic.com/images?q=tbn:ANd9GcQNav_OQu0rI2xiqyWZidO2vwAEqHRNfhwSXQCMXIDTPVDaMR5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304396"/>
            <a:ext cx="2619375" cy="17430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3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Cyberspace in Our Daily Lives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169652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319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21336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</a:rPr>
              <a:t>How are we securing the cyber ecosystem?</a:t>
            </a:r>
            <a:br>
              <a:rPr lang="en-US" sz="6000" b="1" dirty="0" smtClean="0">
                <a:solidFill>
                  <a:schemeClr val="bg1"/>
                </a:solidFill>
              </a:rPr>
            </a:br>
            <a:endParaRPr lang="en-US" sz="6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04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Securing the Cyber Ecosystem</a:t>
            </a:r>
            <a:br>
              <a:rPr lang="en-US" b="1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DHS plays a key role in securing the federal government's civilian cyber networks and helping to secure the broader cyber ecosystem through:</a:t>
            </a:r>
          </a:p>
          <a:p>
            <a:pPr lvl="1"/>
            <a:r>
              <a:rPr lang="en-US" u="sng" dirty="0">
                <a:solidFill>
                  <a:srgbClr val="FF0000"/>
                </a:solidFill>
              </a:rPr>
              <a:t>P</a:t>
            </a:r>
            <a:r>
              <a:rPr lang="en-US" u="sng" dirty="0" smtClean="0">
                <a:solidFill>
                  <a:srgbClr val="FF0000"/>
                </a:solidFill>
              </a:rPr>
              <a:t>artnerships </a:t>
            </a:r>
            <a:r>
              <a:rPr lang="en-US" dirty="0" smtClean="0">
                <a:solidFill>
                  <a:schemeClr val="bg1"/>
                </a:solidFill>
              </a:rPr>
              <a:t>with owners and operators of critical infrastructure such as financial systems, chemical plants, and water and electric utilities</a:t>
            </a:r>
          </a:p>
        </p:txBody>
      </p:sp>
      <p:pic>
        <p:nvPicPr>
          <p:cNvPr id="4098" name="Picture 2" descr="https://encrypted-tbn0.gstatic.com/images?q=tbn:ANd9GcRUkME5f2R2BfiHccXZswTsvnRAUqVIZBdXbW4LX2waQZNHHYBFp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521200"/>
            <a:ext cx="2143125" cy="2143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39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804</Words>
  <Application>Microsoft Office PowerPoint</Application>
  <PresentationFormat>On-screen Show (4:3)</PresentationFormat>
  <Paragraphs>80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Office Theme</vt:lpstr>
      <vt:lpstr>Cybersecurity Overview  </vt:lpstr>
      <vt:lpstr>Cybersecurity defined</vt:lpstr>
      <vt:lpstr>Cyberterrorism defined</vt:lpstr>
      <vt:lpstr>Cyberspace in Our Daily Lives </vt:lpstr>
      <vt:lpstr>Cyberspace in Our Daily Lives </vt:lpstr>
      <vt:lpstr>Combating Cyber Crime</vt:lpstr>
      <vt:lpstr>Cyberspace in Our Daily Lives </vt:lpstr>
      <vt:lpstr>How are we securing the cyber ecosystem? </vt:lpstr>
      <vt:lpstr>Securing the Cyber Ecosystem </vt:lpstr>
      <vt:lpstr>Securing the Cyber Ecosystem </vt:lpstr>
      <vt:lpstr> Responding Quickly to Cyber Vulnerabilities </vt:lpstr>
      <vt:lpstr> Responding Quickly to Cyber Vulnerabilities </vt:lpstr>
      <vt:lpstr> Responding Quickly to Cyber Vulnerabilities </vt:lpstr>
      <vt:lpstr>Identifying Cyber Vulnerabilities </vt:lpstr>
      <vt:lpstr> Collaborating to Enhance Cyber Security </vt:lpstr>
      <vt:lpstr>Protecting Government Networks </vt:lpstr>
      <vt:lpstr> Detecting and Responding to Malicious Activity </vt:lpstr>
      <vt:lpstr> Detecting and Responding to Malicious Activity </vt:lpstr>
      <vt:lpstr> Detecting and Responding to Malicious Activity </vt:lpstr>
      <vt:lpstr> Detecting and Responding to Malicious Activity </vt:lpstr>
      <vt:lpstr> Detecting and Responding to Malicious Activity </vt:lpstr>
      <vt:lpstr>Stop.Think.Connect </vt:lpstr>
      <vt:lpstr>Stop.Think.Connect </vt:lpstr>
      <vt:lpstr> Analyzing and Reducing Cyber Threats and Vulnerabilities </vt:lpstr>
      <vt:lpstr> Analyzing and Reducing Cyber Threats and Vulnerabilities </vt:lpstr>
      <vt:lpstr>Cybersecurity Partnerships Expand  </vt:lpstr>
      <vt:lpstr>Cybersecurity Partnerships Expand  </vt:lpstr>
      <vt:lpstr>Cybersecurity and Privacy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Cybersecurity Overview</dc:title>
  <dc:creator>mattcoyle</dc:creator>
  <cp:lastModifiedBy>Windows User</cp:lastModifiedBy>
  <cp:revision>36</cp:revision>
  <dcterms:created xsi:type="dcterms:W3CDTF">2014-09-21T21:13:13Z</dcterms:created>
  <dcterms:modified xsi:type="dcterms:W3CDTF">2015-07-25T22:42:34Z</dcterms:modified>
</cp:coreProperties>
</file>