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7/1/2017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80C674-7DFC-42FE-B9CD-82963CDB1557}" type="datetimeFigureOut">
              <a:rPr lang="en-US" dirty="0"/>
              <a:t>7/1/2017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76456F-F47D-4F25-8053-2A695DA0CA7D}" type="datetimeFigureOut">
              <a:rPr lang="en-US" dirty="0"/>
              <a:t>7/1/2017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6C7379-69CC-4837-9905-BEBA22830C8A}" type="datetimeFigureOut">
              <a:rPr lang="en-US" dirty="0"/>
              <a:t>7/1/2017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EB8B7E-8AEE-4F10-BFEE-C999AD004D36}" type="datetimeFigureOut">
              <a:rPr lang="en-US" dirty="0"/>
              <a:t>7/1/2017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8668F3F9-58BC-440B-B37B-805B9055EF92}" type="datetimeFigureOut">
              <a:rPr lang="en-US" dirty="0"/>
              <a:t>7/1/2017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D5A53AF-48EA-489D-8260-9DCAB666386A}" type="datetimeFigureOut">
              <a:rPr lang="en-US" dirty="0"/>
              <a:t>7/1/2017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7/1/2017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7/1/2017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7/1/2017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7/1/2017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7/1/2017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Click to 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7/1/2017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7/1/2017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7/1/2017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D1BD23-6E54-4D9D-AD88-A2813C73CC25}" type="datetimeFigureOut">
              <a:rPr lang="en-US" dirty="0"/>
              <a:t>7/1/2017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471A834-4F3C-4AF9-9C74-05EC35A0F292}" type="datetimeFigureOut">
              <a:rPr lang="en-US" dirty="0"/>
              <a:t>7/1/2017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7/1/2017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1302" y="2701130"/>
            <a:ext cx="9144000" cy="1641490"/>
          </a:xfrm>
        </p:spPr>
        <p:txBody>
          <a:bodyPr>
            <a:normAutofit fontScale="90000"/>
          </a:bodyPr>
          <a:lstStyle/>
          <a:p>
            <a:pPr algn="ctr"/>
            <a:r>
              <a:rPr lang="en-US" sz="5400" dirty="0" smtClean="0"/>
              <a:t>Postmenopausal Sonography</a:t>
            </a:r>
            <a:br>
              <a:rPr lang="en-US" sz="5400" dirty="0" smtClean="0"/>
            </a:br>
            <a:r>
              <a:rPr lang="en-US" sz="5400" dirty="0" smtClean="0"/>
              <a:t>and Sonohysterography</a:t>
            </a:r>
            <a:br>
              <a:rPr lang="en-US" sz="5400" dirty="0" smtClean="0"/>
            </a:br>
            <a:endParaRPr lang="en-US" sz="5400" dirty="0"/>
          </a:p>
        </p:txBody>
      </p:sp>
      <p:sp>
        <p:nvSpPr>
          <p:cNvPr id="3" name="Subtitle 2"/>
          <p:cNvSpPr>
            <a:spLocks noGrp="1"/>
          </p:cNvSpPr>
          <p:nvPr>
            <p:ph type="subTitle" idx="1"/>
          </p:nvPr>
        </p:nvSpPr>
        <p:spPr>
          <a:xfrm>
            <a:off x="1361302" y="1330116"/>
            <a:ext cx="9144000" cy="754025"/>
          </a:xfrm>
        </p:spPr>
        <p:txBody>
          <a:bodyPr>
            <a:normAutofit/>
          </a:bodyPr>
          <a:lstStyle/>
          <a:p>
            <a:pPr algn="ctr"/>
            <a:r>
              <a:rPr lang="en-US" sz="4000" dirty="0" smtClean="0"/>
              <a:t>Chapter 20 Penny</a:t>
            </a:r>
            <a:endParaRPr lang="en-US" sz="4000" dirty="0"/>
          </a:p>
        </p:txBody>
      </p:sp>
    </p:spTree>
    <p:extLst>
      <p:ext uri="{BB962C8B-B14F-4D97-AF65-F5344CB8AC3E}">
        <p14:creationId xmlns:p14="http://schemas.microsoft.com/office/powerpoint/2010/main" val="42171335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21124"/>
          </a:xfrm>
        </p:spPr>
        <p:txBody>
          <a:bodyPr>
            <a:normAutofit fontScale="90000"/>
          </a:bodyPr>
          <a:lstStyle/>
          <a:p>
            <a:pPr algn="ctr"/>
            <a:r>
              <a:rPr lang="en-US" dirty="0" smtClean="0"/>
              <a:t>Sonohysterography</a:t>
            </a:r>
            <a:endParaRPr lang="en-US" dirty="0"/>
          </a:p>
        </p:txBody>
      </p:sp>
      <p:sp>
        <p:nvSpPr>
          <p:cNvPr id="3" name="Content Placeholder 2"/>
          <p:cNvSpPr>
            <a:spLocks noGrp="1"/>
          </p:cNvSpPr>
          <p:nvPr>
            <p:ph idx="1"/>
          </p:nvPr>
        </p:nvSpPr>
        <p:spPr/>
        <p:txBody>
          <a:bodyPr/>
          <a:lstStyle/>
          <a:p>
            <a:r>
              <a:rPr lang="en-US" dirty="0" smtClean="0"/>
              <a:t>Also called saline infusion sonography</a:t>
            </a:r>
          </a:p>
          <a:p>
            <a:endParaRPr lang="en-US" dirty="0" smtClean="0"/>
          </a:p>
          <a:p>
            <a:r>
              <a:rPr lang="en-US" dirty="0" smtClean="0"/>
              <a:t>Sterile saline is instilled into the uterine cavity under sonographic guidance</a:t>
            </a:r>
          </a:p>
          <a:p>
            <a:endParaRPr lang="en-US" dirty="0" smtClean="0"/>
          </a:p>
          <a:p>
            <a:r>
              <a:rPr lang="en-US" dirty="0" smtClean="0"/>
              <a:t>Can help determine if the cause of the vaginal bleeding is intracavity in origin, such as in the case of endometrial polyps.</a:t>
            </a:r>
          </a:p>
          <a:p>
            <a:endParaRPr lang="en-US" dirty="0" smtClean="0"/>
          </a:p>
          <a:p>
            <a:r>
              <a:rPr lang="en-US" dirty="0" smtClean="0"/>
              <a:t>Used to differentiate endo polyp from submucosal fibroid</a:t>
            </a:r>
            <a:endParaRPr lang="en-US" dirty="0"/>
          </a:p>
        </p:txBody>
      </p:sp>
    </p:spTree>
    <p:extLst>
      <p:ext uri="{BB962C8B-B14F-4D97-AF65-F5344CB8AC3E}">
        <p14:creationId xmlns:p14="http://schemas.microsoft.com/office/powerpoint/2010/main" val="3676909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7300" y="0"/>
            <a:ext cx="10515600" cy="749643"/>
          </a:xfrm>
        </p:spPr>
        <p:txBody>
          <a:bodyPr>
            <a:normAutofit fontScale="90000"/>
          </a:bodyPr>
          <a:lstStyle/>
          <a:p>
            <a:pPr algn="ctr"/>
            <a:r>
              <a:rPr lang="en-US" dirty="0" smtClean="0"/>
              <a:t>Menopause</a:t>
            </a:r>
            <a:endParaRPr lang="en-US" dirty="0"/>
          </a:p>
        </p:txBody>
      </p:sp>
      <p:sp>
        <p:nvSpPr>
          <p:cNvPr id="3" name="Content Placeholder 2"/>
          <p:cNvSpPr>
            <a:spLocks noGrp="1"/>
          </p:cNvSpPr>
          <p:nvPr>
            <p:ph idx="1"/>
          </p:nvPr>
        </p:nvSpPr>
        <p:spPr>
          <a:xfrm>
            <a:off x="838200" y="1421971"/>
            <a:ext cx="10233800" cy="4351338"/>
          </a:xfrm>
        </p:spPr>
        <p:txBody>
          <a:bodyPr/>
          <a:lstStyle/>
          <a:p>
            <a:r>
              <a:rPr lang="en-US" b="1" dirty="0" smtClean="0"/>
              <a:t>Menopause-  the ceasing of menstruation with advanced age. </a:t>
            </a:r>
          </a:p>
          <a:p>
            <a:r>
              <a:rPr lang="en-US" b="1" dirty="0" smtClean="0"/>
              <a:t>Average age is 51</a:t>
            </a:r>
          </a:p>
          <a:p>
            <a:r>
              <a:rPr lang="en-US" b="1" dirty="0" smtClean="0"/>
              <a:t>Follicles become less responsive to hormones  and cease to mature resulting in reduction in estrogen and progesterone. (the hormones released by the ovary that facilitates menses. </a:t>
            </a:r>
          </a:p>
          <a:p>
            <a:r>
              <a:rPr lang="en-US" b="1" dirty="0" smtClean="0"/>
              <a:t>Lack of these hormones also causes the uterus and ovaries to decrease in size. </a:t>
            </a:r>
          </a:p>
          <a:p>
            <a:r>
              <a:rPr lang="en-US" b="1" dirty="0" smtClean="0"/>
              <a:t>Sonographically the ovaries become difficult to visualize secondary to the smaller size and lack of follicles present. </a:t>
            </a:r>
          </a:p>
        </p:txBody>
      </p:sp>
    </p:spTree>
    <p:extLst>
      <p:ext uri="{BB962C8B-B14F-4D97-AF65-F5344CB8AC3E}">
        <p14:creationId xmlns:p14="http://schemas.microsoft.com/office/powerpoint/2010/main" val="236616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35307"/>
          </a:xfrm>
        </p:spPr>
        <p:txBody>
          <a:bodyPr/>
          <a:lstStyle/>
          <a:p>
            <a:pPr algn="ctr"/>
            <a:r>
              <a:rPr lang="en-US" dirty="0" smtClean="0"/>
              <a:t>Hormone Replacement Therapy</a:t>
            </a:r>
            <a:endParaRPr lang="en-US" dirty="0"/>
          </a:p>
        </p:txBody>
      </p:sp>
      <p:sp>
        <p:nvSpPr>
          <p:cNvPr id="3" name="Content Placeholder 2"/>
          <p:cNvSpPr>
            <a:spLocks noGrp="1"/>
          </p:cNvSpPr>
          <p:nvPr>
            <p:ph idx="1"/>
          </p:nvPr>
        </p:nvSpPr>
        <p:spPr/>
        <p:txBody>
          <a:bodyPr/>
          <a:lstStyle/>
          <a:p>
            <a:r>
              <a:rPr lang="en-US" dirty="0" smtClean="0"/>
              <a:t>Hormone replacement therapy (HRT) is often used to combat the reduction of estrogen after menopause and to prevent symptoms such as hot flashes</a:t>
            </a:r>
          </a:p>
          <a:p>
            <a:r>
              <a:rPr lang="en-US" dirty="0" smtClean="0"/>
              <a:t>Estrogen replacement therapy (ERT) has been shown to reduce the risk of developing osteoporosis and coronary artery disease and possibly colon cancer and Alzheimer disease as well</a:t>
            </a:r>
          </a:p>
          <a:p>
            <a:r>
              <a:rPr lang="en-US" dirty="0" smtClean="0"/>
              <a:t>ERT that is not combined with Progesterone replacement therapy has been shown to increase the risk of endometrial carcinoma,  and possibly breast cancer, thromboembolism, hypertension and diabetes in women who only take ERT only.</a:t>
            </a:r>
          </a:p>
          <a:p>
            <a:endParaRPr lang="en-US" dirty="0"/>
          </a:p>
        </p:txBody>
      </p:sp>
    </p:spTree>
    <p:extLst>
      <p:ext uri="{BB962C8B-B14F-4D97-AF65-F5344CB8AC3E}">
        <p14:creationId xmlns:p14="http://schemas.microsoft.com/office/powerpoint/2010/main" val="1187194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9318"/>
          </a:xfrm>
        </p:spPr>
        <p:txBody>
          <a:bodyPr>
            <a:normAutofit fontScale="90000"/>
          </a:bodyPr>
          <a:lstStyle/>
          <a:p>
            <a:pPr algn="ctr"/>
            <a:r>
              <a:rPr lang="en-US" dirty="0" smtClean="0"/>
              <a:t>Hormone Replacement Therapy</a:t>
            </a:r>
            <a:endParaRPr lang="en-US" dirty="0"/>
          </a:p>
        </p:txBody>
      </p:sp>
      <p:sp>
        <p:nvSpPr>
          <p:cNvPr id="3" name="Content Placeholder 2"/>
          <p:cNvSpPr>
            <a:spLocks noGrp="1"/>
          </p:cNvSpPr>
          <p:nvPr>
            <p:ph idx="1"/>
          </p:nvPr>
        </p:nvSpPr>
        <p:spPr/>
        <p:txBody>
          <a:bodyPr/>
          <a:lstStyle/>
          <a:p>
            <a:r>
              <a:rPr lang="en-US" b="1" dirty="0" smtClean="0"/>
              <a:t>Progestin therapy is normally combined with ERT.</a:t>
            </a:r>
          </a:p>
          <a:p>
            <a:r>
              <a:rPr lang="en-US" b="1" dirty="0" smtClean="0"/>
              <a:t>The sonographic appearance and thickness of the endometrium is variable and comparable to the endometrium of the premenopausal female. </a:t>
            </a:r>
          </a:p>
          <a:p>
            <a:pPr marL="0" indent="0">
              <a:buNone/>
            </a:pPr>
            <a:endParaRPr lang="en-US" b="1" dirty="0"/>
          </a:p>
        </p:txBody>
      </p:sp>
    </p:spTree>
    <p:extLst>
      <p:ext uri="{BB962C8B-B14F-4D97-AF65-F5344CB8AC3E}">
        <p14:creationId xmlns:p14="http://schemas.microsoft.com/office/powerpoint/2010/main" val="2445968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37599"/>
          </a:xfrm>
        </p:spPr>
        <p:txBody>
          <a:bodyPr>
            <a:normAutofit fontScale="90000"/>
          </a:bodyPr>
          <a:lstStyle/>
          <a:p>
            <a:pPr algn="ctr"/>
            <a:r>
              <a:rPr lang="en-US" dirty="0" smtClean="0"/>
              <a:t>Postmenopausal Bleeding and Endometrial </a:t>
            </a:r>
            <a:r>
              <a:rPr lang="en-US" dirty="0"/>
              <a:t>T</a:t>
            </a:r>
            <a:r>
              <a:rPr lang="en-US" dirty="0" smtClean="0"/>
              <a:t>hickening</a:t>
            </a:r>
            <a:endParaRPr lang="en-US" dirty="0"/>
          </a:p>
        </p:txBody>
      </p:sp>
      <p:sp>
        <p:nvSpPr>
          <p:cNvPr id="3" name="Content Placeholder 2"/>
          <p:cNvSpPr>
            <a:spLocks noGrp="1"/>
          </p:cNvSpPr>
          <p:nvPr>
            <p:ph idx="1"/>
          </p:nvPr>
        </p:nvSpPr>
        <p:spPr/>
        <p:txBody>
          <a:bodyPr/>
          <a:lstStyle/>
          <a:p>
            <a:r>
              <a:rPr lang="en-US" b="1" dirty="0" smtClean="0"/>
              <a:t>Common indication for sonography in postmenopausal vaginal bleeding (PMB)</a:t>
            </a:r>
          </a:p>
          <a:p>
            <a:endParaRPr lang="en-US" b="1" dirty="0" smtClean="0"/>
          </a:p>
          <a:p>
            <a:r>
              <a:rPr lang="en-US" b="1" dirty="0" smtClean="0"/>
              <a:t>Differentials that may lead to PMB are:  endometrial atrophy, uncontrolled HRT, endometrial hyperplasia, endometrial polyps, submucosal leiomyoma, endometrial carcinoma and some ovarian tumors. </a:t>
            </a:r>
          </a:p>
          <a:p>
            <a:r>
              <a:rPr lang="en-US" b="1" dirty="0" smtClean="0"/>
              <a:t>Accurate </a:t>
            </a:r>
            <a:r>
              <a:rPr lang="en-US" b="1" dirty="0" err="1" smtClean="0"/>
              <a:t>sono</a:t>
            </a:r>
            <a:r>
              <a:rPr lang="en-US" b="1" dirty="0" smtClean="0"/>
              <a:t> endometrial thickness measurements are vital in correlation with clinical findings. </a:t>
            </a:r>
          </a:p>
          <a:p>
            <a:endParaRPr lang="en-US" b="1" dirty="0"/>
          </a:p>
        </p:txBody>
      </p:sp>
    </p:spTree>
    <p:extLst>
      <p:ext uri="{BB962C8B-B14F-4D97-AF65-F5344CB8AC3E}">
        <p14:creationId xmlns:p14="http://schemas.microsoft.com/office/powerpoint/2010/main" val="11069212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77643"/>
          </a:xfrm>
        </p:spPr>
        <p:txBody>
          <a:bodyPr/>
          <a:lstStyle/>
          <a:p>
            <a:pPr algn="ctr"/>
            <a:r>
              <a:rPr lang="en-US" dirty="0" smtClean="0"/>
              <a:t>Endometrial Thickening</a:t>
            </a:r>
            <a:endParaRPr lang="en-US" dirty="0"/>
          </a:p>
        </p:txBody>
      </p:sp>
      <p:sp>
        <p:nvSpPr>
          <p:cNvPr id="3" name="Content Placeholder 2"/>
          <p:cNvSpPr>
            <a:spLocks noGrp="1"/>
          </p:cNvSpPr>
          <p:nvPr>
            <p:ph idx="1"/>
          </p:nvPr>
        </p:nvSpPr>
        <p:spPr/>
        <p:txBody>
          <a:bodyPr/>
          <a:lstStyle/>
          <a:p>
            <a:r>
              <a:rPr lang="en-US" b="1" dirty="0" smtClean="0"/>
              <a:t>Normal postmenopausal endometrial thickness without vaginal bleeding: up to 8mm</a:t>
            </a:r>
          </a:p>
          <a:p>
            <a:r>
              <a:rPr lang="en-US" b="1" dirty="0" smtClean="0"/>
              <a:t>Postmenopausal endometrial thickness with vaginal bleeding : less than or equal to 5mm. </a:t>
            </a:r>
          </a:p>
          <a:p>
            <a:r>
              <a:rPr lang="en-US" b="1" dirty="0" smtClean="0"/>
              <a:t>Most common cause for PMB is endometrial atrophy</a:t>
            </a:r>
          </a:p>
          <a:p>
            <a:r>
              <a:rPr lang="en-US" b="1" dirty="0" smtClean="0"/>
              <a:t>Sonographically the endo will be thin and not measure more than 5mm.  </a:t>
            </a:r>
          </a:p>
          <a:p>
            <a:r>
              <a:rPr lang="en-US" b="1" dirty="0" smtClean="0"/>
              <a:t>Some intracavity fluid my be seen. </a:t>
            </a:r>
          </a:p>
          <a:p>
            <a:r>
              <a:rPr lang="en-US" b="1" dirty="0" smtClean="0"/>
              <a:t>A thin endo stripe does not warrant endometrial biopsy</a:t>
            </a:r>
          </a:p>
          <a:p>
            <a:endParaRPr lang="en-US" b="1" dirty="0" smtClean="0"/>
          </a:p>
          <a:p>
            <a:endParaRPr lang="en-US" dirty="0"/>
          </a:p>
        </p:txBody>
      </p:sp>
    </p:spTree>
    <p:extLst>
      <p:ext uri="{BB962C8B-B14F-4D97-AF65-F5344CB8AC3E}">
        <p14:creationId xmlns:p14="http://schemas.microsoft.com/office/powerpoint/2010/main" val="501068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656367"/>
          </a:xfrm>
        </p:spPr>
        <p:txBody>
          <a:bodyPr>
            <a:normAutofit fontScale="90000"/>
          </a:bodyPr>
          <a:lstStyle/>
          <a:p>
            <a:pPr algn="ctr"/>
            <a:r>
              <a:rPr lang="en-US" dirty="0" smtClean="0"/>
              <a:t>Endometrial Hyperplasia</a:t>
            </a:r>
            <a:endParaRPr lang="en-US" dirty="0"/>
          </a:p>
        </p:txBody>
      </p:sp>
      <p:sp>
        <p:nvSpPr>
          <p:cNvPr id="3" name="Content Placeholder 2"/>
          <p:cNvSpPr>
            <a:spLocks noGrp="1"/>
          </p:cNvSpPr>
          <p:nvPr>
            <p:ph idx="1"/>
          </p:nvPr>
        </p:nvSpPr>
        <p:spPr/>
        <p:txBody>
          <a:bodyPr/>
          <a:lstStyle/>
          <a:p>
            <a:r>
              <a:rPr lang="en-US" dirty="0" smtClean="0"/>
              <a:t>A common cause for abnormal vaginal bleeding, not only for postmenopausal female but also in the reproductive years. </a:t>
            </a:r>
          </a:p>
          <a:p>
            <a:endParaRPr lang="en-US" dirty="0" smtClean="0"/>
          </a:p>
          <a:p>
            <a:r>
              <a:rPr lang="en-US" dirty="0" smtClean="0"/>
              <a:t>Results from estrogen stimulation</a:t>
            </a:r>
          </a:p>
          <a:p>
            <a:endParaRPr lang="en-US" dirty="0"/>
          </a:p>
          <a:p>
            <a:r>
              <a:rPr lang="en-US" dirty="0" smtClean="0"/>
              <a:t>May present with cysts on sonogram</a:t>
            </a:r>
          </a:p>
          <a:p>
            <a:endParaRPr lang="en-US" dirty="0"/>
          </a:p>
        </p:txBody>
      </p:sp>
    </p:spTree>
    <p:extLst>
      <p:ext uri="{BB962C8B-B14F-4D97-AF65-F5344CB8AC3E}">
        <p14:creationId xmlns:p14="http://schemas.microsoft.com/office/powerpoint/2010/main" val="2562933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4075"/>
          </a:xfrm>
        </p:spPr>
        <p:txBody>
          <a:bodyPr/>
          <a:lstStyle/>
          <a:p>
            <a:pPr algn="ctr"/>
            <a:r>
              <a:rPr lang="en-US" dirty="0" smtClean="0"/>
              <a:t>Endometrial Polyps</a:t>
            </a:r>
            <a:endParaRPr lang="en-US" dirty="0"/>
          </a:p>
        </p:txBody>
      </p:sp>
      <p:sp>
        <p:nvSpPr>
          <p:cNvPr id="3" name="Content Placeholder 2"/>
          <p:cNvSpPr>
            <a:spLocks noGrp="1"/>
          </p:cNvSpPr>
          <p:nvPr>
            <p:ph idx="1"/>
          </p:nvPr>
        </p:nvSpPr>
        <p:spPr/>
        <p:txBody>
          <a:bodyPr/>
          <a:lstStyle/>
          <a:p>
            <a:r>
              <a:rPr lang="en-US" dirty="0" smtClean="0"/>
              <a:t>Small nodules within endometrium  </a:t>
            </a:r>
          </a:p>
          <a:p>
            <a:endParaRPr lang="en-US" dirty="0" smtClean="0"/>
          </a:p>
          <a:p>
            <a:r>
              <a:rPr lang="en-US" dirty="0" smtClean="0"/>
              <a:t>May cause vaginal bleeding in both postmenopausal and </a:t>
            </a:r>
            <a:r>
              <a:rPr lang="en-US" dirty="0" err="1" smtClean="0"/>
              <a:t>perimenopausal</a:t>
            </a:r>
            <a:r>
              <a:rPr lang="en-US" dirty="0" smtClean="0"/>
              <a:t> women.</a:t>
            </a:r>
          </a:p>
          <a:p>
            <a:endParaRPr lang="en-US" dirty="0"/>
          </a:p>
          <a:p>
            <a:r>
              <a:rPr lang="en-US" dirty="0" smtClean="0"/>
              <a:t>Linked to infertility</a:t>
            </a:r>
          </a:p>
          <a:p>
            <a:endParaRPr lang="en-US" dirty="0" smtClean="0"/>
          </a:p>
          <a:p>
            <a:r>
              <a:rPr lang="en-US" dirty="0"/>
              <a:t> </a:t>
            </a:r>
            <a:r>
              <a:rPr lang="en-US" dirty="0" smtClean="0"/>
              <a:t>visualized </a:t>
            </a:r>
            <a:r>
              <a:rPr lang="en-US" dirty="0" err="1" smtClean="0"/>
              <a:t>sonographically</a:t>
            </a:r>
            <a:r>
              <a:rPr lang="en-US" dirty="0" smtClean="0"/>
              <a:t> with </a:t>
            </a:r>
            <a:r>
              <a:rPr lang="en-US" dirty="0" err="1" smtClean="0"/>
              <a:t>sonohysterography</a:t>
            </a:r>
            <a:endParaRPr lang="en-US" dirty="0" smtClean="0"/>
          </a:p>
          <a:p>
            <a:endParaRPr lang="en-US" dirty="0" smtClean="0"/>
          </a:p>
          <a:p>
            <a:pPr marL="0" indent="0">
              <a:buNone/>
            </a:pPr>
            <a:endParaRPr lang="en-US" dirty="0"/>
          </a:p>
        </p:txBody>
      </p:sp>
    </p:spTree>
    <p:extLst>
      <p:ext uri="{BB962C8B-B14F-4D97-AF65-F5344CB8AC3E}">
        <p14:creationId xmlns:p14="http://schemas.microsoft.com/office/powerpoint/2010/main" val="4159353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2929"/>
          </a:xfrm>
        </p:spPr>
        <p:txBody>
          <a:bodyPr/>
          <a:lstStyle/>
          <a:p>
            <a:pPr algn="ctr"/>
            <a:r>
              <a:rPr lang="en-US" dirty="0" smtClean="0"/>
              <a:t>Endometrial Carcinoma</a:t>
            </a:r>
            <a:endParaRPr lang="en-US" dirty="0"/>
          </a:p>
        </p:txBody>
      </p:sp>
      <p:sp>
        <p:nvSpPr>
          <p:cNvPr id="3" name="Content Placeholder 2"/>
          <p:cNvSpPr>
            <a:spLocks noGrp="1"/>
          </p:cNvSpPr>
          <p:nvPr>
            <p:ph idx="1"/>
          </p:nvPr>
        </p:nvSpPr>
        <p:spPr/>
        <p:txBody>
          <a:bodyPr/>
          <a:lstStyle/>
          <a:p>
            <a:r>
              <a:rPr lang="en-US" dirty="0" smtClean="0"/>
              <a:t>Most common female genital malignancy with PMB being the most common clinical presentation.</a:t>
            </a:r>
          </a:p>
          <a:p>
            <a:endParaRPr lang="en-US" dirty="0"/>
          </a:p>
          <a:p>
            <a:r>
              <a:rPr lang="en-US" dirty="0" smtClean="0"/>
              <a:t>Most often in the form of adenocarcinoma</a:t>
            </a:r>
          </a:p>
          <a:p>
            <a:endParaRPr lang="en-US" dirty="0"/>
          </a:p>
          <a:p>
            <a:r>
              <a:rPr lang="en-US" dirty="0" smtClean="0"/>
              <a:t>Peak incidence is between 50-65 years of age. </a:t>
            </a:r>
          </a:p>
          <a:p>
            <a:endParaRPr lang="en-US" dirty="0"/>
          </a:p>
        </p:txBody>
      </p:sp>
    </p:spTree>
    <p:extLst>
      <p:ext uri="{BB962C8B-B14F-4D97-AF65-F5344CB8AC3E}">
        <p14:creationId xmlns:p14="http://schemas.microsoft.com/office/powerpoint/2010/main" val="4216590201"/>
      </p:ext>
    </p:extLst>
  </p:cSld>
  <p:clrMapOvr>
    <a:masterClrMapping/>
  </p:clrMapOvr>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TM04033923[[fn=Depth]]</Template>
  <TotalTime>1243</TotalTime>
  <Words>468</Words>
  <Application>Microsoft Office PowerPoint</Application>
  <PresentationFormat>Widescreen</PresentationFormat>
  <Paragraphs>55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Corbel</vt:lpstr>
      <vt:lpstr>Depth</vt:lpstr>
      <vt:lpstr>Postmenopausal Sonography and Sonohysterography </vt:lpstr>
      <vt:lpstr>Menopause</vt:lpstr>
      <vt:lpstr>Hormone Replacement Therapy</vt:lpstr>
      <vt:lpstr>Hormone Replacement Therapy</vt:lpstr>
      <vt:lpstr>Postmenopausal Bleeding and Endometrial Thickening</vt:lpstr>
      <vt:lpstr>Endometrial Thickening</vt:lpstr>
      <vt:lpstr>Endometrial Hyperplasia</vt:lpstr>
      <vt:lpstr>Endometrial Polyps</vt:lpstr>
      <vt:lpstr>Endometrial Carcinoma</vt:lpstr>
      <vt:lpstr>Sonohysterography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Postmenopausal Sonography and Sonohysterography</dc:title>
  <dc:creator>sono1997@gmail.com</dc:creator>
  <cp:lastModifiedBy>sono1997@gmail.com</cp:lastModifiedBy>
  <cp:revision>8</cp:revision>
  <dcterms:created xsi:type="dcterms:W3CDTF">2017-07-01T20:56:48Z</dcterms:created>
  <dcterms:modified xsi:type="dcterms:W3CDTF">2017-07-02T17:40:36Z</dcterms:modified>
</cp:coreProperties>
</file>