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1"/>
  </p:notesMasterIdLst>
  <p:sldIdLst>
    <p:sldId id="256" r:id="rId2"/>
    <p:sldId id="260" r:id="rId3"/>
    <p:sldId id="257" r:id="rId4"/>
    <p:sldId id="259" r:id="rId5"/>
    <p:sldId id="258"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12" autoAdjust="0"/>
    <p:restoredTop sz="93794" autoAdjust="0"/>
  </p:normalViewPr>
  <p:slideViewPr>
    <p:cSldViewPr>
      <p:cViewPr varScale="1">
        <p:scale>
          <a:sx n="55" d="100"/>
          <a:sy n="55" d="100"/>
        </p:scale>
        <p:origin x="-1118"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83054F-75DE-4610-98A9-9B0389DF17C8}" type="datetimeFigureOut">
              <a:rPr lang="en-US" smtClean="0"/>
              <a:t>3/23/2017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1873B0-D182-4107-94C1-9E8E91D3D1F1}" type="slidenum">
              <a:rPr lang="en-US" smtClean="0"/>
              <a:t>‹#›</a:t>
            </a:fld>
            <a:endParaRPr lang="en-US"/>
          </a:p>
        </p:txBody>
      </p:sp>
    </p:spTree>
    <p:extLst>
      <p:ext uri="{BB962C8B-B14F-4D97-AF65-F5344CB8AC3E}">
        <p14:creationId xmlns:p14="http://schemas.microsoft.com/office/powerpoint/2010/main" val="324641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873B0-D182-4107-94C1-9E8E91D3D1F1}" type="slidenum">
              <a:rPr lang="en-US" smtClean="0"/>
              <a:t>3</a:t>
            </a:fld>
            <a:endParaRPr lang="en-US"/>
          </a:p>
        </p:txBody>
      </p:sp>
    </p:spTree>
    <p:extLst>
      <p:ext uri="{BB962C8B-B14F-4D97-AF65-F5344CB8AC3E}">
        <p14:creationId xmlns:p14="http://schemas.microsoft.com/office/powerpoint/2010/main" val="3984634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3" y="0"/>
            <a:ext cx="2293627"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Title 15"/>
          <p:cNvSpPr>
            <a:spLocks noGrp="1"/>
          </p:cNvSpPr>
          <p:nvPr>
            <p:ph type="title"/>
          </p:nvPr>
        </p:nvSpPr>
        <p:spPr>
          <a:xfrm>
            <a:off x="2438400" y="1447800"/>
            <a:ext cx="3962400" cy="2133600"/>
          </a:xfrm>
        </p:spPr>
        <p:txBody>
          <a:bodyPr anchor="b"/>
          <a:lstStyle/>
          <a:p>
            <a:r>
              <a:rPr lang="en-US" smtClean="0"/>
              <a:t>Click to edit Master title style</a:t>
            </a:r>
            <a:endParaRPr lang="en-US" dirty="0"/>
          </a:p>
        </p:txBody>
      </p:sp>
      <p:sp>
        <p:nvSpPr>
          <p:cNvPr id="13" name="Date Placeholder 12"/>
          <p:cNvSpPr>
            <a:spLocks noGrp="1"/>
          </p:cNvSpPr>
          <p:nvPr>
            <p:ph type="dt" sz="half" idx="10"/>
          </p:nvPr>
        </p:nvSpPr>
        <p:spPr>
          <a:xfrm>
            <a:off x="3582990" y="6426202"/>
            <a:ext cx="2819399" cy="126999"/>
          </a:xfrm>
        </p:spPr>
        <p:txBody>
          <a:bodyPr/>
          <a:lstStyle/>
          <a:p>
            <a:fld id="{5C64B464-036D-4AC2-A733-135140E588F8}" type="datetimeFigureOut">
              <a:rPr lang="en-US" smtClean="0"/>
              <a:t>3/23/2017</a:t>
            </a:fld>
            <a:endParaRPr lang="en-US"/>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B174A810-1169-4FE1-81E4-44687F72D82C}" type="slidenum">
              <a:rPr lang="en-US" smtClean="0"/>
              <a:t>‹#›</a:t>
            </a:fld>
            <a:endParaRPr lang="en-US"/>
          </a:p>
        </p:txBody>
      </p:sp>
      <p:sp>
        <p:nvSpPr>
          <p:cNvPr id="15" name="Footer Placeholder 14"/>
          <p:cNvSpPr>
            <a:spLocks noGrp="1"/>
          </p:cNvSpPr>
          <p:nvPr>
            <p:ph type="ftr" sz="quarter" idx="12"/>
          </p:nvPr>
        </p:nvSpPr>
        <p:spPr>
          <a:xfrm>
            <a:off x="3581401" y="6296248"/>
            <a:ext cx="2820987" cy="152400"/>
          </a:xfrm>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5C64B464-036D-4AC2-A733-135140E588F8}" type="datetimeFigureOut">
              <a:rPr lang="en-US" smtClean="0"/>
              <a:t>3/23/2017</a:t>
            </a:fld>
            <a:endParaRPr lang="en-US"/>
          </a:p>
        </p:txBody>
      </p:sp>
      <p:sp>
        <p:nvSpPr>
          <p:cNvPr id="14" name="Slide Number Placeholder 13"/>
          <p:cNvSpPr>
            <a:spLocks noGrp="1"/>
          </p:cNvSpPr>
          <p:nvPr>
            <p:ph type="sldNum" sz="quarter" idx="11"/>
          </p:nvPr>
        </p:nvSpPr>
        <p:spPr/>
        <p:txBody>
          <a:bodyPr/>
          <a:lstStyle/>
          <a:p>
            <a:fld id="{B174A810-1169-4FE1-81E4-44687F72D82C}"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Date Placeholder 12"/>
          <p:cNvSpPr>
            <a:spLocks noGrp="1"/>
          </p:cNvSpPr>
          <p:nvPr>
            <p:ph type="dt" sz="half" idx="10"/>
          </p:nvPr>
        </p:nvSpPr>
        <p:spPr/>
        <p:txBody>
          <a:bodyPr/>
          <a:lstStyle/>
          <a:p>
            <a:fld id="{5C64B464-036D-4AC2-A733-135140E588F8}" type="datetimeFigureOut">
              <a:rPr lang="en-US" smtClean="0"/>
              <a:t>3/23/2017</a:t>
            </a:fld>
            <a:endParaRPr lang="en-US"/>
          </a:p>
        </p:txBody>
      </p:sp>
      <p:sp>
        <p:nvSpPr>
          <p:cNvPr id="14" name="Slide Number Placeholder 13"/>
          <p:cNvSpPr>
            <a:spLocks noGrp="1"/>
          </p:cNvSpPr>
          <p:nvPr>
            <p:ph type="sldNum" sz="quarter" idx="11"/>
          </p:nvPr>
        </p:nvSpPr>
        <p:spPr/>
        <p:txBody>
          <a:bodyPr/>
          <a:lstStyle/>
          <a:p>
            <a:fld id="{B174A810-1169-4FE1-81E4-44687F72D82C}"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1"/>
            <a:ext cx="3657600" cy="5714999"/>
          </a:xfrm>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5"/>
          <p:cNvSpPr>
            <a:spLocks noGrp="1"/>
          </p:cNvSpPr>
          <p:nvPr>
            <p:ph type="title"/>
          </p:nvPr>
        </p:nvSpPr>
        <p:spPr/>
        <p:txBody>
          <a:bodyPr/>
          <a:lstStyle/>
          <a:p>
            <a:r>
              <a:rPr lang="en-US" smtClean="0"/>
              <a:t>Click to edit Master title style</a:t>
            </a:r>
            <a:endParaRPr lang="en-US"/>
          </a:p>
        </p:txBody>
      </p:sp>
      <p:sp>
        <p:nvSpPr>
          <p:cNvPr id="10" name="Date Placeholder 9"/>
          <p:cNvSpPr>
            <a:spLocks noGrp="1"/>
          </p:cNvSpPr>
          <p:nvPr>
            <p:ph type="dt" sz="half" idx="10"/>
          </p:nvPr>
        </p:nvSpPr>
        <p:spPr/>
        <p:txBody>
          <a:bodyPr/>
          <a:lstStyle/>
          <a:p>
            <a:fld id="{5C64B464-036D-4AC2-A733-135140E588F8}" type="datetimeFigureOut">
              <a:rPr lang="en-US" smtClean="0"/>
              <a:t>3/23/2017</a:t>
            </a:fld>
            <a:endParaRPr lang="en-US"/>
          </a:p>
        </p:txBody>
      </p:sp>
      <p:sp>
        <p:nvSpPr>
          <p:cNvPr id="11" name="Slide Number Placeholder 10"/>
          <p:cNvSpPr>
            <a:spLocks noGrp="1"/>
          </p:cNvSpPr>
          <p:nvPr>
            <p:ph type="sldNum" sz="quarter" idx="11"/>
          </p:nvPr>
        </p:nvSpPr>
        <p:spPr/>
        <p:txBody>
          <a:bodyPr/>
          <a:lstStyle/>
          <a:p>
            <a:fld id="{B174A810-1169-4FE1-81E4-44687F72D82C}"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7" cy="6858000"/>
          </a:xfrm>
          <a:prstGeom prst="rect">
            <a:avLst/>
          </a:prstGeom>
        </p:spPr>
      </p:pic>
      <p:sp>
        <p:nvSpPr>
          <p:cNvPr id="12" name="Date Placeholder 11"/>
          <p:cNvSpPr>
            <a:spLocks noGrp="1"/>
          </p:cNvSpPr>
          <p:nvPr>
            <p:ph type="dt" sz="half" idx="10"/>
          </p:nvPr>
        </p:nvSpPr>
        <p:spPr>
          <a:xfrm>
            <a:off x="839790" y="6426202"/>
            <a:ext cx="2819399" cy="126999"/>
          </a:xfrm>
        </p:spPr>
        <p:txBody>
          <a:bodyPr/>
          <a:lstStyle/>
          <a:p>
            <a:fld id="{5C64B464-036D-4AC2-A733-135140E588F8}" type="datetimeFigureOut">
              <a:rPr lang="en-US" smtClean="0"/>
              <a:t>3/23/2017</a:t>
            </a:fld>
            <a:endParaRPr lang="en-US"/>
          </a:p>
        </p:txBody>
      </p:sp>
      <p:sp>
        <p:nvSpPr>
          <p:cNvPr id="13" name="Slide Number Placeholder 12"/>
          <p:cNvSpPr>
            <a:spLocks noGrp="1"/>
          </p:cNvSpPr>
          <p:nvPr>
            <p:ph type="sldNum" sz="quarter" idx="11"/>
          </p:nvPr>
        </p:nvSpPr>
        <p:spPr>
          <a:xfrm>
            <a:off x="4116388" y="6400800"/>
            <a:ext cx="533400" cy="152400"/>
          </a:xfrm>
        </p:spPr>
        <p:txBody>
          <a:bodyPr/>
          <a:lstStyle/>
          <a:p>
            <a:fld id="{B174A810-1169-4FE1-81E4-44687F72D82C}" type="slidenum">
              <a:rPr lang="en-US" smtClean="0"/>
              <a:t>‹#›</a:t>
            </a:fld>
            <a:endParaRPr lang="en-US"/>
          </a:p>
        </p:txBody>
      </p:sp>
      <p:sp>
        <p:nvSpPr>
          <p:cNvPr id="14" name="Footer Placeholder 13"/>
          <p:cNvSpPr>
            <a:spLocks noGrp="1"/>
          </p:cNvSpPr>
          <p:nvPr>
            <p:ph type="ftr" sz="quarter" idx="12"/>
          </p:nvPr>
        </p:nvSpPr>
        <p:spPr>
          <a:xfrm>
            <a:off x="838201" y="6296248"/>
            <a:ext cx="2820987" cy="152400"/>
          </a:xfrm>
        </p:spPr>
        <p:txBody>
          <a:bodyPr/>
          <a:lstStyle/>
          <a:p>
            <a:endParaRPr lang="en-US"/>
          </a:p>
        </p:txBody>
      </p:sp>
      <p:sp>
        <p:nvSpPr>
          <p:cNvPr id="15" name="Title 14"/>
          <p:cNvSpPr>
            <a:spLocks noGrp="1"/>
          </p:cNvSpPr>
          <p:nvPr>
            <p:ph type="title"/>
          </p:nvPr>
        </p:nvSpPr>
        <p:spPr>
          <a:xfrm>
            <a:off x="457200" y="1828800"/>
            <a:ext cx="3200400" cy="1752600"/>
          </a:xfrm>
        </p:spPr>
        <p:txBody>
          <a:bodyPr anchor="b"/>
          <a:lstStyle/>
          <a:p>
            <a:r>
              <a:rPr lang="en-US" smtClean="0"/>
              <a:t>Click to edit Master title style</a:t>
            </a:r>
            <a:endParaRPr lang="en-US"/>
          </a:p>
        </p:txBody>
      </p:sp>
      <p:sp>
        <p:nvSpPr>
          <p:cNvPr id="3" name="Text Placeholder 2"/>
          <p:cNvSpPr>
            <a:spLocks noGrp="1"/>
          </p:cNvSpPr>
          <p:nvPr>
            <p:ph type="body" sz="quarter" idx="13"/>
          </p:nvPr>
        </p:nvSpPr>
        <p:spPr>
          <a:xfrm>
            <a:off x="457200" y="3578225"/>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itle 1"/>
          <p:cNvSpPr>
            <a:spLocks noGrp="1"/>
          </p:cNvSpPr>
          <p:nvPr>
            <p:ph type="title"/>
          </p:nvPr>
        </p:nvSpPr>
        <p:spPr>
          <a:xfrm>
            <a:off x="4876800" y="457201"/>
            <a:ext cx="2819400" cy="5714999"/>
          </a:xfrm>
        </p:spPr>
        <p:txBody>
          <a:bodyPr/>
          <a:lstStyle/>
          <a:p>
            <a:r>
              <a:rPr lang="en-US" smtClean="0"/>
              <a:t>Click to edit Master title style</a:t>
            </a:r>
            <a:endParaRPr lang="en-US"/>
          </a:p>
        </p:txBody>
      </p:sp>
      <p:sp>
        <p:nvSpPr>
          <p:cNvPr id="9" name="Date Placeholder 8"/>
          <p:cNvSpPr>
            <a:spLocks noGrp="1"/>
          </p:cNvSpPr>
          <p:nvPr>
            <p:ph type="dt" sz="half" idx="10"/>
          </p:nvPr>
        </p:nvSpPr>
        <p:spPr/>
        <p:txBody>
          <a:bodyPr/>
          <a:lstStyle/>
          <a:p>
            <a:fld id="{5C64B464-036D-4AC2-A733-135140E588F8}" type="datetimeFigureOut">
              <a:rPr lang="en-US" smtClean="0"/>
              <a:t>3/23/2017</a:t>
            </a:fld>
            <a:endParaRPr lang="en-US"/>
          </a:p>
        </p:txBody>
      </p:sp>
      <p:sp>
        <p:nvSpPr>
          <p:cNvPr id="13" name="Slide Number Placeholder 12"/>
          <p:cNvSpPr>
            <a:spLocks noGrp="1"/>
          </p:cNvSpPr>
          <p:nvPr>
            <p:ph type="sldNum" sz="quarter" idx="11"/>
          </p:nvPr>
        </p:nvSpPr>
        <p:spPr/>
        <p:txBody>
          <a:bodyPr/>
          <a:lstStyle/>
          <a:p>
            <a:fld id="{B174A810-1169-4FE1-81E4-44687F72D82C}"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Title 1"/>
          <p:cNvSpPr>
            <a:spLocks noGrp="1"/>
          </p:cNvSpPr>
          <p:nvPr>
            <p:ph type="title"/>
          </p:nvPr>
        </p:nvSpPr>
        <p:spPr>
          <a:xfrm>
            <a:off x="4876800" y="457201"/>
            <a:ext cx="2819400" cy="5714999"/>
          </a:xfrm>
        </p:spPr>
        <p:txBody>
          <a:bodyPr/>
          <a:lstStyle/>
          <a:p>
            <a:r>
              <a:rPr lang="en-US" smtClean="0"/>
              <a:t>Click to edit Master title style</a:t>
            </a:r>
            <a:endParaRPr lang="en-US"/>
          </a:p>
        </p:txBody>
      </p:sp>
      <p:sp>
        <p:nvSpPr>
          <p:cNvPr id="12" name="Date Placeholder 11"/>
          <p:cNvSpPr>
            <a:spLocks noGrp="1"/>
          </p:cNvSpPr>
          <p:nvPr>
            <p:ph type="dt" sz="half" idx="10"/>
          </p:nvPr>
        </p:nvSpPr>
        <p:spPr/>
        <p:txBody>
          <a:bodyPr/>
          <a:lstStyle/>
          <a:p>
            <a:fld id="{5C64B464-036D-4AC2-A733-135140E588F8}" type="datetimeFigureOut">
              <a:rPr lang="en-US" smtClean="0"/>
              <a:t>3/23/2017</a:t>
            </a:fld>
            <a:endParaRPr lang="en-US"/>
          </a:p>
        </p:txBody>
      </p:sp>
      <p:sp>
        <p:nvSpPr>
          <p:cNvPr id="14" name="Slide Number Placeholder 13"/>
          <p:cNvSpPr>
            <a:spLocks noGrp="1"/>
          </p:cNvSpPr>
          <p:nvPr>
            <p:ph type="sldNum" sz="quarter" idx="11"/>
          </p:nvPr>
        </p:nvSpPr>
        <p:spPr/>
        <p:txBody>
          <a:bodyPr/>
          <a:lstStyle/>
          <a:p>
            <a:fld id="{B174A810-1169-4FE1-81E4-44687F72D82C}"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n-US" smtClean="0"/>
              <a:t>Click to edit Master title style</a:t>
            </a:r>
            <a:endParaRPr lang="en-US" dirty="0"/>
          </a:p>
        </p:txBody>
      </p:sp>
      <p:sp>
        <p:nvSpPr>
          <p:cNvPr id="9" name="Date Placeholder 8"/>
          <p:cNvSpPr>
            <a:spLocks noGrp="1"/>
          </p:cNvSpPr>
          <p:nvPr>
            <p:ph type="dt" sz="half" idx="10"/>
          </p:nvPr>
        </p:nvSpPr>
        <p:spPr/>
        <p:txBody>
          <a:bodyPr/>
          <a:lstStyle/>
          <a:p>
            <a:fld id="{5C64B464-036D-4AC2-A733-135140E588F8}" type="datetimeFigureOut">
              <a:rPr lang="en-US" smtClean="0"/>
              <a:t>3/23/2017</a:t>
            </a:fld>
            <a:endParaRPr lang="en-US"/>
          </a:p>
        </p:txBody>
      </p:sp>
      <p:sp>
        <p:nvSpPr>
          <p:cNvPr id="10" name="Slide Number Placeholder 9"/>
          <p:cNvSpPr>
            <a:spLocks noGrp="1"/>
          </p:cNvSpPr>
          <p:nvPr>
            <p:ph type="sldNum" sz="quarter" idx="11"/>
          </p:nvPr>
        </p:nvSpPr>
        <p:spPr/>
        <p:txBody>
          <a:bodyPr/>
          <a:lstStyle/>
          <a:p>
            <a:fld id="{B174A810-1169-4FE1-81E4-44687F72D82C}" type="slidenum">
              <a:rPr lang="en-US" smtClean="0"/>
              <a:t>‹#›</a:t>
            </a:fld>
            <a:endParaRPr lang="en-US"/>
          </a:p>
        </p:txBody>
      </p:sp>
      <p:sp>
        <p:nvSpPr>
          <p:cNvPr id="11" name="Footer Placeholder 1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5C64B464-036D-4AC2-A733-135140E588F8}" type="datetimeFigureOut">
              <a:rPr lang="en-US" smtClean="0"/>
              <a:t>3/23/2017</a:t>
            </a:fld>
            <a:endParaRPr lang="en-US"/>
          </a:p>
        </p:txBody>
      </p:sp>
      <p:sp>
        <p:nvSpPr>
          <p:cNvPr id="9" name="Slide Number Placeholder 8"/>
          <p:cNvSpPr>
            <a:spLocks noGrp="1"/>
          </p:cNvSpPr>
          <p:nvPr>
            <p:ph type="sldNum" sz="quarter" idx="11"/>
          </p:nvPr>
        </p:nvSpPr>
        <p:spPr/>
        <p:txBody>
          <a:bodyPr/>
          <a:lstStyle/>
          <a:p>
            <a:fld id="{B174A810-1169-4FE1-81E4-44687F72D82C}"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1"/>
            <a:ext cx="2514600" cy="1874837"/>
          </a:xfrm>
        </p:spPr>
        <p:txBody>
          <a:bodyPr anchor="b">
            <a:normAutofit/>
          </a:bodyPr>
          <a:lstStyle>
            <a:lvl1pPr algn="r">
              <a:defRPr sz="2000" b="0">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5C64B464-036D-4AC2-A733-135140E588F8}" type="datetimeFigureOut">
              <a:rPr lang="en-US" smtClean="0"/>
              <a:t>3/23/2017</a:t>
            </a:fld>
            <a:endParaRPr lang="en-US"/>
          </a:p>
        </p:txBody>
      </p:sp>
      <p:sp>
        <p:nvSpPr>
          <p:cNvPr id="16" name="Slide Number Placeholder 15"/>
          <p:cNvSpPr>
            <a:spLocks noGrp="1"/>
          </p:cNvSpPr>
          <p:nvPr>
            <p:ph type="sldNum" sz="quarter" idx="11"/>
          </p:nvPr>
        </p:nvSpPr>
        <p:spPr/>
        <p:txBody>
          <a:bodyPr/>
          <a:lstStyle/>
          <a:p>
            <a:fld id="{B174A810-1169-4FE1-81E4-44687F72D82C}"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2"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n-US" smtClean="0"/>
              <a:t>Click to edit Master title style</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Date Placeholder 15"/>
          <p:cNvSpPr>
            <a:spLocks noGrp="1"/>
          </p:cNvSpPr>
          <p:nvPr>
            <p:ph type="dt" sz="half" idx="10"/>
          </p:nvPr>
        </p:nvSpPr>
        <p:spPr/>
        <p:txBody>
          <a:bodyPr/>
          <a:lstStyle/>
          <a:p>
            <a:fld id="{5C64B464-036D-4AC2-A733-135140E588F8}" type="datetimeFigureOut">
              <a:rPr lang="en-US" smtClean="0"/>
              <a:t>3/23/2017</a:t>
            </a:fld>
            <a:endParaRPr lang="en-US"/>
          </a:p>
        </p:txBody>
      </p:sp>
      <p:sp>
        <p:nvSpPr>
          <p:cNvPr id="17" name="Slide Number Placeholder 16"/>
          <p:cNvSpPr>
            <a:spLocks noGrp="1"/>
          </p:cNvSpPr>
          <p:nvPr>
            <p:ph type="sldNum" sz="quarter" idx="11"/>
          </p:nvPr>
        </p:nvSpPr>
        <p:spPr/>
        <p:txBody>
          <a:bodyPr/>
          <a:lstStyle/>
          <a:p>
            <a:fld id="{B174A810-1169-4FE1-81E4-44687F72D82C}"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457201"/>
            <a:ext cx="3657600" cy="57149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B174A810-1169-4FE1-81E4-44687F72D82C}" type="slidenum">
              <a:rPr lang="en-US" smtClean="0"/>
              <a:t>‹#›</a:t>
            </a:fld>
            <a:endParaRPr lang="en-US"/>
          </a:p>
        </p:txBody>
      </p:sp>
      <p:sp>
        <p:nvSpPr>
          <p:cNvPr id="9" name="Date Placeholder 8"/>
          <p:cNvSpPr>
            <a:spLocks noGrp="1"/>
          </p:cNvSpPr>
          <p:nvPr>
            <p:ph type="dt" sz="half" idx="2"/>
          </p:nvPr>
        </p:nvSpPr>
        <p:spPr>
          <a:xfrm>
            <a:off x="4876802" y="6426202"/>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5C64B464-036D-4AC2-A733-135140E588F8}" type="datetimeFigureOut">
              <a:rPr lang="en-US" smtClean="0"/>
              <a:t>3/23/2017</a:t>
            </a:fld>
            <a:endParaRPr lang="en-US"/>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www.lushusa.com/on/demandware.store/Sites-Lush-Site/en_US/Stores-Locate" TargetMode="External"/><Relationship Id="rId7" Type="http://schemas.openxmlformats.org/officeDocument/2006/relationships/image" Target="../media/image8.jpeg"/><Relationship Id="rId2" Type="http://schemas.openxmlformats.org/officeDocument/2006/relationships/hyperlink" Target="http://www.lushusa.com/easter/"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jpeg"/><Relationship Id="rId9" Type="http://schemas.openxmlformats.org/officeDocument/2006/relationships/image" Target="../media/image10.jpeg"/></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2bmarketing.net/en/resources/blog/5-steps-understanding-your-customers-buying-proces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smtClean="0"/>
              <a:t>Kelly Smith</a:t>
            </a:r>
          </a:p>
          <a:p>
            <a:r>
              <a:rPr lang="en-US" dirty="0" smtClean="0"/>
              <a:t>MKTG325</a:t>
            </a:r>
            <a:endParaRPr lang="en-US" dirty="0"/>
          </a:p>
        </p:txBody>
      </p:sp>
      <p:sp>
        <p:nvSpPr>
          <p:cNvPr id="2" name="Title 1"/>
          <p:cNvSpPr>
            <a:spLocks noGrp="1"/>
          </p:cNvSpPr>
          <p:nvPr>
            <p:ph type="title"/>
          </p:nvPr>
        </p:nvSpPr>
        <p:spPr/>
        <p:txBody>
          <a:bodyPr/>
          <a:lstStyle/>
          <a:p>
            <a:r>
              <a:rPr lang="en-US" dirty="0" smtClean="0"/>
              <a:t>LUSH Ad Campaign</a:t>
            </a:r>
            <a:endParaRPr lang="en-US" dirty="0"/>
          </a:p>
        </p:txBody>
      </p:sp>
    </p:spTree>
    <p:extLst>
      <p:ext uri="{BB962C8B-B14F-4D97-AF65-F5344CB8AC3E}">
        <p14:creationId xmlns:p14="http://schemas.microsoft.com/office/powerpoint/2010/main" val="9741713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0"/>
            <a:ext cx="4419600" cy="6172200"/>
          </a:xfrm>
        </p:spPr>
        <p:txBody>
          <a:bodyPr>
            <a:noAutofit/>
          </a:bodyPr>
          <a:lstStyle/>
          <a:p>
            <a:r>
              <a:rPr lang="en-US" dirty="0"/>
              <a:t>Summary: This digital ad will be placed </a:t>
            </a:r>
            <a:r>
              <a:rPr lang="en-US" dirty="0" smtClean="0"/>
              <a:t> </a:t>
            </a:r>
            <a:r>
              <a:rPr lang="en-US" dirty="0"/>
              <a:t>over all social media outlets. This will be the initial onset of the campaign and this ad will be placed on Google, Facebook, Twitter, Instagram, </a:t>
            </a:r>
            <a:r>
              <a:rPr lang="en-US" dirty="0" err="1"/>
              <a:t>SnapChat</a:t>
            </a:r>
            <a:r>
              <a:rPr lang="en-US" dirty="0"/>
              <a:t>, and in print for store signage. We will also be able to have some YouTube influencers to produce content for videos on this campaign to spread the message and way to participate. Once the ad has been placed we can implement the campaign starting on the specified date, running for a total of two weeks over the first two weeks of spring. This will coincide with our new spring bath bomb launch. The goal is to sell as many bath bombs as possible while helping a good cause and garner some exposure on our customer’s social media platforms to further brand recognition. </a:t>
            </a:r>
            <a:endParaRPr lang="en-US" dirty="0" smtClean="0"/>
          </a:p>
          <a:p>
            <a:r>
              <a:rPr lang="en-US" dirty="0" smtClean="0"/>
              <a:t>A mass email communication will be sent out to all on the mailing list</a:t>
            </a:r>
            <a:endParaRPr lang="en-US" dirty="0"/>
          </a:p>
        </p:txBody>
      </p:sp>
      <p:pic>
        <p:nvPicPr>
          <p:cNvPr id="2050" name="Picture 2" descr="C:\Users\DARRELL\Desktop\k\School\BA\Session 6\MKTG325\lus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371600"/>
            <a:ext cx="3810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23134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245" y="3548887"/>
            <a:ext cx="8909155" cy="3309114"/>
          </a:xfrm>
        </p:spPr>
      </p:pic>
      <p:sp>
        <p:nvSpPr>
          <p:cNvPr id="7" name="TextBox 6"/>
          <p:cNvSpPr txBox="1"/>
          <p:nvPr/>
        </p:nvSpPr>
        <p:spPr>
          <a:xfrm>
            <a:off x="381000" y="1295401"/>
            <a:ext cx="8382000" cy="2031325"/>
          </a:xfrm>
          <a:prstGeom prst="rect">
            <a:avLst/>
          </a:prstGeom>
          <a:noFill/>
        </p:spPr>
        <p:txBody>
          <a:bodyPr wrap="square" rtlCol="0">
            <a:spAutoFit/>
          </a:bodyPr>
          <a:lstStyle/>
          <a:p>
            <a:r>
              <a:rPr lang="en-US" dirty="0" smtClean="0">
                <a:latin typeface="Arial Rounded MT Bold" panose="020F0704030504030204" pitchFamily="34" charset="0"/>
              </a:rPr>
              <a:t>LUSH is asking you to drop some bombs in the war on Animal Testing. Drop any of our LUSH Bath Bombs into a tub of water, post a video to social media using the hashtag </a:t>
            </a:r>
            <a:r>
              <a:rPr lang="en-US" b="1" dirty="0" smtClean="0">
                <a:latin typeface="Arial Rounded MT Bold" panose="020F0704030504030204" pitchFamily="34" charset="0"/>
              </a:rPr>
              <a:t>#WarOnAnimalTesting </a:t>
            </a:r>
            <a:r>
              <a:rPr lang="en-US" dirty="0" smtClean="0">
                <a:latin typeface="Arial Rounded MT Bold" panose="020F0704030504030204" pitchFamily="34" charset="0"/>
              </a:rPr>
              <a:t>and LUSH will donate $.25 (up to $250,000) to end Animal Testing. You get a great bath, we get to show you how much we care, and together we get to help end cosmetic testing on our furry friends. What could be better? Come in to any LUSH to pick up your bomb to drop on Animal Testing today! </a:t>
            </a:r>
            <a:endParaRPr lang="en-US" dirty="0">
              <a:latin typeface="Arial Rounded MT Bold" panose="020F0704030504030204" pitchFamily="34" charset="0"/>
            </a:endParaRPr>
          </a:p>
        </p:txBody>
      </p:sp>
      <p:pic>
        <p:nvPicPr>
          <p:cNvPr id="9" name="Picture 8"/>
          <p:cNvPicPr>
            <a:picLocks noChangeAspect="1"/>
          </p:cNvPicPr>
          <p:nvPr/>
        </p:nvPicPr>
        <p:blipFill rotWithShape="1">
          <a:blip r:embed="rId4">
            <a:extLst>
              <a:ext uri="{28A0092B-C50C-407E-A947-70E740481C1C}">
                <a14:useLocalDpi xmlns:a14="http://schemas.microsoft.com/office/drawing/2010/main" val="0"/>
              </a:ext>
            </a:extLst>
          </a:blip>
          <a:srcRect t="20074" b="60262"/>
          <a:stretch/>
        </p:blipFill>
        <p:spPr>
          <a:xfrm>
            <a:off x="0" y="213048"/>
            <a:ext cx="8458200" cy="1082353"/>
          </a:xfrm>
          <a:prstGeom prst="rect">
            <a:avLst/>
          </a:prstGeom>
        </p:spPr>
      </p:pic>
    </p:spTree>
    <p:extLst>
      <p:ext uri="{BB962C8B-B14F-4D97-AF65-F5344CB8AC3E}">
        <p14:creationId xmlns:p14="http://schemas.microsoft.com/office/powerpoint/2010/main" val="918550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b="1" dirty="0"/>
              <a:t>Target: </a:t>
            </a:r>
            <a:r>
              <a:rPr lang="en-US" dirty="0"/>
              <a:t>Our target market is socially conscious millennials with disposable income and a desire to help ethically responsible causes. These are in the median age group and have professional or well-paying jobs. Most of these will not have children and live and work in an urban area. It is important to this target market to help socially responsible causes and by linking our brand with a good cause we can increase our brand value with them. Using social media to allow them to participate will help create brand ambassadors and word-of-mouth advertising will spread due to this</a:t>
            </a:r>
          </a:p>
          <a:p>
            <a:pPr marL="0" indent="0">
              <a:buNone/>
            </a:pPr>
            <a:endParaRPr lang="en-US" dirty="0" smtClean="0"/>
          </a:p>
          <a:p>
            <a:r>
              <a:rPr lang="en-US" dirty="0" smtClean="0"/>
              <a:t>The following is an email communication that will be sent our in mass to all customers signed up on the mailing list. </a:t>
            </a:r>
          </a:p>
          <a:p>
            <a:r>
              <a:rPr lang="en-US" dirty="0" smtClean="0"/>
              <a:t>The communication will announce the launch of the spring line</a:t>
            </a:r>
          </a:p>
          <a:p>
            <a:r>
              <a:rPr lang="en-US" dirty="0" smtClean="0"/>
              <a:t>The communication will also link the Easter egg bath bombs to the  anti animal testing campaign and direct people to our social media sites</a:t>
            </a:r>
          </a:p>
          <a:p>
            <a:endParaRPr lang="en-US" b="1" dirty="0"/>
          </a:p>
        </p:txBody>
      </p:sp>
      <p:sp>
        <p:nvSpPr>
          <p:cNvPr id="3" name="Title 2"/>
          <p:cNvSpPr>
            <a:spLocks noGrp="1"/>
          </p:cNvSpPr>
          <p:nvPr>
            <p:ph type="title"/>
          </p:nvPr>
        </p:nvSpPr>
        <p:spPr/>
        <p:txBody>
          <a:bodyPr/>
          <a:lstStyle/>
          <a:p>
            <a:r>
              <a:rPr lang="en-US" dirty="0" smtClean="0"/>
              <a:t>Target / Email Communication</a:t>
            </a:r>
            <a:endParaRPr lang="en-US" dirty="0"/>
          </a:p>
        </p:txBody>
      </p:sp>
    </p:spTree>
    <p:extLst>
      <p:ext uri="{BB962C8B-B14F-4D97-AF65-F5344CB8AC3E}">
        <p14:creationId xmlns:p14="http://schemas.microsoft.com/office/powerpoint/2010/main" val="2849994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28600" y="76200"/>
            <a:ext cx="8458200" cy="2308324"/>
          </a:xfrm>
          <a:prstGeom prst="rect">
            <a:avLst/>
          </a:prstGeom>
          <a:noFill/>
        </p:spPr>
        <p:txBody>
          <a:bodyPr wrap="square" rtlCol="0">
            <a:spAutoFit/>
          </a:bodyPr>
          <a:lstStyle/>
          <a:p>
            <a:r>
              <a:rPr lang="en-US" dirty="0" smtClean="0"/>
              <a:t>It’s spring at</a:t>
            </a:r>
            <a:r>
              <a:rPr lang="en-US" b="1" dirty="0" smtClean="0"/>
              <a:t> LUSH </a:t>
            </a:r>
            <a:r>
              <a:rPr lang="en-US" dirty="0" smtClean="0"/>
              <a:t>and that can only mean one thing… </a:t>
            </a:r>
            <a:r>
              <a:rPr lang="en-US" b="1" dirty="0" smtClean="0"/>
              <a:t>EASTER EGGS!</a:t>
            </a:r>
            <a:r>
              <a:rPr lang="en-US" dirty="0" smtClean="0"/>
              <a:t> 100% of our spring line products are self preserving, which means they contain no artificial preservatives. It also means that products wont spoil despite being made with AMAZING ingredients like </a:t>
            </a:r>
            <a:r>
              <a:rPr lang="en-US" dirty="0"/>
              <a:t>cocoa butter, vegetarian glycerin and </a:t>
            </a:r>
            <a:r>
              <a:rPr lang="en-US" dirty="0" smtClean="0"/>
              <a:t>honey. </a:t>
            </a:r>
          </a:p>
          <a:p>
            <a:r>
              <a:rPr lang="en-US" dirty="0" smtClean="0"/>
              <a:t>“</a:t>
            </a:r>
            <a:r>
              <a:rPr lang="en-US" dirty="0"/>
              <a:t>Check out our entire </a:t>
            </a:r>
            <a:r>
              <a:rPr lang="en-US" b="1" u="sng" dirty="0">
                <a:hlinkClick r:id="rId2"/>
              </a:rPr>
              <a:t>self-preserving Easter range</a:t>
            </a:r>
            <a:r>
              <a:rPr lang="en-US" dirty="0"/>
              <a:t> online, give our customer care team a call at 1-888-733-5874, </a:t>
            </a:r>
            <a:r>
              <a:rPr lang="en-US" b="1" dirty="0"/>
              <a:t>or visit your </a:t>
            </a:r>
            <a:r>
              <a:rPr lang="en-US" b="1" u="sng" dirty="0">
                <a:hlinkClick r:id="rId3"/>
              </a:rPr>
              <a:t>local shop</a:t>
            </a:r>
            <a:r>
              <a:rPr lang="en-US" b="1" dirty="0"/>
              <a:t> to see it in person before it hops away for good</a:t>
            </a:r>
            <a:r>
              <a:rPr lang="en-US" dirty="0" smtClean="0"/>
              <a:t>.” Make sure to check our social media to find out how to participate in our </a:t>
            </a:r>
            <a:r>
              <a:rPr lang="en-US" b="1" dirty="0" smtClean="0"/>
              <a:t>#</a:t>
            </a:r>
            <a:r>
              <a:rPr lang="en-US" b="1" dirty="0" err="1" smtClean="0"/>
              <a:t>WarOnAnimalTesting</a:t>
            </a:r>
            <a:r>
              <a:rPr lang="en-US" b="1" dirty="0" smtClean="0"/>
              <a:t> @</a:t>
            </a:r>
            <a:r>
              <a:rPr lang="en-US" b="1" dirty="0" err="1" smtClean="0"/>
              <a:t>lushcosmetics</a:t>
            </a:r>
            <a:endParaRPr lang="en-US" b="1" dirty="0"/>
          </a:p>
        </p:txBody>
      </p:sp>
      <p:grpSp>
        <p:nvGrpSpPr>
          <p:cNvPr id="19" name="Group 18"/>
          <p:cNvGrpSpPr/>
          <p:nvPr/>
        </p:nvGrpSpPr>
        <p:grpSpPr>
          <a:xfrm>
            <a:off x="819149" y="2438400"/>
            <a:ext cx="7334251" cy="4046308"/>
            <a:chOff x="647700" y="2438400"/>
            <a:chExt cx="7734300" cy="4440735"/>
          </a:xfrm>
        </p:grpSpPr>
        <p:grpSp>
          <p:nvGrpSpPr>
            <p:cNvPr id="5" name="Group 4"/>
            <p:cNvGrpSpPr/>
            <p:nvPr/>
          </p:nvGrpSpPr>
          <p:grpSpPr>
            <a:xfrm>
              <a:off x="647700" y="2438400"/>
              <a:ext cx="2019300" cy="2653755"/>
              <a:chOff x="228600" y="2008941"/>
              <a:chExt cx="2019300" cy="2653755"/>
            </a:xfrm>
          </p:grpSpPr>
          <p:pic>
            <p:nvPicPr>
              <p:cNvPr id="1025" name="Picture 1" descr="product ima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376696"/>
                <a:ext cx="20193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Golden Eg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2008941"/>
                <a:ext cx="2019300" cy="385009"/>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TextBox 6"/>
            <p:cNvSpPr txBox="1"/>
            <p:nvPr/>
          </p:nvSpPr>
          <p:spPr>
            <a:xfrm>
              <a:off x="647700" y="5230059"/>
              <a:ext cx="2019300" cy="1621335"/>
            </a:xfrm>
            <a:prstGeom prst="rect">
              <a:avLst/>
            </a:prstGeom>
            <a:noFill/>
          </p:spPr>
          <p:txBody>
            <a:bodyPr wrap="square" rtlCol="0">
              <a:spAutoFit/>
            </a:bodyPr>
            <a:lstStyle/>
            <a:p>
              <a:r>
                <a:rPr lang="en-US" b="1" dirty="0" smtClean="0"/>
                <a:t>Bath Bomb Melt</a:t>
              </a:r>
            </a:p>
            <a:p>
              <a:r>
                <a:rPr lang="en-US" dirty="0" smtClean="0"/>
                <a:t>Gorgeous glittery egg blooms into a golden honey scented magic</a:t>
              </a:r>
              <a:endParaRPr lang="en-US" dirty="0"/>
            </a:p>
          </p:txBody>
        </p:sp>
        <p:grpSp>
          <p:nvGrpSpPr>
            <p:cNvPr id="11" name="Group 10"/>
            <p:cNvGrpSpPr/>
            <p:nvPr/>
          </p:nvGrpSpPr>
          <p:grpSpPr>
            <a:xfrm>
              <a:off x="3276600" y="2438400"/>
              <a:ext cx="2046287" cy="2687428"/>
              <a:chOff x="2678113" y="1852278"/>
              <a:chExt cx="1952625" cy="2827672"/>
            </a:xfrm>
          </p:grpSpPr>
          <p:pic>
            <p:nvPicPr>
              <p:cNvPr id="1028" name="Picture 4" descr="Chick 'N' Mix"/>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78113" y="1852278"/>
                <a:ext cx="1952625" cy="28048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roduct imag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78113" y="2108200"/>
                <a:ext cx="1952625" cy="2571750"/>
              </a:xfrm>
              <a:prstGeom prst="rect">
                <a:avLst/>
              </a:prstGeom>
              <a:noFill/>
              <a:extLst>
                <a:ext uri="{909E8E84-426E-40DD-AFC4-6F175D3DCCD1}">
                  <a14:hiddenFill xmlns:a14="http://schemas.microsoft.com/office/drawing/2010/main">
                    <a:solidFill>
                      <a:srgbClr val="FFFFFF"/>
                    </a:solidFill>
                  </a14:hiddenFill>
                </a:ext>
              </a:extLst>
            </p:spPr>
          </p:pic>
        </p:grpSp>
        <p:sp>
          <p:nvSpPr>
            <p:cNvPr id="18" name="TextBox 17"/>
            <p:cNvSpPr txBox="1"/>
            <p:nvPr/>
          </p:nvSpPr>
          <p:spPr>
            <a:xfrm>
              <a:off x="3290093" y="5246478"/>
              <a:ext cx="2019300" cy="1621335"/>
            </a:xfrm>
            <a:prstGeom prst="rect">
              <a:avLst/>
            </a:prstGeom>
            <a:noFill/>
          </p:spPr>
          <p:txBody>
            <a:bodyPr wrap="square" rtlCol="0">
              <a:spAutoFit/>
            </a:bodyPr>
            <a:lstStyle/>
            <a:p>
              <a:r>
                <a:rPr lang="en-US" b="1" dirty="0" smtClean="0"/>
                <a:t>Bath Bomb</a:t>
              </a:r>
            </a:p>
            <a:p>
              <a:r>
                <a:rPr lang="en-US" dirty="0" smtClean="0"/>
                <a:t>Adorable bergamot scented chick hides a cute secret inside </a:t>
              </a:r>
              <a:endParaRPr lang="en-US" dirty="0"/>
            </a:p>
          </p:txBody>
        </p:sp>
        <p:grpSp>
          <p:nvGrpSpPr>
            <p:cNvPr id="17" name="Group 16"/>
            <p:cNvGrpSpPr/>
            <p:nvPr/>
          </p:nvGrpSpPr>
          <p:grpSpPr>
            <a:xfrm>
              <a:off x="5857875" y="2438400"/>
              <a:ext cx="2524125" cy="4440735"/>
              <a:chOff x="5857875" y="2438400"/>
              <a:chExt cx="2524125" cy="4440735"/>
            </a:xfrm>
          </p:grpSpPr>
          <p:grpSp>
            <p:nvGrpSpPr>
              <p:cNvPr id="16" name="Group 15"/>
              <p:cNvGrpSpPr/>
              <p:nvPr/>
            </p:nvGrpSpPr>
            <p:grpSpPr>
              <a:xfrm>
                <a:off x="5857875" y="2438400"/>
                <a:ext cx="2524125" cy="2876550"/>
                <a:chOff x="5857875" y="2438400"/>
                <a:chExt cx="2524125" cy="2876550"/>
              </a:xfrm>
            </p:grpSpPr>
            <p:pic>
              <p:nvPicPr>
                <p:cNvPr id="1031" name="Picture 7" descr="Which came first?"/>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57875" y="2438400"/>
                  <a:ext cx="2524125" cy="269754"/>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product imag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86475" y="2743200"/>
                  <a:ext cx="2095500" cy="2571750"/>
                </a:xfrm>
                <a:prstGeom prst="rect">
                  <a:avLst/>
                </a:prstGeom>
                <a:noFill/>
                <a:extLst>
                  <a:ext uri="{909E8E84-426E-40DD-AFC4-6F175D3DCCD1}">
                    <a14:hiddenFill xmlns:a14="http://schemas.microsoft.com/office/drawing/2010/main">
                      <a:solidFill>
                        <a:srgbClr val="FFFFFF"/>
                      </a:solidFill>
                    </a14:hiddenFill>
                  </a:ext>
                </a:extLst>
              </p:spPr>
            </p:pic>
          </p:grpSp>
          <p:sp>
            <p:nvSpPr>
              <p:cNvPr id="25" name="TextBox 24"/>
              <p:cNvSpPr txBox="1"/>
              <p:nvPr/>
            </p:nvSpPr>
            <p:spPr>
              <a:xfrm>
                <a:off x="6286500" y="5257800"/>
                <a:ext cx="2019300" cy="1621335"/>
              </a:xfrm>
              <a:prstGeom prst="rect">
                <a:avLst/>
              </a:prstGeom>
              <a:noFill/>
            </p:spPr>
            <p:txBody>
              <a:bodyPr wrap="square" rtlCol="0">
                <a:spAutoFit/>
              </a:bodyPr>
              <a:lstStyle/>
              <a:p>
                <a:r>
                  <a:rPr lang="en-US" b="1" dirty="0" smtClean="0"/>
                  <a:t>Bath Bomb</a:t>
                </a:r>
              </a:p>
              <a:p>
                <a:r>
                  <a:rPr lang="en-US" dirty="0"/>
                  <a:t>F</a:t>
                </a:r>
                <a:r>
                  <a:rPr lang="en-US" dirty="0" smtClean="0"/>
                  <a:t>uchsia waters are left after this fast fizzing vanilla grapefruit treat</a:t>
                </a:r>
              </a:p>
            </p:txBody>
          </p:sp>
        </p:grpSp>
      </p:grpSp>
    </p:spTree>
    <p:extLst>
      <p:ext uri="{BB962C8B-B14F-4D97-AF65-F5344CB8AC3E}">
        <p14:creationId xmlns:p14="http://schemas.microsoft.com/office/powerpoint/2010/main" val="7153187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3" name="Picture 1" descr="https://ci4.googleusercontent.com/proxy/dqTmIVXZR4aLbAHgHP2EnCkDG6dTKT002xVz1D0TePelzPE5fduWH2bpQbWtSxhEZOQhT4v-bOnaSJi1LsV0T-DIj5QoOM2jjQ=s0-d-e1-ft#http://media.lush.com/5904/global/our-values-e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439" y="5410201"/>
            <a:ext cx="8433792" cy="1447801"/>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165439" y="1524000"/>
            <a:ext cx="8433792" cy="2277547"/>
          </a:xfrm>
          <a:prstGeom prst="rect">
            <a:avLst/>
          </a:prstGeom>
        </p:spPr>
        <p:txBody>
          <a:bodyPr wrap="square">
            <a:spAutoFit/>
          </a:bodyPr>
          <a:lstStyle/>
          <a:p>
            <a:pPr marL="342900" indent="-342900">
              <a:buFont typeface="Arial" panose="020B0604020202020204" pitchFamily="34" charset="0"/>
              <a:buChar char="•"/>
            </a:pPr>
            <a:r>
              <a:rPr lang="en-US" dirty="0" smtClean="0"/>
              <a:t>The following blur will be placed on the website and on social media outlets</a:t>
            </a:r>
          </a:p>
          <a:p>
            <a:pPr marL="342900" indent="-342900">
              <a:buFont typeface="Arial" panose="020B0604020202020204" pitchFamily="34" charset="0"/>
              <a:buChar char="•"/>
            </a:pPr>
            <a:r>
              <a:rPr lang="en-US" dirty="0"/>
              <a:t>“New spring bath bombs are arriving at LUSH Fresh Handmade Cosmetics and we want you to try them all! Come in to any LUSH location between March15 - 30, purchase one bath bomb and get a second bath bomb of equal or lesser value free. Mix and match any of our bath bombs including our year-round classics and location exclusives. Come stock up on bath bombs and help us fight against animal testing online! #</a:t>
            </a:r>
            <a:r>
              <a:rPr lang="en-US" dirty="0" err="1"/>
              <a:t>WarOnAnimalTesting</a:t>
            </a:r>
            <a:r>
              <a:rPr lang="en-US" dirty="0"/>
              <a:t> “</a:t>
            </a:r>
          </a:p>
          <a:p>
            <a:pPr marL="342900" indent="-342900">
              <a:buFont typeface="Arial" panose="020B0604020202020204" pitchFamily="34" charset="0"/>
              <a:buChar char="•"/>
            </a:pPr>
            <a:endParaRPr lang="en-US" sz="1600" dirty="0"/>
          </a:p>
        </p:txBody>
      </p:sp>
      <p:sp>
        <p:nvSpPr>
          <p:cNvPr id="22" name="Title 21"/>
          <p:cNvSpPr>
            <a:spLocks noGrp="1"/>
          </p:cNvSpPr>
          <p:nvPr>
            <p:ph type="title"/>
          </p:nvPr>
        </p:nvSpPr>
        <p:spPr>
          <a:xfrm>
            <a:off x="494465" y="-1676400"/>
            <a:ext cx="4229935" cy="5715000"/>
          </a:xfrm>
        </p:spPr>
        <p:txBody>
          <a:bodyPr/>
          <a:lstStyle/>
          <a:p>
            <a:pPr algn="l"/>
            <a:r>
              <a:rPr lang="en-US" dirty="0" smtClean="0"/>
              <a:t>The Pitch</a:t>
            </a:r>
            <a:endParaRPr lang="en-US" dirty="0"/>
          </a:p>
        </p:txBody>
      </p:sp>
    </p:spTree>
    <p:extLst>
      <p:ext uri="{BB962C8B-B14F-4D97-AF65-F5344CB8AC3E}">
        <p14:creationId xmlns:p14="http://schemas.microsoft.com/office/powerpoint/2010/main" val="4165594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57201"/>
            <a:ext cx="5334000" cy="6172199"/>
          </a:xfrm>
        </p:spPr>
        <p:txBody>
          <a:bodyPr>
            <a:normAutofit lnSpcReduction="10000"/>
          </a:bodyPr>
          <a:lstStyle/>
          <a:p>
            <a:r>
              <a:rPr lang="en-US" dirty="0" smtClean="0"/>
              <a:t>These blurbs, posts, and communications would </a:t>
            </a:r>
            <a:r>
              <a:rPr lang="en-US" dirty="0"/>
              <a:t>be paired with the digital ad campaign across social media and popular blog sites for maximum effectiveness of both sale and campaign. This buy one get one free promotion along with the social responsibility campaign during the spring product launch would not only reach but engage customers, spread brand recognition, and move product. The company politics, best ingredients and hand crafted products would draw new customers and then retain them. </a:t>
            </a:r>
          </a:p>
          <a:p>
            <a:r>
              <a:rPr lang="en-US" dirty="0"/>
              <a:t>All of these elements would come together beautifully to reach and keep our target customer. In today’s market place it’s not enough to have a good product. Millennials want good products made from good ingredients that are ethically sourced, that are not only good for them but also good to the environment. These are things that LUSH offers and this combination attack would adequately show off the product and our ethical nature as a company thus giving our millennial consumer what they want all around. </a:t>
            </a:r>
          </a:p>
          <a:p>
            <a:pPr marL="0" indent="0">
              <a:buNone/>
            </a:pPr>
            <a:endParaRPr lang="en-US" dirty="0"/>
          </a:p>
          <a:p>
            <a:endParaRPr lang="en-US" dirty="0"/>
          </a:p>
        </p:txBody>
      </p:sp>
      <p:sp>
        <p:nvSpPr>
          <p:cNvPr id="3" name="Title 2"/>
          <p:cNvSpPr>
            <a:spLocks noGrp="1"/>
          </p:cNvSpPr>
          <p:nvPr>
            <p:ph type="title"/>
          </p:nvPr>
        </p:nvSpPr>
        <p:spPr/>
        <p:txBody>
          <a:bodyPr/>
          <a:lstStyle/>
          <a:p>
            <a:r>
              <a:rPr lang="en-US" dirty="0" smtClean="0"/>
              <a:t>Campaign Summary</a:t>
            </a:r>
            <a:endParaRPr lang="en-US" dirty="0"/>
          </a:p>
        </p:txBody>
      </p:sp>
    </p:spTree>
    <p:extLst>
      <p:ext uri="{BB962C8B-B14F-4D97-AF65-F5344CB8AC3E}">
        <p14:creationId xmlns:p14="http://schemas.microsoft.com/office/powerpoint/2010/main" val="27712699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5486400" cy="5714999"/>
          </a:xfrm>
        </p:spPr>
        <p:txBody>
          <a:bodyPr>
            <a:noAutofit/>
          </a:bodyPr>
          <a:lstStyle/>
          <a:p>
            <a:r>
              <a:rPr lang="en-US" sz="1600" dirty="0"/>
              <a:t>If we properly engage the consumers with this experimental approach the campaign (and in turn, the company and products) could end up trending world-wide on social media. Utilizing social media to connect the company with its target market is the key element in this campaign and is also the key in measuring its success.  The real measurement metric of how successful this campaign is will be how high we can get the hashtag to trend world-wide. </a:t>
            </a:r>
          </a:p>
          <a:p>
            <a:pPr marL="0" indent="0">
              <a:buNone/>
            </a:pPr>
            <a:r>
              <a:rPr lang="en-US" sz="1600" dirty="0"/>
              <a:t> </a:t>
            </a:r>
          </a:p>
          <a:p>
            <a:r>
              <a:rPr lang="en-US" sz="1600" dirty="0"/>
              <a:t>This campaign could not only prove to be very successful in selling product and spreading brand recognition but it could also prove to be very helpful to the fight against animal testing and bringing attention to the issue. Since what is important to our customers is important to us we will make sure that the funds donated from the use of the hashtag be split up equally amongst non-profit organizations that fight animal testing.</a:t>
            </a:r>
          </a:p>
          <a:p>
            <a:pPr marL="0" indent="0">
              <a:buNone/>
            </a:pPr>
            <a:r>
              <a:rPr lang="en-US" sz="1600" dirty="0"/>
              <a:t> </a:t>
            </a:r>
          </a:p>
          <a:p>
            <a:r>
              <a:rPr lang="en-US" sz="1600" dirty="0"/>
              <a:t>By giving the consumers something to feel good about we are connecting the company image with that good feeling and that, along with the quality of the products, is what will end up driving repeat business. This combination approach would best saturate the market, hit our target demographic, and create the most good for the company, consumer, and the cause being supported. </a:t>
            </a:r>
          </a:p>
          <a:p>
            <a:endParaRPr lang="en-US" sz="1600" dirty="0"/>
          </a:p>
        </p:txBody>
      </p:sp>
      <p:sp>
        <p:nvSpPr>
          <p:cNvPr id="3" name="Title 2"/>
          <p:cNvSpPr>
            <a:spLocks noGrp="1"/>
          </p:cNvSpPr>
          <p:nvPr>
            <p:ph type="title"/>
          </p:nvPr>
        </p:nvSpPr>
        <p:spPr/>
        <p:txBody>
          <a:bodyPr/>
          <a:lstStyle/>
          <a:p>
            <a:r>
              <a:rPr lang="en-US" dirty="0" smtClean="0"/>
              <a:t>Campaign</a:t>
            </a:r>
            <a:br>
              <a:rPr lang="en-US" dirty="0" smtClean="0"/>
            </a:br>
            <a:r>
              <a:rPr lang="en-US" dirty="0" smtClean="0"/>
              <a:t>Summary</a:t>
            </a:r>
            <a:endParaRPr lang="en-US" dirty="0"/>
          </a:p>
        </p:txBody>
      </p:sp>
    </p:spTree>
    <p:extLst>
      <p:ext uri="{BB962C8B-B14F-4D97-AF65-F5344CB8AC3E}">
        <p14:creationId xmlns:p14="http://schemas.microsoft.com/office/powerpoint/2010/main" val="30437745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a:t>Johnston, E. (2016, May 18). 5 steps to understanding your customer's buying process. Retrieved from </a:t>
            </a:r>
            <a:r>
              <a:rPr lang="en-US" b="1" u="sng" dirty="0">
                <a:hlinkClick r:id="rId2"/>
              </a:rPr>
              <a:t>https://www.b2bmarketing.net/en/resources/blog/5-steps-understanding-your-customers-buying-process</a:t>
            </a:r>
            <a:endParaRPr lang="en-US" dirty="0"/>
          </a:p>
          <a:p>
            <a:r>
              <a:rPr lang="en-US" b="1" dirty="0"/>
              <a:t>Youssef, M. M., &amp; Abdallah, H. A. (</a:t>
            </a:r>
            <a:r>
              <a:rPr lang="en-US" b="1" dirty="0" err="1"/>
              <a:t>n.d.</a:t>
            </a:r>
            <a:r>
              <a:rPr lang="en-US" b="1" dirty="0"/>
              <a:t>). Rise of Experiential Marketing in Emerging Markets. </a:t>
            </a:r>
            <a:r>
              <a:rPr lang="en-US" b="1" i="1" dirty="0"/>
              <a:t>Ethical and Social Perspectives on Global Business Interaction in Emerging Markets Advances in Business Strategy and Competitive Advantage,</a:t>
            </a:r>
            <a:r>
              <a:rPr lang="en-US" b="1" dirty="0"/>
              <a:t> 284-312. doi:10.4018/978-1-4666-9864-2.ch015</a:t>
            </a:r>
            <a:endParaRPr lang="en-US" dirty="0"/>
          </a:p>
          <a:p>
            <a:r>
              <a:rPr lang="en-US" b="1" dirty="0"/>
              <a:t>Easter treats are here! (</a:t>
            </a:r>
            <a:r>
              <a:rPr lang="en-US" b="1" dirty="0" err="1"/>
              <a:t>n.d.</a:t>
            </a:r>
            <a:r>
              <a:rPr lang="en-US" b="1" dirty="0"/>
              <a:t>). Retrieved March 19, 2017, from https://www.lushusa.com/</a:t>
            </a:r>
            <a:endParaRPr lang="en-US" dirty="0"/>
          </a:p>
          <a:p>
            <a:endParaRPr lang="en-US" dirty="0"/>
          </a:p>
        </p:txBody>
      </p:sp>
      <p:sp>
        <p:nvSpPr>
          <p:cNvPr id="3" name="Title 2"/>
          <p:cNvSpPr>
            <a:spLocks noGrp="1"/>
          </p:cNvSpPr>
          <p:nvPr>
            <p:ph type="title"/>
          </p:nvPr>
        </p:nvSpPr>
        <p:spPr/>
        <p:txBody>
          <a:bodyPr/>
          <a:lstStyle/>
          <a:p>
            <a:r>
              <a:rPr lang="en-US" dirty="0" smtClean="0"/>
              <a:t>Reference</a:t>
            </a:r>
            <a:endParaRPr lang="en-US" dirty="0"/>
          </a:p>
        </p:txBody>
      </p:sp>
    </p:spTree>
    <p:extLst>
      <p:ext uri="{BB962C8B-B14F-4D97-AF65-F5344CB8AC3E}">
        <p14:creationId xmlns:p14="http://schemas.microsoft.com/office/powerpoint/2010/main" val="4223789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osit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osite">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osite">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3998</TotalTime>
  <Words>945</Words>
  <Application>Microsoft Office PowerPoint</Application>
  <PresentationFormat>On-screen Show (4:3)</PresentationFormat>
  <Paragraphs>37</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Composite</vt:lpstr>
      <vt:lpstr>LUSH Ad Campaign</vt:lpstr>
      <vt:lpstr>PowerPoint Presentation</vt:lpstr>
      <vt:lpstr>PowerPoint Presentation</vt:lpstr>
      <vt:lpstr>Target / Email Communication</vt:lpstr>
      <vt:lpstr>PowerPoint Presentation</vt:lpstr>
      <vt:lpstr>The Pitch</vt:lpstr>
      <vt:lpstr>Campaign Summary</vt:lpstr>
      <vt:lpstr>Campaign Summary</vt:lpstr>
      <vt:lpstr>Reference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LUSH Ad Campaign</dc:title>
  <dc:creator>DARRELL</dc:creator>
  <cp:lastModifiedBy>DARRELL</cp:lastModifiedBy>
  <cp:revision>14</cp:revision>
  <dcterms:created xsi:type="dcterms:W3CDTF">2017-03-19T20:50:25Z</dcterms:created>
  <dcterms:modified xsi:type="dcterms:W3CDTF">2017-03-26T17:58:03Z</dcterms:modified>
</cp:coreProperties>
</file>