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5" r:id="rId4"/>
    <p:sldId id="258" r:id="rId5"/>
    <p:sldId id="261" r:id="rId6"/>
    <p:sldId id="266" r:id="rId7"/>
    <p:sldId id="267" r:id="rId8"/>
    <p:sldId id="260" r:id="rId9"/>
    <p:sldId id="263" r:id="rId10"/>
    <p:sldId id="262"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1" autoAdjust="0"/>
  </p:normalViewPr>
  <p:slideViewPr>
    <p:cSldViewPr>
      <p:cViewPr varScale="1">
        <p:scale>
          <a:sx n="46" d="100"/>
          <a:sy n="46" d="100"/>
        </p:scale>
        <p:origin x="-54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C1F66-AB48-4560-BD00-32CD385CC11B}" type="datetimeFigureOut">
              <a:rPr lang="en-US" smtClean="0"/>
              <a:t>7/16/2017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4D834-34A0-46C8-A78F-6D814EE20F35}" type="slidenum">
              <a:rPr lang="en-US" smtClean="0"/>
              <a:t>‹#›</a:t>
            </a:fld>
            <a:endParaRPr lang="en-US" dirty="0"/>
          </a:p>
        </p:txBody>
      </p:sp>
    </p:spTree>
    <p:extLst>
      <p:ext uri="{BB962C8B-B14F-4D97-AF65-F5344CB8AC3E}">
        <p14:creationId xmlns:p14="http://schemas.microsoft.com/office/powerpoint/2010/main" val="7534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Lara Lee is a YouTube influencer that has partnered with Too Faced on multiple occasions</a:t>
            </a:r>
            <a:r>
              <a:rPr lang="en-US" baseline="0" dirty="0" smtClean="0"/>
              <a:t> in sponsored posts, ads, and she regularly uses their products in her non-sponsored videos.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an article in The New Hampshire Business Review written by Andrew Valeriani, Flooring America President of Digital Marketing, “The best ways in which to ensure you are prominently appearing on the first page in a Google search, business owners should consider paid advertisements (Google, Bing, Yahoo) and organic search listings.” What Too Faced has done has flown in the face of traditional marketing techniques such as what this article suggests. (Valeriani, 2016) Every single YouTube influencer has a Google Ad Sense account to advertise their channel. By partnering with YouTube influencers Too Faced is tagged and advertised on the influencer’s YouTube channel and Ad Sense accounts. So, they are really getting double or triple the bang for their advertising bucks!</a:t>
            </a:r>
          </a:p>
        </p:txBody>
      </p:sp>
      <p:sp>
        <p:nvSpPr>
          <p:cNvPr id="4" name="Slide Number Placeholder 3"/>
          <p:cNvSpPr>
            <a:spLocks noGrp="1"/>
          </p:cNvSpPr>
          <p:nvPr>
            <p:ph type="sldNum" sz="quarter" idx="10"/>
          </p:nvPr>
        </p:nvSpPr>
        <p:spPr/>
        <p:txBody>
          <a:bodyPr/>
          <a:lstStyle/>
          <a:p>
            <a:fld id="{3774D834-34A0-46C8-A78F-6D814EE20F35}" type="slidenum">
              <a:rPr lang="en-US" smtClean="0"/>
              <a:t>5</a:t>
            </a:fld>
            <a:endParaRPr lang="en-US" dirty="0"/>
          </a:p>
        </p:txBody>
      </p:sp>
    </p:spTree>
    <p:extLst>
      <p:ext uri="{BB962C8B-B14F-4D97-AF65-F5344CB8AC3E}">
        <p14:creationId xmlns:p14="http://schemas.microsoft.com/office/powerpoint/2010/main" val="288931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Lee is YouTuber with 2,333,243</a:t>
            </a:r>
            <a:r>
              <a:rPr lang="en-US" baseline="0" dirty="0" smtClean="0"/>
              <a:t> subscribers. She has partnered with Smashbox on more than one occasion. On this particular campaign she is talking about their new 3D printed lipsticks, a promotional effort.</a:t>
            </a:r>
            <a:endParaRPr lang="en-US" dirty="0"/>
          </a:p>
        </p:txBody>
      </p:sp>
      <p:sp>
        <p:nvSpPr>
          <p:cNvPr id="4" name="Slide Number Placeholder 3"/>
          <p:cNvSpPr>
            <a:spLocks noGrp="1"/>
          </p:cNvSpPr>
          <p:nvPr>
            <p:ph type="sldNum" sz="quarter" idx="10"/>
          </p:nvPr>
        </p:nvSpPr>
        <p:spPr/>
        <p:txBody>
          <a:bodyPr/>
          <a:lstStyle/>
          <a:p>
            <a:fld id="{F1D1A382-7D6C-4692-AF34-0188DE7EBA0A}" type="slidenum">
              <a:rPr lang="en-US" smtClean="0"/>
              <a:t>6</a:t>
            </a:fld>
            <a:endParaRPr lang="en-US"/>
          </a:p>
        </p:txBody>
      </p:sp>
    </p:spTree>
    <p:extLst>
      <p:ext uri="{BB962C8B-B14F-4D97-AF65-F5344CB8AC3E}">
        <p14:creationId xmlns:p14="http://schemas.microsoft.com/office/powerpoint/2010/main" val="43685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Faced not only has a huge online</a:t>
            </a:r>
            <a:r>
              <a:rPr lang="en-US" baseline="0" dirty="0" smtClean="0"/>
              <a:t> presence they regularly host events for social media influencers which, of course, makes for great photos and videos!</a:t>
            </a:r>
            <a:endParaRPr lang="en-US" dirty="0"/>
          </a:p>
        </p:txBody>
      </p:sp>
      <p:sp>
        <p:nvSpPr>
          <p:cNvPr id="4" name="Slide Number Placeholder 3"/>
          <p:cNvSpPr>
            <a:spLocks noGrp="1"/>
          </p:cNvSpPr>
          <p:nvPr>
            <p:ph type="sldNum" sz="quarter" idx="10"/>
          </p:nvPr>
        </p:nvSpPr>
        <p:spPr/>
        <p:txBody>
          <a:bodyPr/>
          <a:lstStyle/>
          <a:p>
            <a:fld id="{3774D834-34A0-46C8-A78F-6D814EE20F35}" type="slidenum">
              <a:rPr lang="en-US" smtClean="0"/>
              <a:t>9</a:t>
            </a:fld>
            <a:endParaRPr lang="en-US" dirty="0"/>
          </a:p>
        </p:txBody>
      </p:sp>
    </p:spTree>
    <p:extLst>
      <p:ext uri="{BB962C8B-B14F-4D97-AF65-F5344CB8AC3E}">
        <p14:creationId xmlns:p14="http://schemas.microsoft.com/office/powerpoint/2010/main" val="26440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C1171CF8-8506-4501-9A45-54F19272A27D}" type="datetimeFigureOut">
              <a:rPr lang="en-US" smtClean="0"/>
              <a:t>7/16/2017</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C2A6DEF-A282-42A3-BF4D-0071C54BD80A}" type="slidenum">
              <a:rPr lang="en-US" smtClean="0"/>
              <a:t>‹#›</a:t>
            </a:fld>
            <a:endParaRPr lang="en-US" dirty="0"/>
          </a:p>
        </p:txBody>
      </p:sp>
      <p:sp>
        <p:nvSpPr>
          <p:cNvPr id="21" name="Footer Placeholder 20"/>
          <p:cNvSpPr>
            <a:spLocks noGrp="1"/>
          </p:cNvSpPr>
          <p:nvPr>
            <p:ph type="ftr" sz="quarter" idx="12"/>
          </p:nvPr>
        </p:nvSpPr>
        <p:spPr>
          <a:xfrm>
            <a:off x="457200" y="6611112"/>
            <a:ext cx="5600700" cy="228600"/>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23" name="Slide Number Placeholder 22"/>
          <p:cNvSpPr>
            <a:spLocks noGrp="1"/>
          </p:cNvSpPr>
          <p:nvPr>
            <p:ph type="sldNum" sz="quarter" idx="11"/>
          </p:nvPr>
        </p:nvSpPr>
        <p:spPr/>
        <p:txBody>
          <a:bodyPr/>
          <a:lstStyle/>
          <a:p>
            <a:fld id="{0C2A6DEF-A282-42A3-BF4D-0071C54BD80A}"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23" name="Slide Number Placeholder 22"/>
          <p:cNvSpPr>
            <a:spLocks noGrp="1"/>
          </p:cNvSpPr>
          <p:nvPr>
            <p:ph type="sldNum" sz="quarter" idx="11"/>
          </p:nvPr>
        </p:nvSpPr>
        <p:spPr/>
        <p:txBody>
          <a:bodyPr/>
          <a:lstStyle/>
          <a:p>
            <a:fld id="{0C2A6DEF-A282-42A3-BF4D-0071C54BD80A}"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18" name="Slide Number Placeholder 17"/>
          <p:cNvSpPr>
            <a:spLocks noGrp="1"/>
          </p:cNvSpPr>
          <p:nvPr>
            <p:ph type="sldNum" sz="quarter" idx="11"/>
          </p:nvPr>
        </p:nvSpPr>
        <p:spPr/>
        <p:txBody>
          <a:bodyPr/>
          <a:lstStyle/>
          <a:p>
            <a:fld id="{0C2A6DEF-A282-42A3-BF4D-0071C54BD80A}" type="slidenum">
              <a:rPr lang="en-US" smtClean="0"/>
              <a:t>‹#›</a:t>
            </a:fld>
            <a:endParaRPr lang="en-US" dirty="0"/>
          </a:p>
        </p:txBody>
      </p:sp>
      <p:sp>
        <p:nvSpPr>
          <p:cNvPr id="20" name="Footer Placeholder 19"/>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C1171CF8-8506-4501-9A45-54F19272A27D}" type="datetimeFigureOut">
              <a:rPr lang="en-US" smtClean="0"/>
              <a:t>7/16/2017</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p>
            <a:fld id="{0C2A6DEF-A282-42A3-BF4D-0071C54BD80A}" type="slidenum">
              <a:rPr lang="en-US" smtClean="0"/>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p>
            <a:endParaRPr lang="en-US" dirty="0"/>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C1171CF8-8506-4501-9A45-54F19272A27D}" type="datetimeFigureOut">
              <a:rPr lang="en-US" smtClean="0"/>
              <a:t>7/16/2017</a:t>
            </a:fld>
            <a:endParaRPr lang="en-US" dirty="0"/>
          </a:p>
        </p:txBody>
      </p:sp>
      <p:sp>
        <p:nvSpPr>
          <p:cNvPr id="21" name="Slide Number Placeholder 20"/>
          <p:cNvSpPr>
            <a:spLocks noGrp="1"/>
          </p:cNvSpPr>
          <p:nvPr>
            <p:ph type="sldNum" sz="quarter" idx="16"/>
          </p:nvPr>
        </p:nvSpPr>
        <p:spPr/>
        <p:txBody>
          <a:bodyPr/>
          <a:lstStyle/>
          <a:p>
            <a:fld id="{0C2A6DEF-A282-42A3-BF4D-0071C54BD80A}" type="slidenum">
              <a:rPr lang="en-US" smtClean="0"/>
              <a:t>‹#›</a:t>
            </a:fld>
            <a:endParaRPr lang="en-US" dirty="0"/>
          </a:p>
        </p:txBody>
      </p:sp>
      <p:sp>
        <p:nvSpPr>
          <p:cNvPr id="22" name="Footer Placeholder 21"/>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C1171CF8-8506-4501-9A45-54F19272A27D}" type="datetimeFigureOut">
              <a:rPr lang="en-US" smtClean="0"/>
              <a:t>7/16/2017</a:t>
            </a:fld>
            <a:endParaRPr lang="en-US" dirty="0"/>
          </a:p>
        </p:txBody>
      </p:sp>
      <p:sp>
        <p:nvSpPr>
          <p:cNvPr id="24" name="Slide Number Placeholder 23"/>
          <p:cNvSpPr>
            <a:spLocks noGrp="1"/>
          </p:cNvSpPr>
          <p:nvPr>
            <p:ph type="sldNum" sz="quarter" idx="17"/>
          </p:nvPr>
        </p:nvSpPr>
        <p:spPr/>
        <p:txBody>
          <a:bodyPr/>
          <a:lstStyle/>
          <a:p>
            <a:fld id="{0C2A6DEF-A282-42A3-BF4D-0071C54BD80A}" type="slidenum">
              <a:rPr lang="en-US" smtClean="0"/>
              <a:t>‹#›</a:t>
            </a:fld>
            <a:endParaRPr lang="en-US" dirty="0"/>
          </a:p>
        </p:txBody>
      </p:sp>
      <p:sp>
        <p:nvSpPr>
          <p:cNvPr id="25" name="Footer Placeholder 24"/>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17" name="Slide Number Placeholder 16"/>
          <p:cNvSpPr>
            <a:spLocks noGrp="1"/>
          </p:cNvSpPr>
          <p:nvPr>
            <p:ph type="sldNum" sz="quarter" idx="11"/>
          </p:nvPr>
        </p:nvSpPr>
        <p:spPr/>
        <p:txBody>
          <a:bodyPr/>
          <a:lstStyle/>
          <a:p>
            <a:fld id="{0C2A6DEF-A282-42A3-BF4D-0071C54BD80A}"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14" name="Slide Number Placeholder 13"/>
          <p:cNvSpPr>
            <a:spLocks noGrp="1"/>
          </p:cNvSpPr>
          <p:nvPr>
            <p:ph type="sldNum" sz="quarter" idx="11"/>
          </p:nvPr>
        </p:nvSpPr>
        <p:spPr/>
        <p:txBody>
          <a:bodyPr/>
          <a:lstStyle/>
          <a:p>
            <a:fld id="{0C2A6DEF-A282-42A3-BF4D-0071C54BD80A}" type="slidenum">
              <a:rPr lang="en-US" smtClean="0"/>
              <a:t>‹#›</a:t>
            </a:fld>
            <a:endParaRPr lang="en-US" dirty="0"/>
          </a:p>
        </p:txBody>
      </p:sp>
      <p:sp>
        <p:nvSpPr>
          <p:cNvPr id="22" name="Footer Placeholder 21"/>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C1171CF8-8506-4501-9A45-54F19272A27D}" type="datetimeFigureOut">
              <a:rPr lang="en-US" smtClean="0"/>
              <a:t>7/16/2017</a:t>
            </a:fld>
            <a:endParaRPr lang="en-US" dirty="0"/>
          </a:p>
        </p:txBody>
      </p:sp>
      <p:sp>
        <p:nvSpPr>
          <p:cNvPr id="21" name="Slide Number Placeholder 20"/>
          <p:cNvSpPr>
            <a:spLocks noGrp="1"/>
          </p:cNvSpPr>
          <p:nvPr>
            <p:ph type="sldNum" sz="quarter" idx="16"/>
          </p:nvPr>
        </p:nvSpPr>
        <p:spPr/>
        <p:txBody>
          <a:bodyPr/>
          <a:lstStyle/>
          <a:p>
            <a:fld id="{0C2A6DEF-A282-42A3-BF4D-0071C54BD80A}" type="slidenum">
              <a:rPr lang="en-US" smtClean="0"/>
              <a:t>‹#›</a:t>
            </a:fld>
            <a:endParaRPr lang="en-US" dirty="0"/>
          </a:p>
        </p:txBody>
      </p:sp>
      <p:sp>
        <p:nvSpPr>
          <p:cNvPr id="22" name="Footer Placeholder 21"/>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71CF8-8506-4501-9A45-54F19272A27D}" type="datetimeFigureOut">
              <a:rPr lang="en-US" smtClean="0"/>
              <a:t>7/16/2017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A6DEF-A282-42A3-BF4D-0071C54BD80A}" type="slidenum">
              <a:rPr lang="en-US" smtClean="0"/>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C1171CF8-8506-4501-9A45-54F19272A27D}" type="datetimeFigureOut">
              <a:rPr lang="en-US" smtClean="0"/>
              <a:t>7/16/2017</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0C2A6DEF-A282-42A3-BF4D-0071C54BD80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mashbox.com/" TargetMode="External"/><Relationship Id="rId2" Type="http://schemas.openxmlformats.org/officeDocument/2006/relationships/hyperlink" Target="https://twitter.com/lushcosmetics" TargetMode="External"/><Relationship Id="rId1" Type="http://schemas.openxmlformats.org/officeDocument/2006/relationships/slideLayout" Target="../slideLayouts/slideLayout2.xml"/><Relationship Id="rId4" Type="http://schemas.openxmlformats.org/officeDocument/2006/relationships/hyperlink" Target="https://youtu.be/rh9s4uODn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Too Faced Cosmetics vs Smashbox Cosmetics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Kelly Smith</a:t>
            </a:r>
          </a:p>
          <a:p>
            <a:r>
              <a:rPr lang="en-US" dirty="0" smtClean="0"/>
              <a:t>DMKT325</a:t>
            </a:r>
          </a:p>
        </p:txBody>
      </p:sp>
    </p:spTree>
    <p:extLst>
      <p:ext uri="{BB962C8B-B14F-4D97-AF65-F5344CB8AC3E}">
        <p14:creationId xmlns:p14="http://schemas.microsoft.com/office/powerpoint/2010/main" val="170217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000" dirty="0" smtClean="0"/>
              <a:t>It is important for brands such as Too Faced that wish to target a younger youth-based customer segment to set themselves apart from the competition and stay relevant with consumers on social media platforms. It has been said that the younger demographic isn’t susceptible to traditional  advertising methods and it is therefore extremely important to engage the customer in new and unique ways . One way Too Faced is doing this is with the use of great marketing images via their Instagram account. Another is paying for YouTube beauty influencers such as Laura Lee to push their brand image in videos. Too Faced has managed to use social media to grab and hold it’s target customer in a way that no other brand has. </a:t>
            </a:r>
            <a:endParaRPr lang="en-US" sz="2000" dirty="0"/>
          </a:p>
        </p:txBody>
      </p:sp>
    </p:spTree>
    <p:extLst>
      <p:ext uri="{BB962C8B-B14F-4D97-AF65-F5344CB8AC3E}">
        <p14:creationId xmlns:p14="http://schemas.microsoft.com/office/powerpoint/2010/main" val="207370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4233372"/>
          </a:xfrm>
        </p:spPr>
        <p:txBody>
          <a:bodyPr>
            <a:normAutofit fontScale="77500" lnSpcReduction="20000"/>
          </a:bodyPr>
          <a:lstStyle/>
          <a:p>
            <a:r>
              <a:rPr lang="en-US" dirty="0"/>
              <a:t>Brand Asset Valuator. (n.d.). Retrieved from http://www.valuebasedmanagement.net/methods_brand_asset_valuator.html</a:t>
            </a:r>
          </a:p>
          <a:p>
            <a:r>
              <a:rPr lang="en-US" dirty="0"/>
              <a:t>K. (2017, February 14). I'm Jerrod Blandino of Too Faced Cosmetics, and This Is My Makeup Life - Makeup and Beauty Blog. Retrieved from http://www.makeupandbeautyblog.com/skin-care/interview-jerrod-blandino-faced-cosmetics/</a:t>
            </a:r>
          </a:p>
          <a:p>
            <a:r>
              <a:rPr lang="en-US" dirty="0"/>
              <a:t>L. (n.d.). Laura Lee. Retrieved from https://www.youtube.com/user/laura88lee</a:t>
            </a:r>
          </a:p>
          <a:p>
            <a:r>
              <a:rPr lang="en-US" dirty="0"/>
              <a:t>Li, S. (2016, November 15). Estee Lauder eyes younger customers with $1.45-billion purchase of Too Faced. Retrieved from http://www.latimes.com/business/la-fi-estee-lauder-too-faced-20161115-story.html</a:t>
            </a:r>
          </a:p>
          <a:p>
            <a:r>
              <a:rPr lang="en-US" dirty="0"/>
              <a:t>Too Faced Cosmetics (@toofaced) • Instagram photos and videos. (n.d.). Retrieved from https://www.instagram.com/toofaced/?hl=en</a:t>
            </a:r>
          </a:p>
          <a:p>
            <a:r>
              <a:rPr lang="en-US" b="1" dirty="0"/>
              <a:t>Account, L. N. (2017, March 17). Lush North America (@</a:t>
            </a:r>
            <a:r>
              <a:rPr lang="en-US" b="1" dirty="0" err="1"/>
              <a:t>lushcosmetics</a:t>
            </a:r>
            <a:r>
              <a:rPr lang="en-US" b="1" dirty="0"/>
              <a:t>). Retrieved March 18, 2017, from </a:t>
            </a:r>
            <a:r>
              <a:rPr lang="en-US" b="1" dirty="0">
                <a:hlinkClick r:id="rId2"/>
              </a:rPr>
              <a:t>https://twitter.com/lushcosmetics</a:t>
            </a:r>
            <a:endParaRPr lang="en-US" b="1" dirty="0"/>
          </a:p>
          <a:p>
            <a:r>
              <a:rPr lang="en-US" altLang="en-US" dirty="0">
                <a:hlinkClick r:id="rId3"/>
              </a:rPr>
              <a:t>http://www.smashbox.com/</a:t>
            </a:r>
            <a:endParaRPr lang="en-US" altLang="en-US" dirty="0"/>
          </a:p>
          <a:p>
            <a:r>
              <a:rPr lang="en-US" altLang="en-US" dirty="0">
                <a:hlinkClick r:id="rId4"/>
              </a:rPr>
              <a:t>https://youtu.be/rh9s4uODnvE</a:t>
            </a:r>
            <a:endParaRPr lang="en-US" altLang="en-US" dirty="0"/>
          </a:p>
          <a:p>
            <a:endParaRPr lang="en-US" dirty="0"/>
          </a:p>
        </p:txBody>
      </p:sp>
    </p:spTree>
    <p:extLst>
      <p:ext uri="{BB962C8B-B14F-4D97-AF65-F5344CB8AC3E}">
        <p14:creationId xmlns:p14="http://schemas.microsoft.com/office/powerpoint/2010/main" val="377286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Faced Cosmetics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1800" dirty="0"/>
              <a:t>Too Faced was born out of the darkness of grunge in the 90’s and grew based on its pretty-in-pink reputation for innovation and cruelty-free products. (TooFaced.com, "About Founders Jerrod Blandino &amp; Jeremy Johnson") </a:t>
            </a:r>
            <a:endParaRPr lang="en-US" sz="1800" dirty="0" smtClean="0"/>
          </a:p>
          <a:p>
            <a:pPr marL="285750" indent="-285750">
              <a:buFont typeface="Arial" panose="020B0604020202020204" pitchFamily="34" charset="0"/>
              <a:buChar char="•"/>
            </a:pPr>
            <a:r>
              <a:rPr lang="en-US" sz="1800" dirty="0" smtClean="0"/>
              <a:t>Through </a:t>
            </a:r>
            <a:r>
              <a:rPr lang="en-US" sz="1800" dirty="0"/>
              <a:t>sly advertising via YouTube influencers Too Faced has not only managed to become a commonly used brand amongst makeup artists but a commonly used brand amongst the general public and younger generations now consider it a </a:t>
            </a:r>
            <a:r>
              <a:rPr lang="en-US" sz="1800" dirty="0" smtClean="0"/>
              <a:t>staple.</a:t>
            </a:r>
          </a:p>
          <a:p>
            <a:pPr marL="285750" indent="-285750">
              <a:buFont typeface="Arial" panose="020B0604020202020204" pitchFamily="34" charset="0"/>
              <a:buChar char="•"/>
            </a:pPr>
            <a:r>
              <a:rPr lang="en-US" sz="1800" dirty="0" smtClean="0"/>
              <a:t>Too Faced Cosmetics was recently purchased by Estee Lauder who has stated that it intends to use the brand to reach a more youthful target market.</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280" y="5002280"/>
            <a:ext cx="1855720" cy="1855720"/>
          </a:xfrm>
          <a:prstGeom prst="rect">
            <a:avLst/>
          </a:prstGeom>
          <a:effectLst>
            <a:softEdge rad="63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002280"/>
            <a:ext cx="3429000" cy="1855720"/>
          </a:xfrm>
          <a:prstGeom prst="rect">
            <a:avLst/>
          </a:prstGeom>
          <a:effectLst>
            <a:softEdge rad="63500"/>
          </a:effectLst>
        </p:spPr>
      </p:pic>
    </p:spTree>
    <p:extLst>
      <p:ext uri="{BB962C8B-B14F-4D97-AF65-F5344CB8AC3E}">
        <p14:creationId xmlns:p14="http://schemas.microsoft.com/office/powerpoint/2010/main" val="33436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6" y="152400"/>
            <a:ext cx="8360229" cy="2438400"/>
          </a:xfrm>
          <a:effectLst>
            <a:glow rad="127000">
              <a:schemeClr val="accent1">
                <a:alpha val="71000"/>
              </a:schemeClr>
            </a:glow>
            <a:softEdge rad="12700"/>
          </a:effectLst>
        </p:spPr>
      </p:pic>
      <p:sp>
        <p:nvSpPr>
          <p:cNvPr id="8" name="TextBox 7"/>
          <p:cNvSpPr txBox="1"/>
          <p:nvPr/>
        </p:nvSpPr>
        <p:spPr>
          <a:xfrm>
            <a:off x="457200" y="3124200"/>
            <a:ext cx="8458200" cy="378565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altLang="en-US" sz="2000" dirty="0"/>
              <a:t>Smashbox Beauty Cosmetics is currently owned by Estee Lauder Companies.</a:t>
            </a:r>
          </a:p>
          <a:p>
            <a:pPr marL="342900" indent="-342900">
              <a:lnSpc>
                <a:spcPct val="200000"/>
              </a:lnSpc>
              <a:buFont typeface="Arial" panose="020B0604020202020204" pitchFamily="34" charset="0"/>
              <a:buChar char="•"/>
            </a:pPr>
            <a:r>
              <a:rPr lang="en-US" altLang="en-US" sz="2000" dirty="0"/>
              <a:t>The founders of the corporation were Dean and Davis Factor.</a:t>
            </a:r>
          </a:p>
          <a:p>
            <a:pPr marL="342900" indent="-342900">
              <a:lnSpc>
                <a:spcPct val="200000"/>
              </a:lnSpc>
              <a:buFont typeface="Arial" panose="020B0604020202020204" pitchFamily="34" charset="0"/>
              <a:buChar char="•"/>
            </a:pPr>
            <a:r>
              <a:rPr lang="en-US" altLang="en-US" sz="2000" dirty="0"/>
              <a:t>Smashbox cosmetics as the name suggests deals with beauty products.</a:t>
            </a:r>
          </a:p>
          <a:p>
            <a:pPr marL="342900" indent="-342900">
              <a:lnSpc>
                <a:spcPct val="200000"/>
              </a:lnSpc>
              <a:buFont typeface="Arial" panose="020B0604020202020204" pitchFamily="34" charset="0"/>
              <a:buChar char="•"/>
            </a:pPr>
            <a:r>
              <a:rPr lang="en-US" altLang="en-US" sz="2000" dirty="0"/>
              <a:t>The products produced range from eyeliners to </a:t>
            </a:r>
            <a:r>
              <a:rPr lang="en-US" altLang="en-US" sz="2000" dirty="0" smtClean="0"/>
              <a:t>foundation to </a:t>
            </a:r>
          </a:p>
          <a:p>
            <a:pPr>
              <a:lnSpc>
                <a:spcPct val="200000"/>
              </a:lnSpc>
            </a:pPr>
            <a:r>
              <a:rPr lang="en-US" altLang="en-US" sz="2000" dirty="0" smtClean="0"/>
              <a:t>lipsticks </a:t>
            </a:r>
            <a:r>
              <a:rPr lang="en-US" altLang="en-US" sz="2000" dirty="0"/>
              <a:t>among others.</a:t>
            </a:r>
          </a:p>
          <a:p>
            <a:pPr marL="342900" indent="-342900">
              <a:lnSpc>
                <a:spcPct val="2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91138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Campaigns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smtClean="0"/>
              <a:t>Both Too Faced and Smashbox have tapped the same influencers time and again</a:t>
            </a:r>
          </a:p>
          <a:p>
            <a:pPr>
              <a:buFont typeface="Arial" panose="020B0604020202020204" pitchFamily="34" charset="0"/>
              <a:buChar char="•"/>
            </a:pPr>
            <a:r>
              <a:rPr lang="en-US" sz="1800" dirty="0" smtClean="0"/>
              <a:t>Most recently they both called on YouTuber Laura Lee for her massive online presence and cult like following</a:t>
            </a:r>
          </a:p>
          <a:p>
            <a:pPr>
              <a:buFont typeface="Arial" panose="020B0604020202020204" pitchFamily="34" charset="0"/>
              <a:buChar char="•"/>
            </a:pPr>
            <a:r>
              <a:rPr lang="en-US" sz="1800" dirty="0" smtClean="0"/>
              <a:t>Both campaigns were similar with the Too Faced ad being more traditional and the Smashbox ad being more like an ad disguised as a video </a:t>
            </a:r>
          </a:p>
          <a:p>
            <a:pPr>
              <a:buFont typeface="Arial" panose="020B0604020202020204" pitchFamily="34" charset="0"/>
              <a:buChar char="•"/>
            </a:pPr>
            <a:r>
              <a:rPr lang="en-US" sz="1800" dirty="0" smtClean="0"/>
              <a:t>Laura used foundation for Too Faced and did a video on 3D printed lipstick for Smashbox</a:t>
            </a:r>
            <a:endParaRPr lang="en-US" sz="1800" dirty="0"/>
          </a:p>
        </p:txBody>
      </p:sp>
    </p:spTree>
    <p:extLst>
      <p:ext uri="{BB962C8B-B14F-4D97-AF65-F5344CB8AC3E}">
        <p14:creationId xmlns:p14="http://schemas.microsoft.com/office/powerpoint/2010/main" val="117880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Faced Relevance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smtClean="0"/>
              <a:t>Too Faced has managed to stay relevant with their target customer group since 1998 by reaching out to unconventional beauty influencers such as YouTube and Instagram beauty gurus</a:t>
            </a:r>
          </a:p>
          <a:p>
            <a:pPr>
              <a:buFont typeface="Arial" panose="020B0604020202020204" pitchFamily="34" charset="0"/>
              <a:buChar char="•"/>
            </a:pPr>
            <a:r>
              <a:rPr lang="en-US" sz="2000" dirty="0" smtClean="0"/>
              <a:t>The Too Faced Instagram account currently has 8.3 MILLION  followers</a:t>
            </a:r>
          </a:p>
          <a:p>
            <a:pPr>
              <a:buFont typeface="Arial" panose="020B0604020202020204" pitchFamily="34" charset="0"/>
              <a:buChar char="•"/>
            </a:pPr>
            <a:r>
              <a:rPr lang="en-US" sz="2000" dirty="0" smtClean="0"/>
              <a:t>The Too Faced YouTube account currently has 251,447 subscribers</a:t>
            </a:r>
          </a:p>
          <a:p>
            <a:pPr>
              <a:buFont typeface="Arial" panose="020B0604020202020204" pitchFamily="34" charset="0"/>
              <a:buChar char="•"/>
            </a:pPr>
            <a:r>
              <a:rPr lang="en-US" sz="2000" dirty="0" smtClean="0"/>
              <a:t>The Too Faced  Twitter account currently has 444,000 followers</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3915727"/>
            <a:ext cx="5257800" cy="2957513"/>
          </a:xfrm>
          <a:prstGeom prst="rect">
            <a:avLst/>
          </a:prstGeom>
        </p:spPr>
      </p:pic>
      <p:sp>
        <p:nvSpPr>
          <p:cNvPr id="5" name="TextBox 4"/>
          <p:cNvSpPr txBox="1"/>
          <p:nvPr/>
        </p:nvSpPr>
        <p:spPr>
          <a:xfrm>
            <a:off x="0" y="6477000"/>
            <a:ext cx="1943100" cy="369332"/>
          </a:xfrm>
          <a:prstGeom prst="rect">
            <a:avLst/>
          </a:prstGeom>
          <a:noFill/>
        </p:spPr>
        <p:txBody>
          <a:bodyPr wrap="square" rtlCol="0">
            <a:spAutoFit/>
          </a:bodyPr>
          <a:lstStyle/>
          <a:p>
            <a:r>
              <a:rPr lang="en-US" b="1" dirty="0"/>
              <a:t>("Laura Lee")</a:t>
            </a:r>
            <a:endParaRPr lang="en-US" dirty="0"/>
          </a:p>
        </p:txBody>
      </p:sp>
    </p:spTree>
    <p:extLst>
      <p:ext uri="{BB962C8B-B14F-4D97-AF65-F5344CB8AC3E}">
        <p14:creationId xmlns:p14="http://schemas.microsoft.com/office/powerpoint/2010/main" val="171480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Laura Lee for Smashbox</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934" y="1981200"/>
            <a:ext cx="7370132" cy="4144963"/>
          </a:xfrm>
        </p:spPr>
      </p:pic>
    </p:spTree>
    <p:extLst>
      <p:ext uri="{BB962C8B-B14F-4D97-AF65-F5344CB8AC3E}">
        <p14:creationId xmlns:p14="http://schemas.microsoft.com/office/powerpoint/2010/main" val="195397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Effective Campaign For Example:</a:t>
            </a:r>
            <a:endParaRPr lang="en-US" dirty="0"/>
          </a:p>
        </p:txBody>
      </p:sp>
      <p:sp>
        <p:nvSpPr>
          <p:cNvPr id="3" name="Content Placeholder 2"/>
          <p:cNvSpPr>
            <a:spLocks noGrp="1"/>
          </p:cNvSpPr>
          <p:nvPr>
            <p:ph idx="1"/>
          </p:nvPr>
        </p:nvSpPr>
        <p:spPr/>
        <p:txBody>
          <a:bodyPr/>
          <a:lstStyle/>
          <a:p>
            <a:pPr lvl="1"/>
            <a:r>
              <a:rPr lang="en-US" dirty="0" smtClean="0"/>
              <a:t>Lush </a:t>
            </a:r>
            <a:r>
              <a:rPr lang="en-US" dirty="0" err="1" smtClean="0"/>
              <a:t>Freshmade</a:t>
            </a:r>
            <a:r>
              <a:rPr lang="en-US" dirty="0" smtClean="0"/>
              <a:t> </a:t>
            </a:r>
            <a:r>
              <a:rPr lang="en-US" dirty="0" err="1" smtClean="0"/>
              <a:t>Costmetics</a:t>
            </a:r>
            <a:r>
              <a:rPr lang="en-US" dirty="0" smtClean="0"/>
              <a:t> use fresh all natural ingredients that make the customers skin feel and smell great while being socially responsible at the same time. So you feel good inside and out. I’d say that is a pretty big benefit for those that shop there. The particular fragrances they use make you feel unique which raises your self esteem and the esteem gives you a higher standing amongst peers. The physical, mental, and moral benefits of shopping with this company are worth the extra you pay for the finer ingredients and social consciousness</a:t>
            </a:r>
          </a:p>
          <a:p>
            <a:pPr lvl="1"/>
            <a:r>
              <a:rPr lang="en-US" dirty="0" smtClean="0"/>
              <a:t>For their Valentines Day campaign they used gay and lesbian couples using the products with the message that #</a:t>
            </a:r>
            <a:r>
              <a:rPr lang="en-US" dirty="0" err="1" smtClean="0"/>
              <a:t>lovewins</a:t>
            </a:r>
            <a:endParaRPr lang="en-US" dirty="0"/>
          </a:p>
          <a:p>
            <a:pPr lvl="1"/>
            <a:r>
              <a:rPr lang="en-US" dirty="0" smtClean="0"/>
              <a:t>The campaign images were posted to their Twitter account </a:t>
            </a:r>
          </a:p>
          <a:p>
            <a:pPr lvl="1"/>
            <a:r>
              <a:rPr lang="en-US" dirty="0" smtClean="0"/>
              <a:t>Many found this controversial which drove sales of the limited edition line</a:t>
            </a:r>
            <a:endParaRPr lang="en-US" dirty="0"/>
          </a:p>
        </p:txBody>
      </p:sp>
    </p:spTree>
    <p:extLst>
      <p:ext uri="{BB962C8B-B14F-4D97-AF65-F5344CB8AC3E}">
        <p14:creationId xmlns:p14="http://schemas.microsoft.com/office/powerpoint/2010/main" val="57272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Faced Differentiation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smtClean="0"/>
              <a:t>Too Faced has managed to set itself aside from other cosmetics company by offering fun, hip, cosmetics that really appeal to a younger crowd. </a:t>
            </a:r>
          </a:p>
          <a:p>
            <a:pPr>
              <a:buFont typeface="Arial" panose="020B0604020202020204" pitchFamily="34" charset="0"/>
              <a:buChar char="•"/>
            </a:pPr>
            <a:r>
              <a:rPr lang="en-US" sz="1800" dirty="0" smtClean="0"/>
              <a:t>Product offerings such as “Better Than Sex Mascara” and “Lip Injection Extreme Lip Gloss” aren’t names that your Grandmother would consider purchasing.</a:t>
            </a:r>
          </a:p>
          <a:p>
            <a:pPr>
              <a:buFont typeface="Arial" panose="020B0604020202020204" pitchFamily="34" charset="0"/>
              <a:buChar char="•"/>
            </a:pPr>
            <a:r>
              <a:rPr lang="en-US" sz="1800" dirty="0" smtClean="0"/>
              <a:t>Odd ingredients such as honey , jelly, chocolate, and peanut butter scent in eyeshadows and cheek blushes make using the products fun</a:t>
            </a:r>
          </a:p>
          <a:p>
            <a:pPr>
              <a:buFont typeface="Arial" panose="020B0604020202020204" pitchFamily="34" charset="0"/>
              <a:buChar char="•"/>
            </a:pPr>
            <a:r>
              <a:rPr lang="en-US" sz="1800" dirty="0" smtClean="0"/>
              <a:t>Too Faced is cruelty-free and that is more important to younger generations than it was in the past</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5032760"/>
            <a:ext cx="2781300" cy="1855720"/>
          </a:xfrm>
          <a:prstGeom prst="rect">
            <a:avLst/>
          </a:prstGeom>
        </p:spPr>
      </p:pic>
      <p:sp>
        <p:nvSpPr>
          <p:cNvPr id="5" name="TextBox 4"/>
          <p:cNvSpPr txBox="1"/>
          <p:nvPr/>
        </p:nvSpPr>
        <p:spPr>
          <a:xfrm>
            <a:off x="-38100" y="6488668"/>
            <a:ext cx="6210300" cy="369332"/>
          </a:xfrm>
          <a:prstGeom prst="rect">
            <a:avLst/>
          </a:prstGeom>
          <a:noFill/>
        </p:spPr>
        <p:txBody>
          <a:bodyPr wrap="square" rtlCol="0">
            <a:spAutoFit/>
          </a:bodyPr>
          <a:lstStyle/>
          <a:p>
            <a:r>
              <a:rPr lang="en-US" b="1" dirty="0"/>
              <a:t>("Makeup and Beauty Blog", 2017)</a:t>
            </a:r>
            <a:endParaRPr lang="en-US" dirty="0"/>
          </a:p>
        </p:txBody>
      </p:sp>
    </p:spTree>
    <p:extLst>
      <p:ext uri="{BB962C8B-B14F-4D97-AF65-F5344CB8AC3E}">
        <p14:creationId xmlns:p14="http://schemas.microsoft.com/office/powerpoint/2010/main" val="380046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 Million fans on instagram alone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7" t="17187" r="3265"/>
          <a:stretch/>
        </p:blipFill>
        <p:spPr bwMode="auto">
          <a:xfrm>
            <a:off x="533400" y="990600"/>
            <a:ext cx="8153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6477000"/>
            <a:ext cx="8534400" cy="369332"/>
          </a:xfrm>
          <a:prstGeom prst="rect">
            <a:avLst/>
          </a:prstGeom>
          <a:noFill/>
        </p:spPr>
        <p:txBody>
          <a:bodyPr wrap="square" rtlCol="0">
            <a:spAutoFit/>
          </a:bodyPr>
          <a:lstStyle/>
          <a:p>
            <a:r>
              <a:rPr lang="en-US" b="1" dirty="0"/>
              <a:t>("Too Faced Cosmetics (@toofaced) • Instagram photos and videos")</a:t>
            </a:r>
            <a:endParaRPr lang="en-US" dirty="0"/>
          </a:p>
        </p:txBody>
      </p:sp>
    </p:spTree>
    <p:extLst>
      <p:ext uri="{BB962C8B-B14F-4D97-AF65-F5344CB8AC3E}">
        <p14:creationId xmlns:p14="http://schemas.microsoft.com/office/powerpoint/2010/main" val="1233393637"/>
      </p:ext>
    </p:extLst>
  </p:cSld>
  <p:clrMapOvr>
    <a:masterClrMapping/>
  </p:clrMapOvr>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TM01859866[[fn=Macro]]</Template>
  <TotalTime>136</TotalTime>
  <Words>1088</Words>
  <Application>Microsoft Office PowerPoint</Application>
  <PresentationFormat>On-screen Show (4:3)</PresentationFormat>
  <Paragraphs>55</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Macro</vt:lpstr>
      <vt:lpstr>Too Faced Cosmetics vs Smashbox Cosmetics</vt:lpstr>
      <vt:lpstr>Too Faced Cosmetics</vt:lpstr>
      <vt:lpstr>PowerPoint Presentation</vt:lpstr>
      <vt:lpstr>Two Campaigns</vt:lpstr>
      <vt:lpstr>Too Faced Relevance</vt:lpstr>
      <vt:lpstr>Laura Lee for Smashbox</vt:lpstr>
      <vt:lpstr>An Effective Campaign For Example:</vt:lpstr>
      <vt:lpstr>Too Faced Differentiation</vt:lpstr>
      <vt:lpstr>8.3 Million fans on instagram alone</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Faced Cosmetics</dc:title>
  <dc:creator>DARRELL</dc:creator>
  <cp:lastModifiedBy>DARRELL</cp:lastModifiedBy>
  <cp:revision>13</cp:revision>
  <dcterms:created xsi:type="dcterms:W3CDTF">2017-03-05T16:37:13Z</dcterms:created>
  <dcterms:modified xsi:type="dcterms:W3CDTF">2017-07-16T18:09:59Z</dcterms:modified>
</cp:coreProperties>
</file>