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84" r:id="rId1"/>
  </p:sldMasterIdLst>
  <p:notesMasterIdLst>
    <p:notesMasterId r:id="rId22"/>
  </p:notesMasterIdLst>
  <p:sldIdLst>
    <p:sldId id="256" r:id="rId2"/>
    <p:sldId id="282" r:id="rId3"/>
    <p:sldId id="265" r:id="rId4"/>
    <p:sldId id="266" r:id="rId5"/>
    <p:sldId id="267" r:id="rId6"/>
    <p:sldId id="268" r:id="rId7"/>
    <p:sldId id="269" r:id="rId8"/>
    <p:sldId id="273" r:id="rId9"/>
    <p:sldId id="272" r:id="rId10"/>
    <p:sldId id="270" r:id="rId11"/>
    <p:sldId id="271" r:id="rId12"/>
    <p:sldId id="274" r:id="rId13"/>
    <p:sldId id="277" r:id="rId14"/>
    <p:sldId id="275" r:id="rId15"/>
    <p:sldId id="276" r:id="rId16"/>
    <p:sldId id="279" r:id="rId17"/>
    <p:sldId id="278" r:id="rId18"/>
    <p:sldId id="281" r:id="rId19"/>
    <p:sldId id="283" r:id="rId20"/>
    <p:sldId id="284"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90" d="100"/>
          <a:sy n="90" d="100"/>
        </p:scale>
        <p:origin x="-1404" y="-2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BDC024A-8CEB-424C-81FC-3D3F9EEA1D31}" type="datetimeFigureOut">
              <a:rPr lang="en-US" smtClean="0"/>
              <a:pPr/>
              <a:t>6/23/2013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C0EFC31-434B-4D38-A597-0A5F59A76833}"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C0EFC31-434B-4D38-A597-0A5F59A76833}"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8" name="Date Placeholder 27"/>
          <p:cNvSpPr>
            <a:spLocks noGrp="1"/>
          </p:cNvSpPr>
          <p:nvPr>
            <p:ph type="dt" sz="half" idx="10"/>
          </p:nvPr>
        </p:nvSpPr>
        <p:spPr/>
        <p:txBody>
          <a:bodyPr/>
          <a:lstStyle>
            <a:extLst/>
          </a:lstStyle>
          <a:p>
            <a:fld id="{1D8BD707-D9CF-40AE-B4C6-C98DA3205C09}" type="datetimeFigureOut">
              <a:rPr lang="en-US" smtClean="0"/>
              <a:pPr/>
              <a:t>6/23/2013</a:t>
            </a:fld>
            <a:endParaRPr lang="en-US"/>
          </a:p>
        </p:txBody>
      </p:sp>
      <p:sp>
        <p:nvSpPr>
          <p:cNvPr id="17" name="Footer Placeholder 16"/>
          <p:cNvSpPr>
            <a:spLocks noGrp="1"/>
          </p:cNvSpPr>
          <p:nvPr>
            <p:ph type="ftr" sz="quarter" idx="11"/>
          </p:nvPr>
        </p:nvSpPr>
        <p:spPr/>
        <p:txBody>
          <a:bodyPr/>
          <a:lstStyle>
            <a:extLst/>
          </a:lstStyle>
          <a:p>
            <a:endParaRPr lang="en-US"/>
          </a:p>
        </p:txBody>
      </p:sp>
      <p:sp>
        <p:nvSpPr>
          <p:cNvPr id="29" name="Slide Number Placeholder 28"/>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32" name="Rectangle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9" name="Rectangle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Rectangle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Rectangle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42" name="Rectangle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Title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56" name="Rectangle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5" name="Rectangle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6" name="Rectangle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7" name="Rectangle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transition>
    <p:randomBar dir="ver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6/23/2013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transition>
    <p:randomBar dir="ver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981200" cy="5851525"/>
          </a:xfrm>
        </p:spPr>
        <p:txBody>
          <a:bodyPr vert="eaVert" anchor="ct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274639"/>
            <a:ext cx="58674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6/23/2013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transition>
    <p:randomBar dir="ver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6/23/2013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transition>
    <p:randomBar dir="ver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4" name="Freeform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5" name="Freeform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3" name="Freeform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6" name="Freeform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7" name="Freeform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8" name="Freeform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9" name="Freeform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0" name="Freeform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1" name="Freeform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2" name="Freeform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3" name="Freeform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4" name="Freeform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5" name="Freeform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6" name="Freeform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7" name="Freeform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3" name="Text Placeholder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6/23/2013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Rectangle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en-US" smtClean="0"/>
              <a:t>Click to edit Master title style</a:t>
            </a:r>
            <a:endParaRPr kumimoji="0" lang="en-US"/>
          </a:p>
        </p:txBody>
      </p:sp>
      <p:sp>
        <p:nvSpPr>
          <p:cNvPr id="8" name="Rectangle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Rectangle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Rectangle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transition>
    <p:randomBar dir="ver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12064"/>
            <a:ext cx="8229600" cy="9144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6/23/2013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transition>
    <p:randomBar dir="ver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5" name="Rectangle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504824" y="512064"/>
            <a:ext cx="7772400" cy="914400"/>
          </a:xfrm>
        </p:spPr>
        <p:txBody>
          <a:bodyPr anchor="t"/>
          <a:lstStyle>
            <a:lvl1pPr>
              <a:defRPr sz="400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6/23/2013</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16" name="Rectangle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Rectangle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Rectangle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9" name="Rectangle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Rectangle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Rectangle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Rectangle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9" name="Rectangle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Rectangle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transition>
    <p:randomBar dir="ver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914400"/>
          </a:xfrm>
        </p:spPr>
        <p:txBody>
          <a:bodyPr/>
          <a:lstStyle>
            <a:lvl1pPr>
              <a:defRPr sz="4000" cap="none" baseline="0"/>
            </a:lvl1pPr>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1D8BD707-D9CF-40AE-B4C6-C98DA3205C09}" type="datetimeFigureOut">
              <a:rPr lang="en-US" smtClean="0"/>
              <a:pPr/>
              <a:t>6/23/2013</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transition>
    <p:randomBar dir="ver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1D8BD707-D9CF-40AE-B4C6-C98DA3205C09}" type="datetimeFigureOut">
              <a:rPr lang="en-US" smtClean="0"/>
              <a:pPr/>
              <a:t>6/23/2013</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transition>
    <p:randomBar dir="ver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273050"/>
            <a:ext cx="8229600" cy="1162050"/>
          </a:xfrm>
        </p:spPr>
        <p:txBody>
          <a:bodyPr anchor="ctr"/>
          <a:lstStyle>
            <a:lvl1pPr algn="l">
              <a:buNone/>
              <a:defRPr sz="3600" b="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6/23/2013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transition>
    <p:randomBar dir="ver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cxnSp>
        <p:nvCxnSpPr>
          <p:cNvPr id="9" name="Straight Connector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Group 9"/>
          <p:cNvGrpSpPr/>
          <p:nvPr/>
        </p:nvGrpSpPr>
        <p:grpSpPr>
          <a:xfrm rot="5400000">
            <a:off x="8514581" y="1219200"/>
            <a:ext cx="132763" cy="128466"/>
            <a:chOff x="6668087" y="1297746"/>
            <a:chExt cx="161840" cy="156602"/>
          </a:xfrm>
        </p:grpSpPr>
        <p:cxnSp>
          <p:nvCxnSpPr>
            <p:cNvPr id="15" name="Straight Connector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en-US" smtClean="0"/>
              <a:t>Click icon to add picture</a:t>
            </a:r>
            <a:endParaRPr kumimoji="0" lang="en-US"/>
          </a:p>
        </p:txBody>
      </p:sp>
      <p:sp>
        <p:nvSpPr>
          <p:cNvPr id="4" name="Text Placeholder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grpSp>
        <p:nvGrpSpPr>
          <p:cNvPr id="14" name="Group 13"/>
          <p:cNvGrpSpPr/>
          <p:nvPr/>
        </p:nvGrpSpPr>
        <p:grpSpPr>
          <a:xfrm rot="5400000">
            <a:off x="8666981" y="1371600"/>
            <a:ext cx="132763" cy="128466"/>
            <a:chOff x="6668087" y="1297746"/>
            <a:chExt cx="161840" cy="156602"/>
          </a:xfrm>
        </p:grpSpPr>
        <p:cxnSp>
          <p:nvCxnSpPr>
            <p:cNvPr id="11" name="Straight Connector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Group 17"/>
          <p:cNvGrpSpPr/>
          <p:nvPr/>
        </p:nvGrpSpPr>
        <p:grpSpPr>
          <a:xfrm rot="5400000">
            <a:off x="8320088" y="1474763"/>
            <a:ext cx="132763" cy="128466"/>
            <a:chOff x="6668087" y="1297746"/>
            <a:chExt cx="161840" cy="156602"/>
          </a:xfrm>
        </p:grpSpPr>
        <p:cxnSp>
          <p:nvCxnSpPr>
            <p:cNvPr id="19" name="Straight Connector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Date Placeholder 4"/>
          <p:cNvSpPr>
            <a:spLocks noGrp="1"/>
          </p:cNvSpPr>
          <p:nvPr>
            <p:ph type="dt" sz="half" idx="10"/>
          </p:nvPr>
        </p:nvSpPr>
        <p:spPr>
          <a:xfrm>
            <a:off x="6477000" y="55499"/>
            <a:ext cx="2133600" cy="365125"/>
          </a:xfrm>
        </p:spPr>
        <p:txBody>
          <a:bodyPr/>
          <a:lstStyle>
            <a:extLst/>
          </a:lstStyle>
          <a:p>
            <a:fld id="{1D8BD707-D9CF-40AE-B4C6-C98DA3205C09}" type="datetimeFigureOut">
              <a:rPr lang="en-US" smtClean="0"/>
              <a:pPr/>
              <a:t>6/23/2013</a:t>
            </a:fld>
            <a:endParaRPr lang="en-US"/>
          </a:p>
        </p:txBody>
      </p:sp>
      <p:sp>
        <p:nvSpPr>
          <p:cNvPr id="6" name="Footer Placeholder 5"/>
          <p:cNvSpPr>
            <a:spLocks noGrp="1"/>
          </p:cNvSpPr>
          <p:nvPr>
            <p:ph type="ftr" sz="quarter" idx="11"/>
          </p:nvPr>
        </p:nvSpPr>
        <p:spPr>
          <a:xfrm>
            <a:off x="914400" y="55499"/>
            <a:ext cx="5562600" cy="365125"/>
          </a:xfrm>
        </p:spPr>
        <p:txBody>
          <a:bodyPr/>
          <a:lstStyle>
            <a:extLst/>
          </a:lstStyle>
          <a:p>
            <a:endParaRPr lang="en-US"/>
          </a:p>
        </p:txBody>
      </p:sp>
      <p:sp>
        <p:nvSpPr>
          <p:cNvPr id="7" name="Slide Number Placeholder 6"/>
          <p:cNvSpPr>
            <a:spLocks noGrp="1"/>
          </p:cNvSpPr>
          <p:nvPr>
            <p:ph type="sldNum" sz="quarter" idx="12"/>
          </p:nvPr>
        </p:nvSpPr>
        <p:spPr>
          <a:xfrm>
            <a:off x="8610600" y="55499"/>
            <a:ext cx="457200" cy="365125"/>
          </a:xfrm>
        </p:spPr>
        <p:txBody>
          <a:bodyPr/>
          <a:lstStyle>
            <a:extLst/>
          </a:lstStyle>
          <a:p>
            <a:fld id="{B6F15528-21DE-4FAA-801E-634DDDAF4B2B}" type="slidenum">
              <a:rPr lang="en-US" smtClean="0"/>
              <a:pPr/>
              <a:t>‹#›</a:t>
            </a:fld>
            <a:endParaRPr lang="en-US"/>
          </a:p>
        </p:txBody>
      </p:sp>
    </p:spTree>
  </p:cSld>
  <p:clrMapOvr>
    <a:masterClrMapping/>
  </p:clrMapOvr>
  <p:transition>
    <p:randomBar dir="ver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Rectangle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ectangle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ectangle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Rectangle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Rectangle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7" name="Rectangle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Title Placeholder 21"/>
          <p:cNvSpPr>
            <a:spLocks noGrp="1"/>
          </p:cNvSpPr>
          <p:nvPr>
            <p:ph type="title"/>
          </p:nvPr>
        </p:nvSpPr>
        <p:spPr>
          <a:xfrm>
            <a:off x="914400" y="512064"/>
            <a:ext cx="7772400" cy="914400"/>
          </a:xfrm>
          <a:prstGeom prst="rect">
            <a:avLst/>
          </a:prstGeom>
        </p:spPr>
        <p:txBody>
          <a:bodyPr vert="horz" anchor="t">
            <a:noAutofit/>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1D8BD707-D9CF-40AE-B4C6-C98DA3205C09}" type="datetimeFigureOut">
              <a:rPr lang="en-US" smtClean="0"/>
              <a:pPr/>
              <a:t>6/23/2013</a:t>
            </a:fld>
            <a:endParaRPr lang="en-US"/>
          </a:p>
        </p:txBody>
      </p:sp>
      <p:sp>
        <p:nvSpPr>
          <p:cNvPr id="3" name="Footer Placeholder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en-US"/>
          </a:p>
        </p:txBody>
      </p:sp>
      <p:sp>
        <p:nvSpPr>
          <p:cNvPr id="23" name="Slide Number Placeholder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randomBar dir="vert"/>
  </p:transition>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en.wikipedia.org/wiki/File:Mangal_pandey_gimp.jpg" TargetMode="External"/><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hyperlink" Target="http://en.wikipedia.org/wiki/File:Bahadur_Shah_II_-_aka_Zafar_-_Project_Gutenberg_eText_17711.jpg" TargetMode="External"/><Relationship Id="rId4" Type="http://schemas.openxmlformats.org/officeDocument/2006/relationships/image" Target="../media/image5.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hyperlink" Target="http://en.wikipedia.org/wiki/File:SAKhan.jpg" TargetMode="External"/><Relationship Id="rId1" Type="http://schemas.openxmlformats.org/officeDocument/2006/relationships/slideLayout" Target="../slideLayouts/slideLayout2.xml"/><Relationship Id="rId5" Type="http://schemas.openxmlformats.org/officeDocument/2006/relationships/image" Target="../media/image8.jpeg"/><Relationship Id="rId4" Type="http://schemas.openxmlformats.org/officeDocument/2006/relationships/hyperlink" Target="http://en.wikipedia.org/wiki/File:Rani_of_jhansi.jpg" TargetMode="External"/></Relationships>
</file>

<file path=ppt/slides/_rels/slide1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hyperlink" Target="http://en.wikipedia.org/wiki/File:Charles_Canning,_1st_Earl_Canning_-_Project_Gutenberg_eText_16528.jpg"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en.wikipedia.org/wiki/File:Bahadur_Shah_II_-_aka_Zafar_-_Project_Gutenberg_eText_17711.jp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en.wikipedia.org/wiki/File:Indian_Rebellion_of_1857.jpg"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hyperlink" Target="http://en.wikipedia.org/wiki/File:Dalhousie.jpg"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The Revolt of 1857</a:t>
            </a:r>
            <a:endParaRPr lang="en-US" dirty="0"/>
          </a:p>
        </p:txBody>
      </p:sp>
      <p:sp>
        <p:nvSpPr>
          <p:cNvPr id="3" name="Subtitle 2"/>
          <p:cNvSpPr>
            <a:spLocks noGrp="1"/>
          </p:cNvSpPr>
          <p:nvPr>
            <p:ph type="subTitle" idx="1"/>
          </p:nvPr>
        </p:nvSpPr>
        <p:spPr/>
        <p:txBody>
          <a:bodyPr>
            <a:normAutofit/>
          </a:bodyPr>
          <a:lstStyle/>
          <a:p>
            <a:r>
              <a:rPr lang="en-US" dirty="0" smtClean="0"/>
              <a:t>APARNA.P</a:t>
            </a:r>
          </a:p>
        </p:txBody>
      </p:sp>
    </p:spTree>
  </p:cSld>
  <p:clrMapOvr>
    <a:masterClrMapping/>
  </p:clrMapOvr>
  <p:transition>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to="" calcmode="lin" valueType="num">
                                      <p:cBhvr>
                                        <p:cTn id="12" dur="1" fill="hold"/>
                                        <p:tgtEl>
                                          <p:spTgt spid="3">
                                            <p:txEl>
                                              <p:pRg st="0" end="0"/>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990600"/>
          </a:xfrm>
        </p:spPr>
        <p:txBody>
          <a:bodyPr>
            <a:normAutofit fontScale="90000"/>
          </a:bodyPr>
          <a:lstStyle/>
          <a:p>
            <a:r>
              <a:rPr lang="en-IN" b="1" dirty="0" smtClean="0"/>
              <a:t>Events Of The Revolt</a:t>
            </a:r>
            <a:r>
              <a:rPr lang="en-US" b="1" dirty="0" smtClean="0"/>
              <a:t/>
            </a:r>
            <a:br>
              <a:rPr lang="en-US" b="1" dirty="0" smtClean="0"/>
            </a:br>
            <a:endParaRPr lang="en-US" dirty="0"/>
          </a:p>
        </p:txBody>
      </p:sp>
      <p:sp>
        <p:nvSpPr>
          <p:cNvPr id="3" name="Content Placeholder 2"/>
          <p:cNvSpPr>
            <a:spLocks noGrp="1"/>
          </p:cNvSpPr>
          <p:nvPr>
            <p:ph idx="1"/>
          </p:nvPr>
        </p:nvSpPr>
        <p:spPr>
          <a:xfrm>
            <a:off x="457200" y="990600"/>
            <a:ext cx="8686800" cy="5867400"/>
          </a:xfrm>
          <a:ln/>
        </p:spPr>
        <p:style>
          <a:lnRef idx="2">
            <a:schemeClr val="accent6"/>
          </a:lnRef>
          <a:fillRef idx="1">
            <a:schemeClr val="lt1"/>
          </a:fillRef>
          <a:effectRef idx="0">
            <a:schemeClr val="accent6"/>
          </a:effectRef>
          <a:fontRef idx="minor">
            <a:schemeClr val="dk1"/>
          </a:fontRef>
        </p:style>
        <p:txBody>
          <a:bodyPr>
            <a:noAutofit/>
          </a:bodyPr>
          <a:lstStyle/>
          <a:p>
            <a:r>
              <a:rPr lang="en-IN" sz="1600" b="1" u="sng" dirty="0" smtClean="0">
                <a:solidFill>
                  <a:schemeClr val="accent6">
                    <a:lumMod val="50000"/>
                  </a:schemeClr>
                </a:solidFill>
              </a:rPr>
              <a:t>Feb 1857</a:t>
            </a:r>
            <a:endParaRPr lang="en-US" sz="1600" b="1" dirty="0" smtClean="0">
              <a:solidFill>
                <a:schemeClr val="accent6">
                  <a:lumMod val="50000"/>
                </a:schemeClr>
              </a:solidFill>
            </a:endParaRPr>
          </a:p>
          <a:p>
            <a:r>
              <a:rPr lang="en-IN" sz="1600" dirty="0" smtClean="0"/>
              <a:t>Feb 19, 1857 - </a:t>
            </a:r>
            <a:r>
              <a:rPr lang="en-IN" sz="1600" dirty="0" err="1" smtClean="0"/>
              <a:t>Chupatties</a:t>
            </a:r>
            <a:r>
              <a:rPr lang="en-IN" sz="1600" dirty="0" smtClean="0"/>
              <a:t>, little cakes which are the common food of the people, were sent from town to town as a signal of </a:t>
            </a:r>
            <a:r>
              <a:rPr lang="en-IN" sz="1600" b="1" i="1" dirty="0" smtClean="0"/>
              <a:t>revolt</a:t>
            </a:r>
            <a:r>
              <a:rPr lang="en-IN" sz="1600" dirty="0" smtClean="0"/>
              <a:t> , and on </a:t>
            </a:r>
            <a:r>
              <a:rPr lang="en-IN" sz="1600" b="1" i="1" dirty="0" smtClean="0"/>
              <a:t>February 19,1857</a:t>
            </a:r>
            <a:r>
              <a:rPr lang="en-IN" sz="1600" dirty="0" smtClean="0"/>
              <a:t>, the first troops mutinied. This was only the beginning; the message of the </a:t>
            </a:r>
            <a:r>
              <a:rPr lang="en-IN" sz="1600" dirty="0" err="1" smtClean="0"/>
              <a:t>chupatties</a:t>
            </a:r>
            <a:r>
              <a:rPr lang="en-IN" sz="1600" dirty="0" smtClean="0"/>
              <a:t> spread further and further, but </a:t>
            </a:r>
            <a:r>
              <a:rPr lang="en-IN" sz="1600" b="1" dirty="0" smtClean="0"/>
              <a:t>...</a:t>
            </a:r>
            <a:r>
              <a:rPr lang="en-IN" sz="1600" dirty="0" smtClean="0"/>
              <a:t>General </a:t>
            </a:r>
            <a:r>
              <a:rPr lang="en-IN" sz="1600" dirty="0" err="1" smtClean="0"/>
              <a:t>Hearsey</a:t>
            </a:r>
            <a:r>
              <a:rPr lang="en-IN" sz="1600" dirty="0" smtClean="0"/>
              <a:t>, the commander of the Bengal division, instantly took what steps he could to prove to the </a:t>
            </a:r>
            <a:r>
              <a:rPr lang="en-IN" sz="1600" dirty="0" err="1" smtClean="0"/>
              <a:t>sepoys</a:t>
            </a:r>
            <a:r>
              <a:rPr lang="en-IN" sz="1600" dirty="0" smtClean="0"/>
              <a:t> that the government had no intention of making them break their caste, but it was too late. </a:t>
            </a:r>
            <a:r>
              <a:rPr lang="en-IN" sz="1600" dirty="0" err="1" smtClean="0"/>
              <a:t>Chupatties</a:t>
            </a:r>
            <a:r>
              <a:rPr lang="en-IN" sz="1600" dirty="0" smtClean="0"/>
              <a:t>, little cakes which are the common food of the people, were sent from town to town as a signal of </a:t>
            </a:r>
            <a:r>
              <a:rPr lang="en-IN" sz="1600" b="1" i="1" dirty="0" smtClean="0"/>
              <a:t>revolt</a:t>
            </a:r>
            <a:r>
              <a:rPr lang="en-IN" sz="1600" dirty="0" smtClean="0"/>
              <a:t> , and on </a:t>
            </a:r>
            <a:r>
              <a:rPr lang="en-IN" sz="1600" b="1" i="1" dirty="0" smtClean="0"/>
              <a:t>February 19,1857</a:t>
            </a:r>
            <a:r>
              <a:rPr lang="en-IN" sz="1600" dirty="0" smtClean="0"/>
              <a:t>, the first troops mutinied. This was only the beginning; the message of the </a:t>
            </a:r>
            <a:r>
              <a:rPr lang="en-IN" sz="1600" dirty="0" err="1" smtClean="0"/>
              <a:t>chupatties</a:t>
            </a:r>
            <a:r>
              <a:rPr lang="en-IN" sz="1600" dirty="0" smtClean="0"/>
              <a:t> spread further and further, but even now the </a:t>
            </a:r>
            <a:r>
              <a:rPr lang="en-IN" sz="1600" b="1" dirty="0" smtClean="0"/>
              <a:t>...</a:t>
            </a:r>
            <a:endParaRPr lang="en-US" sz="1600" dirty="0" smtClean="0"/>
          </a:p>
          <a:p>
            <a:pPr lvl="0"/>
            <a:r>
              <a:rPr lang="en-IN" sz="1600" b="1" dirty="0" smtClean="0">
                <a:solidFill>
                  <a:schemeClr val="accent6">
                    <a:lumMod val="50000"/>
                  </a:schemeClr>
                </a:solidFill>
              </a:rPr>
              <a:t>  </a:t>
            </a:r>
            <a:r>
              <a:rPr lang="en-IN" sz="1600" b="1" u="sng" dirty="0" smtClean="0">
                <a:solidFill>
                  <a:schemeClr val="accent6">
                    <a:lumMod val="50000"/>
                  </a:schemeClr>
                </a:solidFill>
              </a:rPr>
              <a:t>Mar 1857</a:t>
            </a:r>
            <a:endParaRPr lang="en-US" sz="1600" b="1" dirty="0" smtClean="0">
              <a:solidFill>
                <a:schemeClr val="accent6">
                  <a:lumMod val="50000"/>
                </a:schemeClr>
              </a:solidFill>
            </a:endParaRPr>
          </a:p>
          <a:p>
            <a:r>
              <a:rPr lang="en-IN" sz="1600" dirty="0" smtClean="0"/>
              <a:t>Mar 29, 1857 - The </a:t>
            </a:r>
            <a:r>
              <a:rPr lang="en-IN" sz="1600" b="1" i="1" dirty="0" smtClean="0"/>
              <a:t>revolt</a:t>
            </a:r>
            <a:r>
              <a:rPr lang="en-IN" sz="1600" dirty="0" smtClean="0"/>
              <a:t> was sparked off on </a:t>
            </a:r>
            <a:r>
              <a:rPr lang="en-IN" sz="1600" b="1" i="1" dirty="0" smtClean="0"/>
              <a:t>March 29, 1857</a:t>
            </a:r>
            <a:r>
              <a:rPr lang="en-IN" sz="1600" dirty="0" smtClean="0"/>
              <a:t>. • </a:t>
            </a:r>
            <a:r>
              <a:rPr lang="en-IN" sz="1600" u="sng" dirty="0" err="1" smtClean="0"/>
              <a:t>MangalPandey</a:t>
            </a:r>
            <a:r>
              <a:rPr lang="en-IN" sz="1600" dirty="0" smtClean="0"/>
              <a:t>, a Brahmin </a:t>
            </a:r>
            <a:r>
              <a:rPr lang="en-IN" sz="1600" dirty="0" err="1" smtClean="0"/>
              <a:t>Sepoy</a:t>
            </a:r>
            <a:r>
              <a:rPr lang="en-IN" sz="1600" dirty="0" smtClean="0"/>
              <a:t> , fired at the </a:t>
            </a:r>
            <a:r>
              <a:rPr lang="en-IN" sz="1600" dirty="0" err="1" smtClean="0"/>
              <a:t>AdjucantSurgeant</a:t>
            </a:r>
            <a:r>
              <a:rPr lang="en-IN" sz="1600" dirty="0" smtClean="0"/>
              <a:t> Bath. • The 3rd </a:t>
            </a:r>
            <a:r>
              <a:rPr lang="en-IN" sz="1600" u="sng" dirty="0" smtClean="0"/>
              <a:t>cavalry regiment</a:t>
            </a:r>
            <a:r>
              <a:rPr lang="en-IN" sz="1600" dirty="0" smtClean="0"/>
              <a:t> at Meerut refused to touch the greased cartridges and broke out in open rebellion.</a:t>
            </a:r>
            <a:br>
              <a:rPr lang="en-IN" sz="1600" dirty="0" smtClean="0"/>
            </a:br>
            <a:r>
              <a:rPr lang="en-IN" sz="1600" b="1" dirty="0" smtClean="0">
                <a:solidFill>
                  <a:schemeClr val="accent6">
                    <a:lumMod val="50000"/>
                  </a:schemeClr>
                </a:solidFill>
              </a:rPr>
              <a:t> </a:t>
            </a:r>
            <a:r>
              <a:rPr lang="en-IN" sz="1600" b="1" u="sng" dirty="0" smtClean="0">
                <a:solidFill>
                  <a:schemeClr val="accent6">
                    <a:lumMod val="50000"/>
                  </a:schemeClr>
                </a:solidFill>
              </a:rPr>
              <a:t>Apr 1857</a:t>
            </a:r>
            <a:endParaRPr lang="en-US" sz="1600" b="1" dirty="0" smtClean="0">
              <a:solidFill>
                <a:schemeClr val="accent6">
                  <a:lumMod val="50000"/>
                </a:schemeClr>
              </a:solidFill>
            </a:endParaRPr>
          </a:p>
          <a:p>
            <a:r>
              <a:rPr lang="en-IN" sz="1600" dirty="0" smtClean="0"/>
              <a:t>Apr 5, 1857 - After the death of </a:t>
            </a:r>
            <a:r>
              <a:rPr lang="en-IN" sz="1600" dirty="0" err="1" smtClean="0"/>
              <a:t>MangalPandey</a:t>
            </a:r>
            <a:r>
              <a:rPr lang="en-IN" sz="1600" dirty="0" smtClean="0"/>
              <a:t> on </a:t>
            </a:r>
            <a:r>
              <a:rPr lang="en-IN" sz="1600" b="1" i="1" dirty="0" smtClean="0"/>
              <a:t>April 5, 1857</a:t>
            </a:r>
            <a:r>
              <a:rPr lang="en-IN" sz="1600" dirty="0" smtClean="0"/>
              <a:t>, the </a:t>
            </a:r>
            <a:r>
              <a:rPr lang="en-IN" sz="1600" b="1" i="1" dirty="0" smtClean="0"/>
              <a:t>revolt</a:t>
            </a:r>
            <a:r>
              <a:rPr lang="en-IN" sz="1600" dirty="0" smtClean="0"/>
              <a:t> spread all over the nation. During the days of the </a:t>
            </a:r>
            <a:r>
              <a:rPr lang="en-IN" sz="1600" b="1" i="1" dirty="0" smtClean="0"/>
              <a:t>revolt</a:t>
            </a:r>
            <a:r>
              <a:rPr lang="en-IN" sz="1600" dirty="0" smtClean="0"/>
              <a:t>, </a:t>
            </a:r>
            <a:r>
              <a:rPr lang="en-IN" sz="1600" u="sng" dirty="0" err="1" smtClean="0"/>
              <a:t>Kunwar</a:t>
            </a:r>
            <a:r>
              <a:rPr lang="en-IN" sz="1600" dirty="0" smtClean="0"/>
              <a:t> was already 80 years of age. But deep within, he was as energetic as a lion. The thirst for liberation of the country seemed to </a:t>
            </a:r>
            <a:r>
              <a:rPr lang="en-IN" sz="1600" b="1" dirty="0" smtClean="0"/>
              <a:t>...</a:t>
            </a:r>
            <a:r>
              <a:rPr lang="en-IN" sz="1600" dirty="0" smtClean="0"/>
              <a:t>After the death of </a:t>
            </a:r>
            <a:r>
              <a:rPr lang="en-IN" sz="1600" dirty="0" err="1" smtClean="0"/>
              <a:t>Mangal</a:t>
            </a:r>
            <a:r>
              <a:rPr lang="en-IN" sz="1600" dirty="0" smtClean="0"/>
              <a:t> </a:t>
            </a:r>
            <a:r>
              <a:rPr lang="en-IN" sz="1600" dirty="0" err="1" smtClean="0"/>
              <a:t>Pandey</a:t>
            </a:r>
            <a:r>
              <a:rPr lang="en-IN" sz="1600" dirty="0" smtClean="0"/>
              <a:t> on </a:t>
            </a:r>
            <a:r>
              <a:rPr lang="en-IN" sz="1600" b="1" i="1" dirty="0" smtClean="0"/>
              <a:t>April 5, 1857</a:t>
            </a:r>
            <a:r>
              <a:rPr lang="en-IN" sz="1600" dirty="0" smtClean="0"/>
              <a:t>, the </a:t>
            </a:r>
            <a:r>
              <a:rPr lang="en-IN" sz="1600" b="1" i="1" dirty="0" smtClean="0"/>
              <a:t>revolt</a:t>
            </a:r>
            <a:r>
              <a:rPr lang="en-IN" sz="1600" dirty="0" smtClean="0"/>
              <a:t> spread all over the nation. During the days of the </a:t>
            </a:r>
            <a:r>
              <a:rPr lang="en-IN" sz="1600" b="1" i="1" dirty="0" smtClean="0"/>
              <a:t>revolt</a:t>
            </a:r>
            <a:r>
              <a:rPr lang="en-IN" sz="1600" dirty="0" smtClean="0"/>
              <a:t>, </a:t>
            </a:r>
            <a:r>
              <a:rPr lang="en-IN" sz="1600" u="sng" dirty="0" err="1" smtClean="0"/>
              <a:t>Kunwar</a:t>
            </a:r>
            <a:r>
              <a:rPr lang="en-IN" sz="1600" dirty="0" smtClean="0"/>
              <a:t> was already 80 years of age. But deep within, </a:t>
            </a:r>
            <a:r>
              <a:rPr lang="en-IN" sz="1600" b="1" dirty="0" smtClean="0"/>
              <a:t>he was as energetic as a lion. The thirst for liberation of the country seemed to rejuvenate his </a:t>
            </a:r>
            <a:r>
              <a:rPr lang="en-IN" sz="1600" dirty="0" smtClean="0"/>
              <a:t>ageing. body. Under his instructions, there was </a:t>
            </a:r>
            <a:r>
              <a:rPr lang="en-IN" sz="1600" b="1" i="1" dirty="0" smtClean="0"/>
              <a:t>revolt</a:t>
            </a:r>
            <a:r>
              <a:rPr lang="en-IN" sz="1600" dirty="0" smtClean="0"/>
              <a:t> in the cantonment of </a:t>
            </a:r>
            <a:r>
              <a:rPr lang="en-IN" sz="1600" dirty="0" err="1" smtClean="0"/>
              <a:t>Danapur</a:t>
            </a:r>
            <a:r>
              <a:rPr lang="en-IN" sz="1600" dirty="0" smtClean="0"/>
              <a:t>. He urged a gang of rebels to attack Agra and in no time, he looted the treasury and established kingship over the Agra </a:t>
            </a:r>
            <a:r>
              <a:rPr lang="en-IN" sz="1600" b="1" dirty="0" smtClean="0"/>
              <a:t>...</a:t>
            </a:r>
            <a:endParaRPr lang="en-US" sz="1600" dirty="0" smtClean="0"/>
          </a:p>
        </p:txBody>
      </p:sp>
    </p:spTree>
  </p:cSld>
  <p:clrMapOvr>
    <a:masterClrMapping/>
  </p:clrMapOvr>
  <p:transition>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35" presetClass="entr" presetSubtype="0"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Effect transition="in" filter="fade">
                                      <p:cBhvr>
                                        <p:cTn id="12" dur="2000"/>
                                        <p:tgtEl>
                                          <p:spTgt spid="3">
                                            <p:bg/>
                                          </p:spTgt>
                                        </p:tgtEl>
                                      </p:cBhvr>
                                    </p:animEffect>
                                    <p:anim calcmode="lin" valueType="num">
                                      <p:cBhvr>
                                        <p:cTn id="13" dur="2000" fill="hold"/>
                                        <p:tgtEl>
                                          <p:spTgt spid="3">
                                            <p:bg/>
                                          </p:spTgt>
                                        </p:tgtEl>
                                        <p:attrNameLst>
                                          <p:attrName>style.rotation</p:attrName>
                                        </p:attrNameLst>
                                      </p:cBhvr>
                                      <p:tavLst>
                                        <p:tav tm="0">
                                          <p:val>
                                            <p:fltVal val="720"/>
                                          </p:val>
                                        </p:tav>
                                        <p:tav tm="100000">
                                          <p:val>
                                            <p:fltVal val="0"/>
                                          </p:val>
                                        </p:tav>
                                      </p:tavLst>
                                    </p:anim>
                                    <p:anim calcmode="lin" valueType="num">
                                      <p:cBhvr>
                                        <p:cTn id="14" dur="2000" fill="hold"/>
                                        <p:tgtEl>
                                          <p:spTgt spid="3">
                                            <p:bg/>
                                          </p:spTgt>
                                        </p:tgtEl>
                                        <p:attrNameLst>
                                          <p:attrName>ppt_h</p:attrName>
                                        </p:attrNameLst>
                                      </p:cBhvr>
                                      <p:tavLst>
                                        <p:tav tm="0">
                                          <p:val>
                                            <p:fltVal val="0"/>
                                          </p:val>
                                        </p:tav>
                                        <p:tav tm="100000">
                                          <p:val>
                                            <p:strVal val="#ppt_h"/>
                                          </p:val>
                                        </p:tav>
                                      </p:tavLst>
                                    </p:anim>
                                    <p:anim calcmode="lin" valueType="num">
                                      <p:cBhvr>
                                        <p:cTn id="15" dur="2000" fill="hold"/>
                                        <p:tgtEl>
                                          <p:spTgt spid="3">
                                            <p:bg/>
                                          </p:spTgt>
                                        </p:tgtEl>
                                        <p:attrNameLst>
                                          <p:attrName>ppt_w</p:attrName>
                                        </p:attrNameLst>
                                      </p:cBhvr>
                                      <p:tavLst>
                                        <p:tav tm="0">
                                          <p:val>
                                            <p:fltVal val="0"/>
                                          </p:val>
                                        </p:tav>
                                        <p:tav tm="100000">
                                          <p:val>
                                            <p:strVal val="#ppt_w"/>
                                          </p:val>
                                        </p:tav>
                                      </p:tavLst>
                                    </p:anim>
                                  </p:childTnLst>
                                </p:cTn>
                              </p:par>
                            </p:childTnLst>
                          </p:cTn>
                        </p:par>
                      </p:childTnLst>
                    </p:cTn>
                  </p:par>
                  <p:par>
                    <p:cTn id="16" fill="hold">
                      <p:stCondLst>
                        <p:cond delay="indefinite"/>
                      </p:stCondLst>
                      <p:childTnLst>
                        <p:par>
                          <p:cTn id="17" fill="hold">
                            <p:stCondLst>
                              <p:cond delay="0"/>
                            </p:stCondLst>
                            <p:childTnLst>
                              <p:par>
                                <p:cTn id="18" presetID="35" presetClass="entr" presetSubtype="0" fill="hold" grpId="0" nodeType="clickEffect">
                                  <p:stCondLst>
                                    <p:cond delay="0"/>
                                  </p:stCondLst>
                                  <p:childTnLst>
                                    <p:set>
                                      <p:cBhvr>
                                        <p:cTn id="19" dur="1" fill="hold">
                                          <p:stCondLst>
                                            <p:cond delay="0"/>
                                          </p:stCondLst>
                                        </p:cTn>
                                        <p:tgtEl>
                                          <p:spTgt spid="3">
                                            <p:txEl>
                                              <p:pRg st="0" end="0"/>
                                            </p:txEl>
                                          </p:spTgt>
                                        </p:tgtEl>
                                        <p:attrNameLst>
                                          <p:attrName>style.visibility</p:attrName>
                                        </p:attrNameLst>
                                      </p:cBhvr>
                                      <p:to>
                                        <p:strVal val="visible"/>
                                      </p:to>
                                    </p:set>
                                    <p:animEffect transition="in" filter="fade">
                                      <p:cBhvr>
                                        <p:cTn id="20" dur="2000"/>
                                        <p:tgtEl>
                                          <p:spTgt spid="3">
                                            <p:txEl>
                                              <p:pRg st="0" end="0"/>
                                            </p:txEl>
                                          </p:spTgt>
                                        </p:tgtEl>
                                      </p:cBhvr>
                                    </p:animEffect>
                                    <p:anim calcmode="lin" valueType="num">
                                      <p:cBhvr>
                                        <p:cTn id="21" dur="2000" fill="hold"/>
                                        <p:tgtEl>
                                          <p:spTgt spid="3">
                                            <p:txEl>
                                              <p:pRg st="0" end="0"/>
                                            </p:txEl>
                                          </p:spTgt>
                                        </p:tgtEl>
                                        <p:attrNameLst>
                                          <p:attrName>style.rotation</p:attrName>
                                        </p:attrNameLst>
                                      </p:cBhvr>
                                      <p:tavLst>
                                        <p:tav tm="0">
                                          <p:val>
                                            <p:fltVal val="720"/>
                                          </p:val>
                                        </p:tav>
                                        <p:tav tm="100000">
                                          <p:val>
                                            <p:fltVal val="0"/>
                                          </p:val>
                                        </p:tav>
                                      </p:tavLst>
                                    </p:anim>
                                    <p:anim calcmode="lin" valueType="num">
                                      <p:cBhvr>
                                        <p:cTn id="22" dur="2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23" dur="2000" fill="hold"/>
                                        <p:tgtEl>
                                          <p:spTgt spid="3">
                                            <p:txEl>
                                              <p:pRg st="0" end="0"/>
                                            </p:txEl>
                                          </p:spTgt>
                                        </p:tgtEl>
                                        <p:attrNameLst>
                                          <p:attrName>ppt_w</p:attrName>
                                        </p:attrNameLst>
                                      </p:cBhvr>
                                      <p:tavLst>
                                        <p:tav tm="0">
                                          <p:val>
                                            <p:fltVal val="0"/>
                                          </p:val>
                                        </p:tav>
                                        <p:tav tm="100000">
                                          <p:val>
                                            <p:strVal val="#ppt_w"/>
                                          </p:val>
                                        </p:tav>
                                      </p:tavLst>
                                    </p:anim>
                                  </p:childTnLst>
                                </p:cTn>
                              </p:par>
                            </p:childTnLst>
                          </p:cTn>
                        </p:par>
                      </p:childTnLst>
                    </p:cTn>
                  </p:par>
                  <p:par>
                    <p:cTn id="24" fill="hold">
                      <p:stCondLst>
                        <p:cond delay="indefinite"/>
                      </p:stCondLst>
                      <p:childTnLst>
                        <p:par>
                          <p:cTn id="25" fill="hold">
                            <p:stCondLst>
                              <p:cond delay="0"/>
                            </p:stCondLst>
                            <p:childTnLst>
                              <p:par>
                                <p:cTn id="26" presetID="35" presetClass="entr" presetSubtype="0" fill="hold" grpId="0" nodeType="clickEffect">
                                  <p:stCondLst>
                                    <p:cond delay="0"/>
                                  </p:stCondLst>
                                  <p:childTnLst>
                                    <p:set>
                                      <p:cBhvr>
                                        <p:cTn id="27" dur="1" fill="hold">
                                          <p:stCondLst>
                                            <p:cond delay="0"/>
                                          </p:stCondLst>
                                        </p:cTn>
                                        <p:tgtEl>
                                          <p:spTgt spid="3">
                                            <p:txEl>
                                              <p:pRg st="1" end="1"/>
                                            </p:txEl>
                                          </p:spTgt>
                                        </p:tgtEl>
                                        <p:attrNameLst>
                                          <p:attrName>style.visibility</p:attrName>
                                        </p:attrNameLst>
                                      </p:cBhvr>
                                      <p:to>
                                        <p:strVal val="visible"/>
                                      </p:to>
                                    </p:set>
                                    <p:animEffect transition="in" filter="fade">
                                      <p:cBhvr>
                                        <p:cTn id="28" dur="2000"/>
                                        <p:tgtEl>
                                          <p:spTgt spid="3">
                                            <p:txEl>
                                              <p:pRg st="1" end="1"/>
                                            </p:txEl>
                                          </p:spTgt>
                                        </p:tgtEl>
                                      </p:cBhvr>
                                    </p:animEffect>
                                    <p:anim calcmode="lin" valueType="num">
                                      <p:cBhvr>
                                        <p:cTn id="29" dur="2000" fill="hold"/>
                                        <p:tgtEl>
                                          <p:spTgt spid="3">
                                            <p:txEl>
                                              <p:pRg st="1" end="1"/>
                                            </p:txEl>
                                          </p:spTgt>
                                        </p:tgtEl>
                                        <p:attrNameLst>
                                          <p:attrName>style.rotation</p:attrName>
                                        </p:attrNameLst>
                                      </p:cBhvr>
                                      <p:tavLst>
                                        <p:tav tm="0">
                                          <p:val>
                                            <p:fltVal val="720"/>
                                          </p:val>
                                        </p:tav>
                                        <p:tav tm="100000">
                                          <p:val>
                                            <p:fltVal val="0"/>
                                          </p:val>
                                        </p:tav>
                                      </p:tavLst>
                                    </p:anim>
                                    <p:anim calcmode="lin" valueType="num">
                                      <p:cBhvr>
                                        <p:cTn id="30" dur="2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31" dur="2000" fill="hold"/>
                                        <p:tgtEl>
                                          <p:spTgt spid="3">
                                            <p:txEl>
                                              <p:pRg st="1" end="1"/>
                                            </p:txEl>
                                          </p:spTgt>
                                        </p:tgtEl>
                                        <p:attrNameLst>
                                          <p:attrName>ppt_w</p:attrName>
                                        </p:attrNameLst>
                                      </p:cBhvr>
                                      <p:tavLst>
                                        <p:tav tm="0">
                                          <p:val>
                                            <p:fltVal val="0"/>
                                          </p:val>
                                        </p:tav>
                                        <p:tav tm="100000">
                                          <p:val>
                                            <p:strVal val="#ppt_w"/>
                                          </p:val>
                                        </p:tav>
                                      </p:tavLst>
                                    </p:anim>
                                  </p:childTnLst>
                                </p:cTn>
                              </p:par>
                            </p:childTnLst>
                          </p:cTn>
                        </p:par>
                      </p:childTnLst>
                    </p:cTn>
                  </p:par>
                  <p:par>
                    <p:cTn id="32" fill="hold">
                      <p:stCondLst>
                        <p:cond delay="indefinite"/>
                      </p:stCondLst>
                      <p:childTnLst>
                        <p:par>
                          <p:cTn id="33" fill="hold">
                            <p:stCondLst>
                              <p:cond delay="0"/>
                            </p:stCondLst>
                            <p:childTnLst>
                              <p:par>
                                <p:cTn id="34" presetID="35" presetClass="entr" presetSubtype="0" fill="hold" grpId="0" nodeType="clickEffect">
                                  <p:stCondLst>
                                    <p:cond delay="0"/>
                                  </p:stCondLst>
                                  <p:childTnLst>
                                    <p:set>
                                      <p:cBhvr>
                                        <p:cTn id="35" dur="1" fill="hold">
                                          <p:stCondLst>
                                            <p:cond delay="0"/>
                                          </p:stCondLst>
                                        </p:cTn>
                                        <p:tgtEl>
                                          <p:spTgt spid="3">
                                            <p:txEl>
                                              <p:pRg st="2" end="2"/>
                                            </p:txEl>
                                          </p:spTgt>
                                        </p:tgtEl>
                                        <p:attrNameLst>
                                          <p:attrName>style.visibility</p:attrName>
                                        </p:attrNameLst>
                                      </p:cBhvr>
                                      <p:to>
                                        <p:strVal val="visible"/>
                                      </p:to>
                                    </p:set>
                                    <p:animEffect transition="in" filter="fade">
                                      <p:cBhvr>
                                        <p:cTn id="36" dur="2000"/>
                                        <p:tgtEl>
                                          <p:spTgt spid="3">
                                            <p:txEl>
                                              <p:pRg st="2" end="2"/>
                                            </p:txEl>
                                          </p:spTgt>
                                        </p:tgtEl>
                                      </p:cBhvr>
                                    </p:animEffect>
                                    <p:anim calcmode="lin" valueType="num">
                                      <p:cBhvr>
                                        <p:cTn id="37" dur="2000" fill="hold"/>
                                        <p:tgtEl>
                                          <p:spTgt spid="3">
                                            <p:txEl>
                                              <p:pRg st="2" end="2"/>
                                            </p:txEl>
                                          </p:spTgt>
                                        </p:tgtEl>
                                        <p:attrNameLst>
                                          <p:attrName>style.rotation</p:attrName>
                                        </p:attrNameLst>
                                      </p:cBhvr>
                                      <p:tavLst>
                                        <p:tav tm="0">
                                          <p:val>
                                            <p:fltVal val="720"/>
                                          </p:val>
                                        </p:tav>
                                        <p:tav tm="100000">
                                          <p:val>
                                            <p:fltVal val="0"/>
                                          </p:val>
                                        </p:tav>
                                      </p:tavLst>
                                    </p:anim>
                                    <p:anim calcmode="lin" valueType="num">
                                      <p:cBhvr>
                                        <p:cTn id="38" dur="2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39" dur="2000" fill="hold"/>
                                        <p:tgtEl>
                                          <p:spTgt spid="3">
                                            <p:txEl>
                                              <p:pRg st="2" end="2"/>
                                            </p:txEl>
                                          </p:spTgt>
                                        </p:tgtEl>
                                        <p:attrNameLst>
                                          <p:attrName>ppt_w</p:attrName>
                                        </p:attrNameLst>
                                      </p:cBhvr>
                                      <p:tavLst>
                                        <p:tav tm="0">
                                          <p:val>
                                            <p:fltVal val="0"/>
                                          </p:val>
                                        </p:tav>
                                        <p:tav tm="100000">
                                          <p:val>
                                            <p:strVal val="#ppt_w"/>
                                          </p:val>
                                        </p:tav>
                                      </p:tavLst>
                                    </p:anim>
                                  </p:childTnLst>
                                </p:cTn>
                              </p:par>
                            </p:childTnLst>
                          </p:cTn>
                        </p:par>
                      </p:childTnLst>
                    </p:cTn>
                  </p:par>
                  <p:par>
                    <p:cTn id="40" fill="hold">
                      <p:stCondLst>
                        <p:cond delay="indefinite"/>
                      </p:stCondLst>
                      <p:childTnLst>
                        <p:par>
                          <p:cTn id="41" fill="hold">
                            <p:stCondLst>
                              <p:cond delay="0"/>
                            </p:stCondLst>
                            <p:childTnLst>
                              <p:par>
                                <p:cTn id="42" presetID="35" presetClass="entr" presetSubtype="0" fill="hold" grpId="0" nodeType="clickEffect">
                                  <p:stCondLst>
                                    <p:cond delay="0"/>
                                  </p:stCondLst>
                                  <p:childTnLst>
                                    <p:set>
                                      <p:cBhvr>
                                        <p:cTn id="43" dur="1" fill="hold">
                                          <p:stCondLst>
                                            <p:cond delay="0"/>
                                          </p:stCondLst>
                                        </p:cTn>
                                        <p:tgtEl>
                                          <p:spTgt spid="3">
                                            <p:txEl>
                                              <p:pRg st="3" end="3"/>
                                            </p:txEl>
                                          </p:spTgt>
                                        </p:tgtEl>
                                        <p:attrNameLst>
                                          <p:attrName>style.visibility</p:attrName>
                                        </p:attrNameLst>
                                      </p:cBhvr>
                                      <p:to>
                                        <p:strVal val="visible"/>
                                      </p:to>
                                    </p:set>
                                    <p:animEffect transition="in" filter="fade">
                                      <p:cBhvr>
                                        <p:cTn id="44" dur="2000"/>
                                        <p:tgtEl>
                                          <p:spTgt spid="3">
                                            <p:txEl>
                                              <p:pRg st="3" end="3"/>
                                            </p:txEl>
                                          </p:spTgt>
                                        </p:tgtEl>
                                      </p:cBhvr>
                                    </p:animEffect>
                                    <p:anim calcmode="lin" valueType="num">
                                      <p:cBhvr>
                                        <p:cTn id="45" dur="2000" fill="hold"/>
                                        <p:tgtEl>
                                          <p:spTgt spid="3">
                                            <p:txEl>
                                              <p:pRg st="3" end="3"/>
                                            </p:txEl>
                                          </p:spTgt>
                                        </p:tgtEl>
                                        <p:attrNameLst>
                                          <p:attrName>style.rotation</p:attrName>
                                        </p:attrNameLst>
                                      </p:cBhvr>
                                      <p:tavLst>
                                        <p:tav tm="0">
                                          <p:val>
                                            <p:fltVal val="720"/>
                                          </p:val>
                                        </p:tav>
                                        <p:tav tm="100000">
                                          <p:val>
                                            <p:fltVal val="0"/>
                                          </p:val>
                                        </p:tav>
                                      </p:tavLst>
                                    </p:anim>
                                    <p:anim calcmode="lin" valueType="num">
                                      <p:cBhvr>
                                        <p:cTn id="46" dur="2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47" dur="2000" fill="hold"/>
                                        <p:tgtEl>
                                          <p:spTgt spid="3">
                                            <p:txEl>
                                              <p:pRg st="3" end="3"/>
                                            </p:txEl>
                                          </p:spTgt>
                                        </p:tgtEl>
                                        <p:attrNameLst>
                                          <p:attrName>ppt_w</p:attrName>
                                        </p:attrNameLst>
                                      </p:cBhvr>
                                      <p:tavLst>
                                        <p:tav tm="0">
                                          <p:val>
                                            <p:fltVal val="0"/>
                                          </p:val>
                                        </p:tav>
                                        <p:tav tm="100000">
                                          <p:val>
                                            <p:strVal val="#ppt_w"/>
                                          </p:val>
                                        </p:tav>
                                      </p:tavLst>
                                    </p:anim>
                                  </p:childTnLst>
                                </p:cTn>
                              </p:par>
                            </p:childTnLst>
                          </p:cTn>
                        </p:par>
                      </p:childTnLst>
                    </p:cTn>
                  </p:par>
                  <p:par>
                    <p:cTn id="48" fill="hold">
                      <p:stCondLst>
                        <p:cond delay="indefinite"/>
                      </p:stCondLst>
                      <p:childTnLst>
                        <p:par>
                          <p:cTn id="49" fill="hold">
                            <p:stCondLst>
                              <p:cond delay="0"/>
                            </p:stCondLst>
                            <p:childTnLst>
                              <p:par>
                                <p:cTn id="50" presetID="35" presetClass="entr" presetSubtype="0" fill="hold" grpId="0" nodeType="clickEffect">
                                  <p:stCondLst>
                                    <p:cond delay="0"/>
                                  </p:stCondLst>
                                  <p:childTnLst>
                                    <p:set>
                                      <p:cBhvr>
                                        <p:cTn id="51" dur="1" fill="hold">
                                          <p:stCondLst>
                                            <p:cond delay="0"/>
                                          </p:stCondLst>
                                        </p:cTn>
                                        <p:tgtEl>
                                          <p:spTgt spid="3">
                                            <p:txEl>
                                              <p:pRg st="4" end="4"/>
                                            </p:txEl>
                                          </p:spTgt>
                                        </p:tgtEl>
                                        <p:attrNameLst>
                                          <p:attrName>style.visibility</p:attrName>
                                        </p:attrNameLst>
                                      </p:cBhvr>
                                      <p:to>
                                        <p:strVal val="visible"/>
                                      </p:to>
                                    </p:set>
                                    <p:animEffect transition="in" filter="fade">
                                      <p:cBhvr>
                                        <p:cTn id="52" dur="2000"/>
                                        <p:tgtEl>
                                          <p:spTgt spid="3">
                                            <p:txEl>
                                              <p:pRg st="4" end="4"/>
                                            </p:txEl>
                                          </p:spTgt>
                                        </p:tgtEl>
                                      </p:cBhvr>
                                    </p:animEffect>
                                    <p:anim calcmode="lin" valueType="num">
                                      <p:cBhvr>
                                        <p:cTn id="53" dur="2000" fill="hold"/>
                                        <p:tgtEl>
                                          <p:spTgt spid="3">
                                            <p:txEl>
                                              <p:pRg st="4" end="4"/>
                                            </p:txEl>
                                          </p:spTgt>
                                        </p:tgtEl>
                                        <p:attrNameLst>
                                          <p:attrName>style.rotation</p:attrName>
                                        </p:attrNameLst>
                                      </p:cBhvr>
                                      <p:tavLst>
                                        <p:tav tm="0">
                                          <p:val>
                                            <p:fltVal val="720"/>
                                          </p:val>
                                        </p:tav>
                                        <p:tav tm="100000">
                                          <p:val>
                                            <p:fltVal val="0"/>
                                          </p:val>
                                        </p:tav>
                                      </p:tavLst>
                                    </p:anim>
                                    <p:anim calcmode="lin" valueType="num">
                                      <p:cBhvr>
                                        <p:cTn id="54" dur="2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55" dur="2000" fill="hold"/>
                                        <p:tgtEl>
                                          <p:spTgt spid="3">
                                            <p:txEl>
                                              <p:pRg st="4" end="4"/>
                                            </p:txEl>
                                          </p:spTgt>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style>
          <a:lnRef idx="2">
            <a:schemeClr val="accent6"/>
          </a:lnRef>
          <a:fillRef idx="1">
            <a:schemeClr val="lt1"/>
          </a:fillRef>
          <a:effectRef idx="0">
            <a:schemeClr val="accent6"/>
          </a:effectRef>
          <a:fontRef idx="minor">
            <a:schemeClr val="dk1"/>
          </a:fontRef>
        </p:style>
        <p:txBody>
          <a:bodyPr>
            <a:noAutofit/>
          </a:bodyPr>
          <a:lstStyle/>
          <a:p>
            <a:pPr lvl="0"/>
            <a:r>
              <a:rPr lang="en-IN" sz="1600" b="1" dirty="0" smtClean="0">
                <a:solidFill>
                  <a:schemeClr val="accent6">
                    <a:lumMod val="50000"/>
                  </a:schemeClr>
                </a:solidFill>
              </a:rPr>
              <a:t> </a:t>
            </a:r>
            <a:r>
              <a:rPr lang="en-IN" sz="1600" b="1" u="sng" dirty="0" smtClean="0">
                <a:solidFill>
                  <a:schemeClr val="accent6">
                    <a:lumMod val="50000"/>
                  </a:schemeClr>
                </a:solidFill>
              </a:rPr>
              <a:t>May 1857</a:t>
            </a:r>
            <a:endParaRPr lang="en-US" sz="1600" b="1" dirty="0" smtClean="0">
              <a:solidFill>
                <a:schemeClr val="accent6">
                  <a:lumMod val="50000"/>
                </a:schemeClr>
              </a:solidFill>
            </a:endParaRPr>
          </a:p>
          <a:p>
            <a:r>
              <a:rPr lang="en-IN" sz="1600" dirty="0" smtClean="0"/>
              <a:t>May 1857 - Fixed date for </a:t>
            </a:r>
            <a:r>
              <a:rPr lang="en-IN" sz="1600" b="1" i="1" dirty="0" smtClean="0"/>
              <a:t>revolt May 1857</a:t>
            </a:r>
            <a:r>
              <a:rPr lang="en-IN" sz="1600" dirty="0" smtClean="0"/>
              <a:t>. 13. </a:t>
            </a:r>
            <a:r>
              <a:rPr lang="en-IN" sz="1600" u="sng" dirty="0" err="1" smtClean="0"/>
              <a:t>Bahadur</a:t>
            </a:r>
            <a:r>
              <a:rPr lang="en-IN" sz="1600" u="sng" dirty="0" smtClean="0"/>
              <a:t> Shah</a:t>
            </a:r>
            <a:r>
              <a:rPr lang="en-IN" sz="1600" dirty="0" smtClean="0"/>
              <a:t> (the </a:t>
            </a:r>
            <a:r>
              <a:rPr lang="en-IN" sz="1600" dirty="0" err="1" smtClean="0"/>
              <a:t>Mughal</a:t>
            </a:r>
            <a:r>
              <a:rPr lang="en-IN" sz="1600" dirty="0" smtClean="0"/>
              <a:t> emperor) was exiled to Rangoon and died there Prince </a:t>
            </a:r>
            <a:r>
              <a:rPr lang="en-IN" sz="1600" dirty="0" err="1" smtClean="0"/>
              <a:t>Feroz</a:t>
            </a:r>
            <a:r>
              <a:rPr lang="en-IN" sz="1600" dirty="0" smtClean="0"/>
              <a:t> Shah </a:t>
            </a:r>
            <a:r>
              <a:rPr lang="en-IN" sz="1600" dirty="0" err="1" smtClean="0"/>
              <a:t>excaped</a:t>
            </a:r>
            <a:r>
              <a:rPr lang="en-IN" sz="1600" dirty="0" smtClean="0"/>
              <a:t> in the Jungles of </a:t>
            </a:r>
            <a:r>
              <a:rPr lang="en-IN" sz="1600" dirty="0" err="1" smtClean="0"/>
              <a:t>Sironj</a:t>
            </a:r>
            <a:r>
              <a:rPr lang="en-IN" sz="1600" dirty="0" smtClean="0"/>
              <a:t>. 14 . Lord Canning was the </a:t>
            </a:r>
            <a:r>
              <a:rPr lang="en-IN" sz="1600" u="sng" dirty="0" smtClean="0"/>
              <a:t>Governor General of India</a:t>
            </a:r>
            <a:r>
              <a:rPr lang="en-IN" sz="1600" dirty="0" smtClean="0"/>
              <a:t> at the time of Mutiny.</a:t>
            </a:r>
            <a:br>
              <a:rPr lang="en-IN" sz="1600" dirty="0" smtClean="0"/>
            </a:br>
            <a:r>
              <a:rPr lang="en-IN" sz="1600" b="1" dirty="0" smtClean="0">
                <a:solidFill>
                  <a:schemeClr val="accent6">
                    <a:lumMod val="50000"/>
                  </a:schemeClr>
                </a:solidFill>
              </a:rPr>
              <a:t> </a:t>
            </a:r>
            <a:r>
              <a:rPr lang="en-IN" sz="1600" b="1" u="sng" dirty="0" smtClean="0">
                <a:solidFill>
                  <a:schemeClr val="accent6">
                    <a:lumMod val="50000"/>
                  </a:schemeClr>
                </a:solidFill>
              </a:rPr>
              <a:t>Jun 1857</a:t>
            </a:r>
            <a:endParaRPr lang="en-US" sz="1600" b="1" dirty="0" smtClean="0">
              <a:solidFill>
                <a:schemeClr val="accent6">
                  <a:lumMod val="50000"/>
                </a:schemeClr>
              </a:solidFill>
            </a:endParaRPr>
          </a:p>
          <a:p>
            <a:r>
              <a:rPr lang="en-IN" sz="1600" dirty="0" smtClean="0"/>
              <a:t>Jun 1857 - 71. </a:t>
            </a:r>
            <a:r>
              <a:rPr lang="en-IN" sz="1600" b="1" i="1" dirty="0" smtClean="0"/>
              <a:t>1857</a:t>
            </a:r>
            <a:r>
              <a:rPr lang="en-IN" sz="1600" dirty="0" smtClean="0"/>
              <a:t>. Cawnpore, India. This place garrisoned by native troops who broke into </a:t>
            </a:r>
            <a:r>
              <a:rPr lang="en-IN" sz="1600" b="1" i="1" dirty="0" smtClean="0"/>
              <a:t>revolt June, 1857</a:t>
            </a:r>
            <a:r>
              <a:rPr lang="en-IN" sz="1600" dirty="0" smtClean="0"/>
              <a:t>. An adopted son of </a:t>
            </a:r>
            <a:r>
              <a:rPr lang="en-IN" sz="1600" u="sng" dirty="0" smtClean="0"/>
              <a:t>Nana Sahib</a:t>
            </a:r>
            <a:r>
              <a:rPr lang="en-IN" sz="1600" dirty="0" smtClean="0"/>
              <a:t>, a leader of the </a:t>
            </a:r>
            <a:r>
              <a:rPr lang="en-IN" sz="1600" b="1" i="1" dirty="0" smtClean="0"/>
              <a:t>revolt</a:t>
            </a:r>
            <a:r>
              <a:rPr lang="en-IN" sz="1600" dirty="0" smtClean="0"/>
              <a:t>, offered to assist the English, but treacherously turned against them, and notwithstanding a treaty that </a:t>
            </a:r>
            <a:r>
              <a:rPr lang="en-IN" sz="1600" b="1" dirty="0" smtClean="0"/>
              <a:t>...</a:t>
            </a:r>
            <a:r>
              <a:rPr lang="en-IN" sz="1600" dirty="0" smtClean="0"/>
              <a:t>71. </a:t>
            </a:r>
            <a:r>
              <a:rPr lang="en-IN" sz="1600" b="1" i="1" dirty="0" smtClean="0"/>
              <a:t>1857</a:t>
            </a:r>
            <a:r>
              <a:rPr lang="en-IN" sz="1600" dirty="0" smtClean="0"/>
              <a:t>. Cawnpore, India. This place garrisoned by native troops who broke into </a:t>
            </a:r>
            <a:r>
              <a:rPr lang="en-IN" sz="1600" b="1" i="1" dirty="0" smtClean="0"/>
              <a:t>revolt June, 1857</a:t>
            </a:r>
            <a:r>
              <a:rPr lang="en-IN" sz="1600" dirty="0" smtClean="0"/>
              <a:t>. An adopted son of </a:t>
            </a:r>
            <a:r>
              <a:rPr lang="en-IN" sz="1600" u="sng" dirty="0" smtClean="0"/>
              <a:t>Nana Sahib</a:t>
            </a:r>
            <a:r>
              <a:rPr lang="en-IN" sz="1600" dirty="0" smtClean="0"/>
              <a:t>, a leader of the </a:t>
            </a:r>
            <a:r>
              <a:rPr lang="en-IN" sz="1600" b="1" i="1" dirty="0" smtClean="0"/>
              <a:t>revolt</a:t>
            </a:r>
            <a:r>
              <a:rPr lang="en-IN" sz="1600" dirty="0" smtClean="0"/>
              <a:t>, offered to assist the English, but treacherously turned against them, and notwithstanding a treaty that Europeans should be sent down the Ganges in safety on surrender of their treasury and war material, massacred great numbers, without regard to age or sex.</a:t>
            </a:r>
            <a:endParaRPr lang="en-US" sz="1600" dirty="0" smtClean="0"/>
          </a:p>
          <a:p>
            <a:pPr>
              <a:buNone/>
            </a:pPr>
            <a:r>
              <a:rPr lang="en-US" sz="1600" u="sng" dirty="0" smtClean="0"/>
              <a:t>          </a:t>
            </a:r>
            <a:r>
              <a:rPr lang="en-IN" sz="1600" b="1" u="sng" dirty="0" smtClean="0">
                <a:solidFill>
                  <a:schemeClr val="accent6">
                    <a:lumMod val="50000"/>
                  </a:schemeClr>
                </a:solidFill>
              </a:rPr>
              <a:t>Jul 1857</a:t>
            </a:r>
            <a:endParaRPr lang="en-US" sz="1600" b="1" u="sng" dirty="0" smtClean="0">
              <a:solidFill>
                <a:schemeClr val="accent6">
                  <a:lumMod val="50000"/>
                </a:schemeClr>
              </a:solidFill>
            </a:endParaRPr>
          </a:p>
          <a:p>
            <a:r>
              <a:rPr lang="en-IN" sz="1600" dirty="0" smtClean="0"/>
              <a:t>Jul 1857 - Fig. 7. The Angel of Resurrection statue stands in the middle of the memorial well monument in </a:t>
            </a:r>
            <a:r>
              <a:rPr lang="en-IN" sz="1600" u="sng" dirty="0" smtClean="0"/>
              <a:t>Kanpur</a:t>
            </a:r>
            <a:r>
              <a:rPr lang="en-IN" sz="1600" dirty="0" smtClean="0"/>
              <a:t> and commemorates those who were killed in the </a:t>
            </a:r>
            <a:r>
              <a:rPr lang="en-IN" sz="1600" dirty="0" err="1" smtClean="0"/>
              <a:t>Sepoy</a:t>
            </a:r>
            <a:r>
              <a:rPr lang="en-IN" sz="1600" b="1" i="1" dirty="0" err="1" smtClean="0"/>
              <a:t>revolt</a:t>
            </a:r>
            <a:r>
              <a:rPr lang="en-IN" sz="1600" dirty="0" smtClean="0"/>
              <a:t> in </a:t>
            </a:r>
            <a:r>
              <a:rPr lang="en-IN" sz="1600" b="1" i="1" dirty="0" smtClean="0"/>
              <a:t>July 1857</a:t>
            </a:r>
            <a:r>
              <a:rPr lang="en-IN" sz="1600" dirty="0" smtClean="0"/>
              <a:t>. being erected by the Government. We passed the earthworks thrown up by Havelock when </a:t>
            </a:r>
            <a:r>
              <a:rPr lang="en-IN" sz="1600" b="1" dirty="0" smtClean="0"/>
              <a:t>...</a:t>
            </a:r>
            <a:r>
              <a:rPr lang="en-IN" sz="1600" dirty="0" smtClean="0"/>
              <a:t>Fig. 7. The Angel of Resurrection statue stands in the middle of the memorial well monument in </a:t>
            </a:r>
            <a:r>
              <a:rPr lang="en-IN" sz="1600" u="sng" dirty="0" smtClean="0"/>
              <a:t>Kanpur</a:t>
            </a:r>
            <a:r>
              <a:rPr lang="en-IN" sz="1600" dirty="0" smtClean="0"/>
              <a:t> and commemorates those who were killed in the </a:t>
            </a:r>
            <a:r>
              <a:rPr lang="en-IN" sz="1600" dirty="0" err="1" smtClean="0"/>
              <a:t>Sepoy</a:t>
            </a:r>
            <a:r>
              <a:rPr lang="en-IN" sz="1600" dirty="0" smtClean="0"/>
              <a:t> </a:t>
            </a:r>
            <a:r>
              <a:rPr lang="en-IN" sz="1600" b="1" i="1" dirty="0" smtClean="0"/>
              <a:t>revolt</a:t>
            </a:r>
            <a:r>
              <a:rPr lang="en-IN" sz="1600" dirty="0" smtClean="0"/>
              <a:t> in </a:t>
            </a:r>
            <a:r>
              <a:rPr lang="en-IN" sz="1600" b="1" i="1" dirty="0" smtClean="0"/>
              <a:t>July 1857</a:t>
            </a:r>
            <a:r>
              <a:rPr lang="en-IN" sz="1600" dirty="0" smtClean="0"/>
              <a:t>. being erected by the Government. We passed the earthworks thrown up by Havelock when he retook the city, and in which he was for a time besieged. Then we returned to the eating house, had our dinner, and drove to the old </a:t>
            </a:r>
            <a:r>
              <a:rPr lang="en-IN" sz="1600" dirty="0" err="1" smtClean="0"/>
              <a:t>intrenchment</a:t>
            </a:r>
            <a:r>
              <a:rPr lang="en-IN" sz="1600" dirty="0" smtClean="0"/>
              <a:t> of General Wheeler where the church is being built. The ceremony was </a:t>
            </a:r>
            <a:r>
              <a:rPr lang="en-IN" sz="1600" b="1" dirty="0" smtClean="0"/>
              <a:t>...</a:t>
            </a:r>
            <a:endParaRPr lang="en-US" sz="1600" dirty="0" smtClean="0"/>
          </a:p>
        </p:txBody>
      </p:sp>
    </p:spTree>
  </p:cSld>
  <p:clrMapOvr>
    <a:masterClrMapping/>
  </p:clrMapOvr>
  <p:transition>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from="(-#ppt_w/2)" to="(#ppt_x)" calcmode="lin" valueType="num">
                                      <p:cBhvr>
                                        <p:cTn id="7" dur="600" fill="hold">
                                          <p:stCondLst>
                                            <p:cond delay="0"/>
                                          </p:stCondLst>
                                        </p:cTn>
                                        <p:tgtEl>
                                          <p:spTgt spid="3">
                                            <p:bg/>
                                          </p:spTgt>
                                        </p:tgtEl>
                                        <p:attrNameLst>
                                          <p:attrName>ppt_x</p:attrName>
                                        </p:attrNameLst>
                                      </p:cBhvr>
                                    </p:anim>
                                    <p:anim from="0" to="-1.0" calcmode="lin" valueType="num">
                                      <p:cBhvr>
                                        <p:cTn id="8" dur="200" decel="50000" autoRev="1" fill="hold">
                                          <p:stCondLst>
                                            <p:cond delay="600"/>
                                          </p:stCondLst>
                                        </p:cTn>
                                        <p:tgtEl>
                                          <p:spTgt spid="3">
                                            <p:bg/>
                                          </p:spTgt>
                                        </p:tgtEl>
                                        <p:attrNameLst>
                                          <p:attrName>xshear</p:attrName>
                                        </p:attrNameLst>
                                      </p:cBhvr>
                                    </p:anim>
                                    <p:animScale>
                                      <p:cBhvr>
                                        <p:cTn id="9" dur="200" decel="100000" autoRev="1" fill="hold">
                                          <p:stCondLst>
                                            <p:cond delay="600"/>
                                          </p:stCondLst>
                                        </p:cTn>
                                        <p:tgtEl>
                                          <p:spTgt spid="3">
                                            <p:bg/>
                                          </p:spTgt>
                                        </p:tgtEl>
                                      </p:cBhvr>
                                      <p:from x="100000" y="100000"/>
                                      <p:to x="80000" y="100000"/>
                                    </p:animScale>
                                    <p:anim by="(#ppt_h/3+#ppt_w*0.1)" calcmode="lin" valueType="num">
                                      <p:cBhvr additive="sum">
                                        <p:cTn id="10" dur="200" decel="100000" autoRev="1" fill="hold">
                                          <p:stCondLst>
                                            <p:cond delay="600"/>
                                          </p:stCondLst>
                                        </p:cTn>
                                        <p:tgtEl>
                                          <p:spTgt spid="3">
                                            <p:bg/>
                                          </p:spTgt>
                                        </p:tgtEl>
                                        <p:attrNameLst>
                                          <p:attrName>ppt_x</p:attrName>
                                        </p:attrNameLst>
                                      </p:cBhvr>
                                    </p:anim>
                                  </p:childTnLst>
                                </p:cTn>
                              </p:par>
                            </p:childTnLst>
                          </p:cTn>
                        </p:par>
                      </p:childTnLst>
                    </p:cTn>
                  </p:par>
                  <p:par>
                    <p:cTn id="11" fill="hold">
                      <p:stCondLst>
                        <p:cond delay="indefinite"/>
                      </p:stCondLst>
                      <p:childTnLst>
                        <p:par>
                          <p:cTn id="12" fill="hold">
                            <p:stCondLst>
                              <p:cond delay="0"/>
                            </p:stCondLst>
                            <p:childTnLst>
                              <p:par>
                                <p:cTn id="13" presetID="34"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from="(-#ppt_w/2)" to="(#ppt_x)" calcmode="lin" valueType="num">
                                      <p:cBhvr>
                                        <p:cTn id="15" dur="600" fill="hold">
                                          <p:stCondLst>
                                            <p:cond delay="0"/>
                                          </p:stCondLst>
                                        </p:cTn>
                                        <p:tgtEl>
                                          <p:spTgt spid="3">
                                            <p:txEl>
                                              <p:pRg st="0" end="0"/>
                                            </p:txEl>
                                          </p:spTgt>
                                        </p:tgtEl>
                                        <p:attrNameLst>
                                          <p:attrName>ppt_x</p:attrName>
                                        </p:attrNameLst>
                                      </p:cBhvr>
                                    </p:anim>
                                    <p:anim from="0" to="-1.0" calcmode="lin" valueType="num">
                                      <p:cBhvr>
                                        <p:cTn id="16" dur="200" decel="50000" autoRev="1" fill="hold">
                                          <p:stCondLst>
                                            <p:cond delay="600"/>
                                          </p:stCondLst>
                                        </p:cTn>
                                        <p:tgtEl>
                                          <p:spTgt spid="3">
                                            <p:txEl>
                                              <p:pRg st="0" end="0"/>
                                            </p:txEl>
                                          </p:spTgt>
                                        </p:tgtEl>
                                        <p:attrNameLst>
                                          <p:attrName>xshear</p:attrName>
                                        </p:attrNameLst>
                                      </p:cBhvr>
                                    </p:anim>
                                    <p:animScale>
                                      <p:cBhvr>
                                        <p:cTn id="17" dur="200" decel="100000" autoRev="1" fill="hold">
                                          <p:stCondLst>
                                            <p:cond delay="600"/>
                                          </p:stCondLst>
                                        </p:cTn>
                                        <p:tgtEl>
                                          <p:spTgt spid="3">
                                            <p:txEl>
                                              <p:pRg st="0" end="0"/>
                                            </p:txEl>
                                          </p:spTgt>
                                        </p:tgtEl>
                                      </p:cBhvr>
                                      <p:from x="100000" y="100000"/>
                                      <p:to x="80000" y="100000"/>
                                    </p:animScale>
                                    <p:anim by="(#ppt_h/3+#ppt_w*0.1)" calcmode="lin" valueType="num">
                                      <p:cBhvr additive="sum">
                                        <p:cTn id="18" dur="200" decel="100000" autoRev="1" fill="hold">
                                          <p:stCondLst>
                                            <p:cond delay="600"/>
                                          </p:stCondLst>
                                        </p:cTn>
                                        <p:tgtEl>
                                          <p:spTgt spid="3">
                                            <p:txEl>
                                              <p:pRg st="0" end="0"/>
                                            </p:txEl>
                                          </p:spTgt>
                                        </p:tgtEl>
                                        <p:attrNameLst>
                                          <p:attrName>ppt_x</p:attrName>
                                        </p:attrNameLst>
                                      </p:cBhvr>
                                    </p:anim>
                                  </p:childTnLst>
                                </p:cTn>
                              </p:par>
                            </p:childTnLst>
                          </p:cTn>
                        </p:par>
                      </p:childTnLst>
                    </p:cTn>
                  </p:par>
                  <p:par>
                    <p:cTn id="19" fill="hold">
                      <p:stCondLst>
                        <p:cond delay="indefinite"/>
                      </p:stCondLst>
                      <p:childTnLst>
                        <p:par>
                          <p:cTn id="20" fill="hold">
                            <p:stCondLst>
                              <p:cond delay="0"/>
                            </p:stCondLst>
                            <p:childTnLst>
                              <p:par>
                                <p:cTn id="21" presetID="34" presetClass="entr" presetSubtype="0" fill="hold" grpId="0" nodeType="click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 from="(-#ppt_w/2)" to="(#ppt_x)" calcmode="lin" valueType="num">
                                      <p:cBhvr>
                                        <p:cTn id="23" dur="600" fill="hold">
                                          <p:stCondLst>
                                            <p:cond delay="0"/>
                                          </p:stCondLst>
                                        </p:cTn>
                                        <p:tgtEl>
                                          <p:spTgt spid="3">
                                            <p:txEl>
                                              <p:pRg st="1" end="1"/>
                                            </p:txEl>
                                          </p:spTgt>
                                        </p:tgtEl>
                                        <p:attrNameLst>
                                          <p:attrName>ppt_x</p:attrName>
                                        </p:attrNameLst>
                                      </p:cBhvr>
                                    </p:anim>
                                    <p:anim from="0" to="-1.0" calcmode="lin" valueType="num">
                                      <p:cBhvr>
                                        <p:cTn id="24" dur="200" decel="50000" autoRev="1" fill="hold">
                                          <p:stCondLst>
                                            <p:cond delay="600"/>
                                          </p:stCondLst>
                                        </p:cTn>
                                        <p:tgtEl>
                                          <p:spTgt spid="3">
                                            <p:txEl>
                                              <p:pRg st="1" end="1"/>
                                            </p:txEl>
                                          </p:spTgt>
                                        </p:tgtEl>
                                        <p:attrNameLst>
                                          <p:attrName>xshear</p:attrName>
                                        </p:attrNameLst>
                                      </p:cBhvr>
                                    </p:anim>
                                    <p:animScale>
                                      <p:cBhvr>
                                        <p:cTn id="25" dur="200" decel="100000" autoRev="1" fill="hold">
                                          <p:stCondLst>
                                            <p:cond delay="600"/>
                                          </p:stCondLst>
                                        </p:cTn>
                                        <p:tgtEl>
                                          <p:spTgt spid="3">
                                            <p:txEl>
                                              <p:pRg st="1" end="1"/>
                                            </p:txEl>
                                          </p:spTgt>
                                        </p:tgtEl>
                                      </p:cBhvr>
                                      <p:from x="100000" y="100000"/>
                                      <p:to x="80000" y="100000"/>
                                    </p:animScale>
                                    <p:anim by="(#ppt_h/3+#ppt_w*0.1)" calcmode="lin" valueType="num">
                                      <p:cBhvr additive="sum">
                                        <p:cTn id="26" dur="200" decel="100000" autoRev="1" fill="hold">
                                          <p:stCondLst>
                                            <p:cond delay="600"/>
                                          </p:stCondLst>
                                        </p:cTn>
                                        <p:tgtEl>
                                          <p:spTgt spid="3">
                                            <p:txEl>
                                              <p:pRg st="1" end="1"/>
                                            </p:txEl>
                                          </p:spTgt>
                                        </p:tgtEl>
                                        <p:attrNameLst>
                                          <p:attrName>ppt_x</p:attrName>
                                        </p:attrNameLst>
                                      </p:cBhvr>
                                    </p:anim>
                                  </p:childTnLst>
                                </p:cTn>
                              </p:par>
                            </p:childTnLst>
                          </p:cTn>
                        </p:par>
                      </p:childTnLst>
                    </p:cTn>
                  </p:par>
                  <p:par>
                    <p:cTn id="27" fill="hold">
                      <p:stCondLst>
                        <p:cond delay="indefinite"/>
                      </p:stCondLst>
                      <p:childTnLst>
                        <p:par>
                          <p:cTn id="28" fill="hold">
                            <p:stCondLst>
                              <p:cond delay="0"/>
                            </p:stCondLst>
                            <p:childTnLst>
                              <p:par>
                                <p:cTn id="29" presetID="34" presetClass="entr" presetSubtype="0" fill="hold" grpId="0"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 from="(-#ppt_w/2)" to="(#ppt_x)" calcmode="lin" valueType="num">
                                      <p:cBhvr>
                                        <p:cTn id="31" dur="600" fill="hold">
                                          <p:stCondLst>
                                            <p:cond delay="0"/>
                                          </p:stCondLst>
                                        </p:cTn>
                                        <p:tgtEl>
                                          <p:spTgt spid="3">
                                            <p:txEl>
                                              <p:pRg st="2" end="2"/>
                                            </p:txEl>
                                          </p:spTgt>
                                        </p:tgtEl>
                                        <p:attrNameLst>
                                          <p:attrName>ppt_x</p:attrName>
                                        </p:attrNameLst>
                                      </p:cBhvr>
                                    </p:anim>
                                    <p:anim from="0" to="-1.0" calcmode="lin" valueType="num">
                                      <p:cBhvr>
                                        <p:cTn id="32" dur="200" decel="50000" autoRev="1" fill="hold">
                                          <p:stCondLst>
                                            <p:cond delay="600"/>
                                          </p:stCondLst>
                                        </p:cTn>
                                        <p:tgtEl>
                                          <p:spTgt spid="3">
                                            <p:txEl>
                                              <p:pRg st="2" end="2"/>
                                            </p:txEl>
                                          </p:spTgt>
                                        </p:tgtEl>
                                        <p:attrNameLst>
                                          <p:attrName>xshear</p:attrName>
                                        </p:attrNameLst>
                                      </p:cBhvr>
                                    </p:anim>
                                    <p:animScale>
                                      <p:cBhvr>
                                        <p:cTn id="33" dur="200" decel="100000" autoRev="1" fill="hold">
                                          <p:stCondLst>
                                            <p:cond delay="600"/>
                                          </p:stCondLst>
                                        </p:cTn>
                                        <p:tgtEl>
                                          <p:spTgt spid="3">
                                            <p:txEl>
                                              <p:pRg st="2" end="2"/>
                                            </p:txEl>
                                          </p:spTgt>
                                        </p:tgtEl>
                                      </p:cBhvr>
                                      <p:from x="100000" y="100000"/>
                                      <p:to x="80000" y="100000"/>
                                    </p:animScale>
                                    <p:anim by="(#ppt_h/3+#ppt_w*0.1)" calcmode="lin" valueType="num">
                                      <p:cBhvr additive="sum">
                                        <p:cTn id="34" dur="200" decel="100000" autoRev="1" fill="hold">
                                          <p:stCondLst>
                                            <p:cond delay="600"/>
                                          </p:stCondLst>
                                        </p:cTn>
                                        <p:tgtEl>
                                          <p:spTgt spid="3">
                                            <p:txEl>
                                              <p:pRg st="2" end="2"/>
                                            </p:txEl>
                                          </p:spTgt>
                                        </p:tgtEl>
                                        <p:attrNameLst>
                                          <p:attrName>ppt_x</p:attrName>
                                        </p:attrNameLst>
                                      </p:cBhvr>
                                    </p:anim>
                                  </p:childTnLst>
                                </p:cTn>
                              </p:par>
                            </p:childTnLst>
                          </p:cTn>
                        </p:par>
                      </p:childTnLst>
                    </p:cTn>
                  </p:par>
                  <p:par>
                    <p:cTn id="35" fill="hold">
                      <p:stCondLst>
                        <p:cond delay="indefinite"/>
                      </p:stCondLst>
                      <p:childTnLst>
                        <p:par>
                          <p:cTn id="36" fill="hold">
                            <p:stCondLst>
                              <p:cond delay="0"/>
                            </p:stCondLst>
                            <p:childTnLst>
                              <p:par>
                                <p:cTn id="37" presetID="34" presetClass="entr" presetSubtype="0" fill="hold" grpId="0" nodeType="clickEffect">
                                  <p:stCondLst>
                                    <p:cond delay="0"/>
                                  </p:stCondLst>
                                  <p:childTnLst>
                                    <p:set>
                                      <p:cBhvr>
                                        <p:cTn id="38" dur="1" fill="hold">
                                          <p:stCondLst>
                                            <p:cond delay="0"/>
                                          </p:stCondLst>
                                        </p:cTn>
                                        <p:tgtEl>
                                          <p:spTgt spid="3">
                                            <p:txEl>
                                              <p:pRg st="3" end="3"/>
                                            </p:txEl>
                                          </p:spTgt>
                                        </p:tgtEl>
                                        <p:attrNameLst>
                                          <p:attrName>style.visibility</p:attrName>
                                        </p:attrNameLst>
                                      </p:cBhvr>
                                      <p:to>
                                        <p:strVal val="visible"/>
                                      </p:to>
                                    </p:set>
                                    <p:anim from="(-#ppt_w/2)" to="(#ppt_x)" calcmode="lin" valueType="num">
                                      <p:cBhvr>
                                        <p:cTn id="39" dur="600" fill="hold">
                                          <p:stCondLst>
                                            <p:cond delay="0"/>
                                          </p:stCondLst>
                                        </p:cTn>
                                        <p:tgtEl>
                                          <p:spTgt spid="3">
                                            <p:txEl>
                                              <p:pRg st="3" end="3"/>
                                            </p:txEl>
                                          </p:spTgt>
                                        </p:tgtEl>
                                        <p:attrNameLst>
                                          <p:attrName>ppt_x</p:attrName>
                                        </p:attrNameLst>
                                      </p:cBhvr>
                                    </p:anim>
                                    <p:anim from="0" to="-1.0" calcmode="lin" valueType="num">
                                      <p:cBhvr>
                                        <p:cTn id="40" dur="200" decel="50000" autoRev="1" fill="hold">
                                          <p:stCondLst>
                                            <p:cond delay="600"/>
                                          </p:stCondLst>
                                        </p:cTn>
                                        <p:tgtEl>
                                          <p:spTgt spid="3">
                                            <p:txEl>
                                              <p:pRg st="3" end="3"/>
                                            </p:txEl>
                                          </p:spTgt>
                                        </p:tgtEl>
                                        <p:attrNameLst>
                                          <p:attrName>xshear</p:attrName>
                                        </p:attrNameLst>
                                      </p:cBhvr>
                                    </p:anim>
                                    <p:animScale>
                                      <p:cBhvr>
                                        <p:cTn id="41" dur="200" decel="100000" autoRev="1" fill="hold">
                                          <p:stCondLst>
                                            <p:cond delay="600"/>
                                          </p:stCondLst>
                                        </p:cTn>
                                        <p:tgtEl>
                                          <p:spTgt spid="3">
                                            <p:txEl>
                                              <p:pRg st="3" end="3"/>
                                            </p:txEl>
                                          </p:spTgt>
                                        </p:tgtEl>
                                      </p:cBhvr>
                                      <p:from x="100000" y="100000"/>
                                      <p:to x="80000" y="100000"/>
                                    </p:animScale>
                                    <p:anim by="(#ppt_h/3+#ppt_w*0.1)" calcmode="lin" valueType="num">
                                      <p:cBhvr additive="sum">
                                        <p:cTn id="42" dur="200" decel="100000" autoRev="1" fill="hold">
                                          <p:stCondLst>
                                            <p:cond delay="600"/>
                                          </p:stCondLst>
                                        </p:cTn>
                                        <p:tgtEl>
                                          <p:spTgt spid="3">
                                            <p:txEl>
                                              <p:pRg st="3" end="3"/>
                                            </p:txEl>
                                          </p:spTgt>
                                        </p:tgtEl>
                                        <p:attrNameLst>
                                          <p:attrName>ppt_x</p:attrName>
                                        </p:attrNameLst>
                                      </p:cBhvr>
                                    </p:anim>
                                  </p:childTnLst>
                                </p:cTn>
                              </p:par>
                            </p:childTnLst>
                          </p:cTn>
                        </p:par>
                      </p:childTnLst>
                    </p:cTn>
                  </p:par>
                  <p:par>
                    <p:cTn id="43" fill="hold">
                      <p:stCondLst>
                        <p:cond delay="indefinite"/>
                      </p:stCondLst>
                      <p:childTnLst>
                        <p:par>
                          <p:cTn id="44" fill="hold">
                            <p:stCondLst>
                              <p:cond delay="0"/>
                            </p:stCondLst>
                            <p:childTnLst>
                              <p:par>
                                <p:cTn id="45" presetID="34" presetClass="entr" presetSubtype="0" fill="hold" grpId="0" nodeType="clickEffect">
                                  <p:stCondLst>
                                    <p:cond delay="0"/>
                                  </p:stCondLst>
                                  <p:childTnLst>
                                    <p:set>
                                      <p:cBhvr>
                                        <p:cTn id="46" dur="1" fill="hold">
                                          <p:stCondLst>
                                            <p:cond delay="0"/>
                                          </p:stCondLst>
                                        </p:cTn>
                                        <p:tgtEl>
                                          <p:spTgt spid="3">
                                            <p:txEl>
                                              <p:pRg st="4" end="4"/>
                                            </p:txEl>
                                          </p:spTgt>
                                        </p:tgtEl>
                                        <p:attrNameLst>
                                          <p:attrName>style.visibility</p:attrName>
                                        </p:attrNameLst>
                                      </p:cBhvr>
                                      <p:to>
                                        <p:strVal val="visible"/>
                                      </p:to>
                                    </p:set>
                                    <p:anim from="(-#ppt_w/2)" to="(#ppt_x)" calcmode="lin" valueType="num">
                                      <p:cBhvr>
                                        <p:cTn id="47" dur="600" fill="hold">
                                          <p:stCondLst>
                                            <p:cond delay="0"/>
                                          </p:stCondLst>
                                        </p:cTn>
                                        <p:tgtEl>
                                          <p:spTgt spid="3">
                                            <p:txEl>
                                              <p:pRg st="4" end="4"/>
                                            </p:txEl>
                                          </p:spTgt>
                                        </p:tgtEl>
                                        <p:attrNameLst>
                                          <p:attrName>ppt_x</p:attrName>
                                        </p:attrNameLst>
                                      </p:cBhvr>
                                    </p:anim>
                                    <p:anim from="0" to="-1.0" calcmode="lin" valueType="num">
                                      <p:cBhvr>
                                        <p:cTn id="48" dur="200" decel="50000" autoRev="1" fill="hold">
                                          <p:stCondLst>
                                            <p:cond delay="600"/>
                                          </p:stCondLst>
                                        </p:cTn>
                                        <p:tgtEl>
                                          <p:spTgt spid="3">
                                            <p:txEl>
                                              <p:pRg st="4" end="4"/>
                                            </p:txEl>
                                          </p:spTgt>
                                        </p:tgtEl>
                                        <p:attrNameLst>
                                          <p:attrName>xshear</p:attrName>
                                        </p:attrNameLst>
                                      </p:cBhvr>
                                    </p:anim>
                                    <p:animScale>
                                      <p:cBhvr>
                                        <p:cTn id="49" dur="200" decel="100000" autoRev="1" fill="hold">
                                          <p:stCondLst>
                                            <p:cond delay="600"/>
                                          </p:stCondLst>
                                        </p:cTn>
                                        <p:tgtEl>
                                          <p:spTgt spid="3">
                                            <p:txEl>
                                              <p:pRg st="4" end="4"/>
                                            </p:txEl>
                                          </p:spTgt>
                                        </p:tgtEl>
                                      </p:cBhvr>
                                      <p:from x="100000" y="100000"/>
                                      <p:to x="80000" y="100000"/>
                                    </p:animScale>
                                    <p:anim by="(#ppt_h/3+#ppt_w*0.1)" calcmode="lin" valueType="num">
                                      <p:cBhvr additive="sum">
                                        <p:cTn id="50" dur="200" decel="100000" autoRev="1" fill="hold">
                                          <p:stCondLst>
                                            <p:cond delay="600"/>
                                          </p:stCondLst>
                                        </p:cTn>
                                        <p:tgtEl>
                                          <p:spTgt spid="3">
                                            <p:txEl>
                                              <p:pRg st="4" end="4"/>
                                            </p:txEl>
                                          </p:spTgt>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style>
          <a:lnRef idx="2">
            <a:schemeClr val="accent6"/>
          </a:lnRef>
          <a:fillRef idx="1">
            <a:schemeClr val="lt1"/>
          </a:fillRef>
          <a:effectRef idx="0">
            <a:schemeClr val="accent6"/>
          </a:effectRef>
          <a:fontRef idx="minor">
            <a:schemeClr val="dk1"/>
          </a:fontRef>
        </p:style>
        <p:txBody>
          <a:bodyPr>
            <a:noAutofit/>
          </a:bodyPr>
          <a:lstStyle/>
          <a:p>
            <a:pPr lvl="0">
              <a:buNone/>
            </a:pPr>
            <a:r>
              <a:rPr lang="en-IN" sz="1400" b="1" dirty="0" smtClean="0">
                <a:solidFill>
                  <a:srgbClr val="00B0F0"/>
                </a:solidFill>
              </a:rPr>
              <a:t> </a:t>
            </a:r>
            <a:r>
              <a:rPr lang="en-IN" sz="1400" b="1" u="sng" dirty="0" smtClean="0">
                <a:solidFill>
                  <a:schemeClr val="accent6">
                    <a:lumMod val="50000"/>
                  </a:schemeClr>
                </a:solidFill>
              </a:rPr>
              <a:t>Aug 1857</a:t>
            </a:r>
            <a:endParaRPr lang="en-US" sz="1400" b="1" dirty="0" smtClean="0">
              <a:solidFill>
                <a:schemeClr val="accent6">
                  <a:lumMod val="50000"/>
                </a:schemeClr>
              </a:solidFill>
            </a:endParaRPr>
          </a:p>
          <a:p>
            <a:r>
              <a:rPr lang="en-IN" sz="1400" dirty="0" smtClean="0"/>
              <a:t>Aug 9, 1857 - When </a:t>
            </a:r>
            <a:r>
              <a:rPr lang="en-IN" sz="1400" u="sng" dirty="0" smtClean="0"/>
              <a:t>Sir Hope Grant</a:t>
            </a:r>
            <a:r>
              <a:rPr lang="en-IN" sz="1400" dirty="0" smtClean="0"/>
              <a:t>, on whose personal staff at Aldershot I had the honour of serving for two and a half years, allowed me to read the private journals which he had kept during the </a:t>
            </a:r>
            <a:r>
              <a:rPr lang="en-IN" sz="1400" u="sng" dirty="0" smtClean="0"/>
              <a:t>Indian </a:t>
            </a:r>
            <a:r>
              <a:rPr lang="en-IN" sz="1400" b="1" i="1" dirty="0" smtClean="0"/>
              <a:t>Revolt of 1857-8-9</a:t>
            </a:r>
            <a:r>
              <a:rPr lang="en-IN" sz="1400" dirty="0" smtClean="0"/>
              <a:t>, I felt at once that others besides myself would </a:t>
            </a:r>
            <a:r>
              <a:rPr lang="en-IN" sz="1400" b="1" dirty="0" smtClean="0"/>
              <a:t>...</a:t>
            </a:r>
            <a:r>
              <a:rPr lang="en-IN" sz="1400" dirty="0" smtClean="0"/>
              <a:t>When </a:t>
            </a:r>
            <a:r>
              <a:rPr lang="en-IN" sz="1400" u="sng" dirty="0" smtClean="0"/>
              <a:t>Sir Hope Grant</a:t>
            </a:r>
            <a:r>
              <a:rPr lang="en-IN" sz="1400" dirty="0" smtClean="0"/>
              <a:t>, on whose personal staff at Aldershot I had the honour of serving for two and a half years, allowed me to read the private journals which he had kept during the </a:t>
            </a:r>
            <a:r>
              <a:rPr lang="en-IN" sz="1400" u="sng" dirty="0" smtClean="0"/>
              <a:t>Indian </a:t>
            </a:r>
            <a:r>
              <a:rPr lang="en-IN" sz="1400" b="1" i="1" dirty="0" smtClean="0"/>
              <a:t>Revolt of 1857-8-9</a:t>
            </a:r>
            <a:r>
              <a:rPr lang="en-IN" sz="1400" dirty="0" smtClean="0"/>
              <a:t>, I felt at once that others besides myself would gladly peruse a narrative of which so much was new, so much interesting, and wherein all was derived from a source indisputably authentic. The military literature relating to this period is, on the whole, scanty in quantity </a:t>
            </a:r>
            <a:r>
              <a:rPr lang="en-IN" sz="1400" b="1" dirty="0" smtClean="0"/>
              <a:t>...</a:t>
            </a:r>
            <a:endParaRPr lang="en-US" sz="1400" dirty="0" smtClean="0"/>
          </a:p>
          <a:p>
            <a:r>
              <a:rPr lang="en-IN" sz="1400" b="1" dirty="0" smtClean="0">
                <a:solidFill>
                  <a:schemeClr val="accent6">
                    <a:lumMod val="50000"/>
                  </a:schemeClr>
                </a:solidFill>
              </a:rPr>
              <a:t>    </a:t>
            </a:r>
            <a:r>
              <a:rPr lang="en-IN" sz="1400" b="1" u="sng" dirty="0" smtClean="0">
                <a:solidFill>
                  <a:schemeClr val="accent6">
                    <a:lumMod val="50000"/>
                  </a:schemeClr>
                </a:solidFill>
              </a:rPr>
              <a:t>Sep 1857 </a:t>
            </a:r>
          </a:p>
          <a:p>
            <a:r>
              <a:rPr lang="en-IN" sz="1400" u="sng" dirty="0" smtClean="0"/>
              <a:t>  </a:t>
            </a:r>
            <a:r>
              <a:rPr lang="en-IN" sz="1400" dirty="0" smtClean="0"/>
              <a:t>Sep 1857 - General </a:t>
            </a:r>
            <a:r>
              <a:rPr lang="en-IN" sz="1400" u="sng" dirty="0" smtClean="0"/>
              <a:t>Jorge Cordova</a:t>
            </a:r>
            <a:r>
              <a:rPr lang="en-IN" sz="1400" dirty="0" smtClean="0"/>
              <a:t> succeeded him, but had not been long in office when a new </a:t>
            </a:r>
            <a:r>
              <a:rPr lang="en-IN" sz="1400" b="1" i="1" dirty="0" smtClean="0"/>
              <a:t>revolt</a:t>
            </a:r>
            <a:r>
              <a:rPr lang="en-IN" sz="1400" dirty="0" smtClean="0"/>
              <a:t> in </a:t>
            </a:r>
            <a:r>
              <a:rPr lang="en-IN" sz="1400" b="1" i="1" dirty="0" smtClean="0"/>
              <a:t>September 1857</a:t>
            </a:r>
            <a:r>
              <a:rPr lang="en-IN" sz="1400" dirty="0" smtClean="0"/>
              <a:t>, originating with the garrison of </a:t>
            </a:r>
            <a:r>
              <a:rPr lang="en-IN" sz="1400" u="sng" dirty="0" smtClean="0"/>
              <a:t>Oruro</a:t>
            </a:r>
            <a:r>
              <a:rPr lang="en-IN" sz="1400" dirty="0" smtClean="0"/>
              <a:t>, spread over the land, and compelled him to quit the country. His place was taken by Dr Jos6 Maria Linares, the </a:t>
            </a:r>
            <a:r>
              <a:rPr lang="en-IN" sz="1400" b="1" dirty="0" smtClean="0"/>
              <a:t>...</a:t>
            </a:r>
            <a:r>
              <a:rPr lang="en-IN" sz="1400" dirty="0" smtClean="0"/>
              <a:t>General </a:t>
            </a:r>
            <a:r>
              <a:rPr lang="en-IN" sz="1400" u="sng" dirty="0" smtClean="0"/>
              <a:t>Jorge Cordova</a:t>
            </a:r>
            <a:r>
              <a:rPr lang="en-IN" sz="1400" dirty="0" smtClean="0"/>
              <a:t> succeeded him, but had not been long in office when a new </a:t>
            </a:r>
            <a:r>
              <a:rPr lang="en-IN" sz="1400" b="1" i="1" dirty="0" smtClean="0"/>
              <a:t>revolt</a:t>
            </a:r>
            <a:r>
              <a:rPr lang="en-IN" sz="1400" dirty="0" smtClean="0"/>
              <a:t> in </a:t>
            </a:r>
            <a:r>
              <a:rPr lang="en-IN" sz="1400" b="1" i="1" dirty="0" smtClean="0"/>
              <a:t>September 1857</a:t>
            </a:r>
            <a:r>
              <a:rPr lang="en-IN" sz="1400" dirty="0" smtClean="0"/>
              <a:t>, originating with the garrison of </a:t>
            </a:r>
            <a:r>
              <a:rPr lang="en-IN" sz="1400" u="sng" dirty="0" smtClean="0"/>
              <a:t>Oruro</a:t>
            </a:r>
            <a:r>
              <a:rPr lang="en-IN" sz="1400" dirty="0" smtClean="0"/>
              <a:t>, spread over the land, and compelled him to quit the country. His place was taken by Dr Jos6 Maria Linares, the originator of the </a:t>
            </a:r>
            <a:r>
              <a:rPr lang="en-IN" sz="1400" b="1" i="1" dirty="0" smtClean="0"/>
              <a:t>revolution</a:t>
            </a:r>
            <a:r>
              <a:rPr lang="en-IN" sz="1400" dirty="0" smtClean="0"/>
              <a:t>, who, taking into his own hands all the powers of government, and acting with the greatest severity, caused himself to be proclaimed dictator in March 185S.</a:t>
            </a:r>
            <a:endParaRPr lang="en-US" sz="1400" dirty="0" smtClean="0"/>
          </a:p>
          <a:p>
            <a:pPr lvl="0"/>
            <a:r>
              <a:rPr lang="en-IN" sz="1400" b="1" dirty="0" smtClean="0">
                <a:solidFill>
                  <a:schemeClr val="accent6">
                    <a:lumMod val="50000"/>
                  </a:schemeClr>
                </a:solidFill>
              </a:rPr>
              <a:t> </a:t>
            </a:r>
            <a:r>
              <a:rPr lang="en-IN" sz="1400" b="1" u="sng" dirty="0" smtClean="0">
                <a:solidFill>
                  <a:schemeClr val="accent6">
                    <a:lumMod val="50000"/>
                  </a:schemeClr>
                </a:solidFill>
              </a:rPr>
              <a:t>Oct 1857</a:t>
            </a:r>
            <a:endParaRPr lang="en-US" sz="1400" b="1" dirty="0" smtClean="0">
              <a:solidFill>
                <a:schemeClr val="accent6">
                  <a:lumMod val="50000"/>
                </a:schemeClr>
              </a:solidFill>
            </a:endParaRPr>
          </a:p>
          <a:p>
            <a:r>
              <a:rPr lang="en-IN" sz="1400" dirty="0" smtClean="0"/>
              <a:t>Oct 7, 1857 - TWO SERMONS, preached on the Day of Humiliation on account of the INDIAN </a:t>
            </a:r>
            <a:r>
              <a:rPr lang="en-IN" sz="1400" b="1" i="1" dirty="0" smtClean="0"/>
              <a:t>REVOLT</a:t>
            </a:r>
            <a:r>
              <a:rPr lang="en-IN" sz="1400" dirty="0" smtClean="0"/>
              <a:t>, Wednesday, </a:t>
            </a:r>
            <a:r>
              <a:rPr lang="en-IN" sz="1400" b="1" i="1" dirty="0" smtClean="0"/>
              <a:t>October 7, 1857</a:t>
            </a:r>
            <a:r>
              <a:rPr lang="en-IN" sz="1400" dirty="0" smtClean="0"/>
              <a:t>, in the Parish Church of Taunton Saint Mart Magdalene ; by Robert Ernest Wallis, Curate. Published by request.</a:t>
            </a:r>
            <a:br>
              <a:rPr lang="en-IN" sz="1400" dirty="0" smtClean="0"/>
            </a:br>
            <a:r>
              <a:rPr lang="en-IN" sz="1400" dirty="0" smtClean="0"/>
              <a:t> </a:t>
            </a:r>
            <a:r>
              <a:rPr lang="en-IN" sz="1400" u="sng" dirty="0" smtClean="0"/>
              <a:t>Dec 1857</a:t>
            </a:r>
            <a:endParaRPr lang="en-US" sz="1400" dirty="0" smtClean="0"/>
          </a:p>
          <a:p>
            <a:r>
              <a:rPr lang="en-IN" sz="1400" b="1" dirty="0" smtClean="0">
                <a:solidFill>
                  <a:schemeClr val="accent6">
                    <a:lumMod val="50000"/>
                  </a:schemeClr>
                </a:solidFill>
              </a:rPr>
              <a:t>Dec 17, 1857 </a:t>
            </a:r>
            <a:r>
              <a:rPr lang="en-IN" sz="1400" dirty="0" smtClean="0"/>
              <a:t>- The War of Reform broke out on </a:t>
            </a:r>
            <a:r>
              <a:rPr lang="en-IN" sz="1400" b="1" i="1" dirty="0" smtClean="0"/>
              <a:t>December 17, 1857</a:t>
            </a:r>
            <a:r>
              <a:rPr lang="en-IN" sz="1400" dirty="0" smtClean="0"/>
              <a:t>, with none other at the head of the </a:t>
            </a:r>
            <a:r>
              <a:rPr lang="en-IN" sz="1400" b="1" i="1" dirty="0" smtClean="0"/>
              <a:t>revolt</a:t>
            </a:r>
            <a:r>
              <a:rPr lang="en-IN" sz="1400" dirty="0" smtClean="0"/>
              <a:t> than President </a:t>
            </a:r>
            <a:r>
              <a:rPr lang="en-IN" sz="1400" u="sng" dirty="0" err="1" smtClean="0"/>
              <a:t>Comonfort</a:t>
            </a:r>
            <a:r>
              <a:rPr lang="en-IN" sz="1400" dirty="0" smtClean="0"/>
              <a:t> himself. The conservatives, under the leadership of </a:t>
            </a:r>
            <a:r>
              <a:rPr lang="en-IN" sz="1400" u="sng" dirty="0" smtClean="0"/>
              <a:t>Don </a:t>
            </a:r>
            <a:r>
              <a:rPr lang="en-IN" sz="1400" u="sng" dirty="0" err="1" smtClean="0"/>
              <a:t>Felix</a:t>
            </a:r>
            <a:r>
              <a:rPr lang="en-IN" sz="1400" dirty="0" err="1" smtClean="0"/>
              <a:t>Zuloaga</a:t>
            </a:r>
            <a:r>
              <a:rPr lang="en-IN" sz="1400" dirty="0" smtClean="0"/>
              <a:t>, had won over the chief executive by the notorious plan of </a:t>
            </a:r>
            <a:r>
              <a:rPr lang="en-IN" sz="1400" dirty="0" err="1" smtClean="0"/>
              <a:t>Tacubaya</a:t>
            </a:r>
            <a:r>
              <a:rPr lang="en-IN" sz="1400" b="1" dirty="0" smtClean="0"/>
              <a:t>...</a:t>
            </a:r>
            <a:r>
              <a:rPr lang="en-IN" sz="1400" dirty="0" smtClean="0"/>
              <a:t>The War of Reform broke out on </a:t>
            </a:r>
            <a:r>
              <a:rPr lang="en-IN" sz="1400" b="1" i="1" dirty="0" smtClean="0"/>
              <a:t>December 17, 1857</a:t>
            </a:r>
            <a:r>
              <a:rPr lang="en-IN" sz="1400" dirty="0" smtClean="0"/>
              <a:t>, with none other at the head of the </a:t>
            </a:r>
            <a:r>
              <a:rPr lang="en-IN" sz="1400" b="1" i="1" dirty="0" smtClean="0"/>
              <a:t>revolt</a:t>
            </a:r>
            <a:r>
              <a:rPr lang="en-IN" sz="1400" dirty="0" smtClean="0"/>
              <a:t> than President </a:t>
            </a:r>
            <a:r>
              <a:rPr lang="en-IN" sz="1400" u="sng" dirty="0" err="1" smtClean="0"/>
              <a:t>Comonfort</a:t>
            </a:r>
            <a:r>
              <a:rPr lang="en-IN" sz="1400" u="sng" dirty="0" smtClean="0"/>
              <a:t> </a:t>
            </a:r>
            <a:r>
              <a:rPr lang="en-IN" sz="1400" dirty="0" smtClean="0"/>
              <a:t>himself. The conservatives, under the leadership of </a:t>
            </a:r>
            <a:r>
              <a:rPr lang="en-IN" sz="1400" u="sng" dirty="0" smtClean="0"/>
              <a:t>Don Felix</a:t>
            </a:r>
            <a:r>
              <a:rPr lang="en-IN" sz="1400" dirty="0" smtClean="0"/>
              <a:t> </a:t>
            </a:r>
            <a:r>
              <a:rPr lang="en-IN" sz="1400" dirty="0" err="1" smtClean="0"/>
              <a:t>Zuloaga</a:t>
            </a:r>
            <a:r>
              <a:rPr lang="en-IN" sz="1400" dirty="0" smtClean="0"/>
              <a:t>, had won over the chief executive by the notorious plan of </a:t>
            </a:r>
            <a:r>
              <a:rPr lang="en-IN" sz="1400" dirty="0" err="1" smtClean="0"/>
              <a:t>Tacubaya</a:t>
            </a:r>
            <a:r>
              <a:rPr lang="en-IN" sz="1400" dirty="0" smtClean="0"/>
              <a:t>, which called for a restoration of Church prerogatives, and the maintenance of </a:t>
            </a:r>
            <a:r>
              <a:rPr lang="en-IN" sz="1400" dirty="0" err="1" smtClean="0"/>
              <a:t>Comonfort</a:t>
            </a:r>
            <a:r>
              <a:rPr lang="en-IN" sz="1400" dirty="0" smtClean="0"/>
              <a:t> in power. </a:t>
            </a:r>
            <a:r>
              <a:rPr lang="en-IN" sz="1400" dirty="0" err="1" smtClean="0"/>
              <a:t>Comonfort's</a:t>
            </a:r>
            <a:r>
              <a:rPr lang="en-IN" sz="1400" dirty="0" smtClean="0"/>
              <a:t> treason, together with the wealth that backed the coup of </a:t>
            </a:r>
            <a:r>
              <a:rPr lang="en-IN" sz="1400" dirty="0" err="1" smtClean="0"/>
              <a:t>Tacubaya</a:t>
            </a:r>
            <a:r>
              <a:rPr lang="en-IN" sz="1400" dirty="0" smtClean="0"/>
              <a:t> and the careful propaganda that had preceded </a:t>
            </a:r>
            <a:r>
              <a:rPr lang="en-IN" sz="1400" b="1" dirty="0" smtClean="0"/>
              <a:t>...</a:t>
            </a:r>
            <a:endParaRPr lang="en-US" sz="1400" dirty="0" smtClean="0"/>
          </a:p>
          <a:p>
            <a:endParaRPr lang="en-US" sz="1400" dirty="0" smtClean="0"/>
          </a:p>
          <a:p>
            <a:endParaRPr lang="en-US" sz="1400" dirty="0"/>
          </a:p>
        </p:txBody>
      </p:sp>
    </p:spTree>
  </p:cSld>
  <p:clrMapOvr>
    <a:masterClrMapping/>
  </p:clrMapOvr>
  <p:transition>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2000"/>
                                        <p:tgtEl>
                                          <p:spTgt spid="3">
                                            <p:bg/>
                                          </p:spTgt>
                                        </p:tgtEl>
                                      </p:cBhvr>
                                    </p:animEffect>
                                    <p:anim calcmode="lin" valueType="num">
                                      <p:cBhvr>
                                        <p:cTn id="8" dur="2000" fill="hold"/>
                                        <p:tgtEl>
                                          <p:spTgt spid="3">
                                            <p:bg/>
                                          </p:spTgt>
                                        </p:tgtEl>
                                        <p:attrNameLst>
                                          <p:attrName>style.rotation</p:attrName>
                                        </p:attrNameLst>
                                      </p:cBhvr>
                                      <p:tavLst>
                                        <p:tav tm="0">
                                          <p:val>
                                            <p:fltVal val="720"/>
                                          </p:val>
                                        </p:tav>
                                        <p:tav tm="100000">
                                          <p:val>
                                            <p:fltVal val="0"/>
                                          </p:val>
                                        </p:tav>
                                      </p:tavLst>
                                    </p:anim>
                                    <p:anim calcmode="lin" valueType="num">
                                      <p:cBhvr>
                                        <p:cTn id="9" dur="2000" fill="hold"/>
                                        <p:tgtEl>
                                          <p:spTgt spid="3">
                                            <p:bg/>
                                          </p:spTgt>
                                        </p:tgtEl>
                                        <p:attrNameLst>
                                          <p:attrName>ppt_h</p:attrName>
                                        </p:attrNameLst>
                                      </p:cBhvr>
                                      <p:tavLst>
                                        <p:tav tm="0">
                                          <p:val>
                                            <p:fltVal val="0"/>
                                          </p:val>
                                        </p:tav>
                                        <p:tav tm="100000">
                                          <p:val>
                                            <p:strVal val="#ppt_h"/>
                                          </p:val>
                                        </p:tav>
                                      </p:tavLst>
                                    </p:anim>
                                    <p:anim calcmode="lin" valueType="num">
                                      <p:cBhvr>
                                        <p:cTn id="10" dur="2000" fill="hold"/>
                                        <p:tgtEl>
                                          <p:spTgt spid="3">
                                            <p:bg/>
                                          </p:spTgt>
                                        </p:tgtEl>
                                        <p:attrNameLst>
                                          <p:attrName>ppt_w</p:attrName>
                                        </p:attrNameLst>
                                      </p:cBhvr>
                                      <p:tavLst>
                                        <p:tav tm="0">
                                          <p:val>
                                            <p:fltVal val="0"/>
                                          </p:val>
                                        </p:tav>
                                        <p:tav tm="100000">
                                          <p:val>
                                            <p:strVal val="#ppt_w"/>
                                          </p:val>
                                        </p:tav>
                                      </p:tavLst>
                                    </p:anim>
                                  </p:childTnLst>
                                </p:cTn>
                              </p:par>
                            </p:childTnLst>
                          </p:cTn>
                        </p:par>
                      </p:childTnLst>
                    </p:cTn>
                  </p:par>
                  <p:par>
                    <p:cTn id="11" fill="hold">
                      <p:stCondLst>
                        <p:cond delay="indefinite"/>
                      </p:stCondLst>
                      <p:childTnLst>
                        <p:par>
                          <p:cTn id="12" fill="hold">
                            <p:stCondLst>
                              <p:cond delay="0"/>
                            </p:stCondLst>
                            <p:childTnLst>
                              <p:par>
                                <p:cTn id="13" presetID="35"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fade">
                                      <p:cBhvr>
                                        <p:cTn id="15" dur="2000"/>
                                        <p:tgtEl>
                                          <p:spTgt spid="3">
                                            <p:txEl>
                                              <p:pRg st="0" end="0"/>
                                            </p:txEl>
                                          </p:spTgt>
                                        </p:tgtEl>
                                      </p:cBhvr>
                                    </p:animEffect>
                                    <p:anim calcmode="lin" valueType="num">
                                      <p:cBhvr>
                                        <p:cTn id="16" dur="2000" fill="hold"/>
                                        <p:tgtEl>
                                          <p:spTgt spid="3">
                                            <p:txEl>
                                              <p:pRg st="0" end="0"/>
                                            </p:txEl>
                                          </p:spTgt>
                                        </p:tgtEl>
                                        <p:attrNameLst>
                                          <p:attrName>style.rotation</p:attrName>
                                        </p:attrNameLst>
                                      </p:cBhvr>
                                      <p:tavLst>
                                        <p:tav tm="0">
                                          <p:val>
                                            <p:fltVal val="720"/>
                                          </p:val>
                                        </p:tav>
                                        <p:tav tm="100000">
                                          <p:val>
                                            <p:fltVal val="0"/>
                                          </p:val>
                                        </p:tav>
                                      </p:tavLst>
                                    </p:anim>
                                    <p:anim calcmode="lin" valueType="num">
                                      <p:cBhvr>
                                        <p:cTn id="17" dur="2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8" dur="2000" fill="hold"/>
                                        <p:tgtEl>
                                          <p:spTgt spid="3">
                                            <p:txEl>
                                              <p:pRg st="0" end="0"/>
                                            </p:txEl>
                                          </p:spTgt>
                                        </p:tgtEl>
                                        <p:attrNameLst>
                                          <p:attrName>ppt_w</p:attrName>
                                        </p:attrNameLst>
                                      </p:cBhvr>
                                      <p:tavLst>
                                        <p:tav tm="0">
                                          <p:val>
                                            <p:fltVal val="0"/>
                                          </p:val>
                                        </p:tav>
                                        <p:tav tm="100000">
                                          <p:val>
                                            <p:strVal val="#ppt_w"/>
                                          </p:val>
                                        </p:tav>
                                      </p:tavLst>
                                    </p:anim>
                                  </p:childTnLst>
                                </p:cTn>
                              </p:par>
                            </p:childTnLst>
                          </p:cTn>
                        </p:par>
                      </p:childTnLst>
                    </p:cTn>
                  </p:par>
                  <p:par>
                    <p:cTn id="19" fill="hold">
                      <p:stCondLst>
                        <p:cond delay="indefinite"/>
                      </p:stCondLst>
                      <p:childTnLst>
                        <p:par>
                          <p:cTn id="20" fill="hold">
                            <p:stCondLst>
                              <p:cond delay="0"/>
                            </p:stCondLst>
                            <p:childTnLst>
                              <p:par>
                                <p:cTn id="21" presetID="35" presetClass="entr" presetSubtype="0" fill="hold" grpId="0" nodeType="click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Effect transition="in" filter="fade">
                                      <p:cBhvr>
                                        <p:cTn id="23" dur="2000"/>
                                        <p:tgtEl>
                                          <p:spTgt spid="3">
                                            <p:txEl>
                                              <p:pRg st="1" end="1"/>
                                            </p:txEl>
                                          </p:spTgt>
                                        </p:tgtEl>
                                      </p:cBhvr>
                                    </p:animEffect>
                                    <p:anim calcmode="lin" valueType="num">
                                      <p:cBhvr>
                                        <p:cTn id="24" dur="2000" fill="hold"/>
                                        <p:tgtEl>
                                          <p:spTgt spid="3">
                                            <p:txEl>
                                              <p:pRg st="1" end="1"/>
                                            </p:txEl>
                                          </p:spTgt>
                                        </p:tgtEl>
                                        <p:attrNameLst>
                                          <p:attrName>style.rotation</p:attrName>
                                        </p:attrNameLst>
                                      </p:cBhvr>
                                      <p:tavLst>
                                        <p:tav tm="0">
                                          <p:val>
                                            <p:fltVal val="720"/>
                                          </p:val>
                                        </p:tav>
                                        <p:tav tm="100000">
                                          <p:val>
                                            <p:fltVal val="0"/>
                                          </p:val>
                                        </p:tav>
                                      </p:tavLst>
                                    </p:anim>
                                    <p:anim calcmode="lin" valueType="num">
                                      <p:cBhvr>
                                        <p:cTn id="25" dur="2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6" dur="2000" fill="hold"/>
                                        <p:tgtEl>
                                          <p:spTgt spid="3">
                                            <p:txEl>
                                              <p:pRg st="1" end="1"/>
                                            </p:txEl>
                                          </p:spTgt>
                                        </p:tgtEl>
                                        <p:attrNameLst>
                                          <p:attrName>ppt_w</p:attrName>
                                        </p:attrNameLst>
                                      </p:cBhvr>
                                      <p:tavLst>
                                        <p:tav tm="0">
                                          <p:val>
                                            <p:fltVal val="0"/>
                                          </p:val>
                                        </p:tav>
                                        <p:tav tm="100000">
                                          <p:val>
                                            <p:strVal val="#ppt_w"/>
                                          </p:val>
                                        </p:tav>
                                      </p:tavLst>
                                    </p:anim>
                                  </p:childTnLst>
                                </p:cTn>
                              </p:par>
                            </p:childTnLst>
                          </p:cTn>
                        </p:par>
                      </p:childTnLst>
                    </p:cTn>
                  </p:par>
                  <p:par>
                    <p:cTn id="27" fill="hold">
                      <p:stCondLst>
                        <p:cond delay="indefinite"/>
                      </p:stCondLst>
                      <p:childTnLst>
                        <p:par>
                          <p:cTn id="28" fill="hold">
                            <p:stCondLst>
                              <p:cond delay="0"/>
                            </p:stCondLst>
                            <p:childTnLst>
                              <p:par>
                                <p:cTn id="29" presetID="35" presetClass="entr" presetSubtype="0" fill="hold" grpId="0"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Effect transition="in" filter="fade">
                                      <p:cBhvr>
                                        <p:cTn id="31" dur="2000"/>
                                        <p:tgtEl>
                                          <p:spTgt spid="3">
                                            <p:txEl>
                                              <p:pRg st="2" end="2"/>
                                            </p:txEl>
                                          </p:spTgt>
                                        </p:tgtEl>
                                      </p:cBhvr>
                                    </p:animEffect>
                                    <p:anim calcmode="lin" valueType="num">
                                      <p:cBhvr>
                                        <p:cTn id="32" dur="2000" fill="hold"/>
                                        <p:tgtEl>
                                          <p:spTgt spid="3">
                                            <p:txEl>
                                              <p:pRg st="2" end="2"/>
                                            </p:txEl>
                                          </p:spTgt>
                                        </p:tgtEl>
                                        <p:attrNameLst>
                                          <p:attrName>style.rotation</p:attrName>
                                        </p:attrNameLst>
                                      </p:cBhvr>
                                      <p:tavLst>
                                        <p:tav tm="0">
                                          <p:val>
                                            <p:fltVal val="720"/>
                                          </p:val>
                                        </p:tav>
                                        <p:tav tm="100000">
                                          <p:val>
                                            <p:fltVal val="0"/>
                                          </p:val>
                                        </p:tav>
                                      </p:tavLst>
                                    </p:anim>
                                    <p:anim calcmode="lin" valueType="num">
                                      <p:cBhvr>
                                        <p:cTn id="33" dur="2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34" dur="2000" fill="hold"/>
                                        <p:tgtEl>
                                          <p:spTgt spid="3">
                                            <p:txEl>
                                              <p:pRg st="2" end="2"/>
                                            </p:txEl>
                                          </p:spTgt>
                                        </p:tgtEl>
                                        <p:attrNameLst>
                                          <p:attrName>ppt_w</p:attrName>
                                        </p:attrNameLst>
                                      </p:cBhvr>
                                      <p:tavLst>
                                        <p:tav tm="0">
                                          <p:val>
                                            <p:fltVal val="0"/>
                                          </p:val>
                                        </p:tav>
                                        <p:tav tm="100000">
                                          <p:val>
                                            <p:strVal val="#ppt_w"/>
                                          </p:val>
                                        </p:tav>
                                      </p:tavLst>
                                    </p:anim>
                                  </p:childTnLst>
                                </p:cTn>
                              </p:par>
                            </p:childTnLst>
                          </p:cTn>
                        </p:par>
                      </p:childTnLst>
                    </p:cTn>
                  </p:par>
                  <p:par>
                    <p:cTn id="35" fill="hold">
                      <p:stCondLst>
                        <p:cond delay="indefinite"/>
                      </p:stCondLst>
                      <p:childTnLst>
                        <p:par>
                          <p:cTn id="36" fill="hold">
                            <p:stCondLst>
                              <p:cond delay="0"/>
                            </p:stCondLst>
                            <p:childTnLst>
                              <p:par>
                                <p:cTn id="37" presetID="35" presetClass="entr" presetSubtype="0" fill="hold" grpId="0" nodeType="clickEffect">
                                  <p:stCondLst>
                                    <p:cond delay="0"/>
                                  </p:stCondLst>
                                  <p:childTnLst>
                                    <p:set>
                                      <p:cBhvr>
                                        <p:cTn id="38" dur="1" fill="hold">
                                          <p:stCondLst>
                                            <p:cond delay="0"/>
                                          </p:stCondLst>
                                        </p:cTn>
                                        <p:tgtEl>
                                          <p:spTgt spid="3">
                                            <p:txEl>
                                              <p:pRg st="3" end="3"/>
                                            </p:txEl>
                                          </p:spTgt>
                                        </p:tgtEl>
                                        <p:attrNameLst>
                                          <p:attrName>style.visibility</p:attrName>
                                        </p:attrNameLst>
                                      </p:cBhvr>
                                      <p:to>
                                        <p:strVal val="visible"/>
                                      </p:to>
                                    </p:set>
                                    <p:animEffect transition="in" filter="fade">
                                      <p:cBhvr>
                                        <p:cTn id="39" dur="2000"/>
                                        <p:tgtEl>
                                          <p:spTgt spid="3">
                                            <p:txEl>
                                              <p:pRg st="3" end="3"/>
                                            </p:txEl>
                                          </p:spTgt>
                                        </p:tgtEl>
                                      </p:cBhvr>
                                    </p:animEffect>
                                    <p:anim calcmode="lin" valueType="num">
                                      <p:cBhvr>
                                        <p:cTn id="40" dur="2000" fill="hold"/>
                                        <p:tgtEl>
                                          <p:spTgt spid="3">
                                            <p:txEl>
                                              <p:pRg st="3" end="3"/>
                                            </p:txEl>
                                          </p:spTgt>
                                        </p:tgtEl>
                                        <p:attrNameLst>
                                          <p:attrName>style.rotation</p:attrName>
                                        </p:attrNameLst>
                                      </p:cBhvr>
                                      <p:tavLst>
                                        <p:tav tm="0">
                                          <p:val>
                                            <p:fltVal val="720"/>
                                          </p:val>
                                        </p:tav>
                                        <p:tav tm="100000">
                                          <p:val>
                                            <p:fltVal val="0"/>
                                          </p:val>
                                        </p:tav>
                                      </p:tavLst>
                                    </p:anim>
                                    <p:anim calcmode="lin" valueType="num">
                                      <p:cBhvr>
                                        <p:cTn id="41" dur="2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42" dur="2000" fill="hold"/>
                                        <p:tgtEl>
                                          <p:spTgt spid="3">
                                            <p:txEl>
                                              <p:pRg st="3" end="3"/>
                                            </p:txEl>
                                          </p:spTgt>
                                        </p:tgtEl>
                                        <p:attrNameLst>
                                          <p:attrName>ppt_w</p:attrName>
                                        </p:attrNameLst>
                                      </p:cBhvr>
                                      <p:tavLst>
                                        <p:tav tm="0">
                                          <p:val>
                                            <p:fltVal val="0"/>
                                          </p:val>
                                        </p:tav>
                                        <p:tav tm="100000">
                                          <p:val>
                                            <p:strVal val="#ppt_w"/>
                                          </p:val>
                                        </p:tav>
                                      </p:tavLst>
                                    </p:anim>
                                  </p:childTnLst>
                                </p:cTn>
                              </p:par>
                            </p:childTnLst>
                          </p:cTn>
                        </p:par>
                      </p:childTnLst>
                    </p:cTn>
                  </p:par>
                  <p:par>
                    <p:cTn id="43" fill="hold">
                      <p:stCondLst>
                        <p:cond delay="indefinite"/>
                      </p:stCondLst>
                      <p:childTnLst>
                        <p:par>
                          <p:cTn id="44" fill="hold">
                            <p:stCondLst>
                              <p:cond delay="0"/>
                            </p:stCondLst>
                            <p:childTnLst>
                              <p:par>
                                <p:cTn id="45" presetID="35" presetClass="entr" presetSubtype="0" fill="hold" grpId="0" nodeType="clickEffect">
                                  <p:stCondLst>
                                    <p:cond delay="0"/>
                                  </p:stCondLst>
                                  <p:childTnLst>
                                    <p:set>
                                      <p:cBhvr>
                                        <p:cTn id="46" dur="1" fill="hold">
                                          <p:stCondLst>
                                            <p:cond delay="0"/>
                                          </p:stCondLst>
                                        </p:cTn>
                                        <p:tgtEl>
                                          <p:spTgt spid="3">
                                            <p:txEl>
                                              <p:pRg st="4" end="4"/>
                                            </p:txEl>
                                          </p:spTgt>
                                        </p:tgtEl>
                                        <p:attrNameLst>
                                          <p:attrName>style.visibility</p:attrName>
                                        </p:attrNameLst>
                                      </p:cBhvr>
                                      <p:to>
                                        <p:strVal val="visible"/>
                                      </p:to>
                                    </p:set>
                                    <p:animEffect transition="in" filter="fade">
                                      <p:cBhvr>
                                        <p:cTn id="47" dur="2000"/>
                                        <p:tgtEl>
                                          <p:spTgt spid="3">
                                            <p:txEl>
                                              <p:pRg st="4" end="4"/>
                                            </p:txEl>
                                          </p:spTgt>
                                        </p:tgtEl>
                                      </p:cBhvr>
                                    </p:animEffect>
                                    <p:anim calcmode="lin" valueType="num">
                                      <p:cBhvr>
                                        <p:cTn id="48" dur="2000" fill="hold"/>
                                        <p:tgtEl>
                                          <p:spTgt spid="3">
                                            <p:txEl>
                                              <p:pRg st="4" end="4"/>
                                            </p:txEl>
                                          </p:spTgt>
                                        </p:tgtEl>
                                        <p:attrNameLst>
                                          <p:attrName>style.rotation</p:attrName>
                                        </p:attrNameLst>
                                      </p:cBhvr>
                                      <p:tavLst>
                                        <p:tav tm="0">
                                          <p:val>
                                            <p:fltVal val="720"/>
                                          </p:val>
                                        </p:tav>
                                        <p:tav tm="100000">
                                          <p:val>
                                            <p:fltVal val="0"/>
                                          </p:val>
                                        </p:tav>
                                      </p:tavLst>
                                    </p:anim>
                                    <p:anim calcmode="lin" valueType="num">
                                      <p:cBhvr>
                                        <p:cTn id="49" dur="2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50" dur="2000" fill="hold"/>
                                        <p:tgtEl>
                                          <p:spTgt spid="3">
                                            <p:txEl>
                                              <p:pRg st="4" end="4"/>
                                            </p:txEl>
                                          </p:spTgt>
                                        </p:tgtEl>
                                        <p:attrNameLst>
                                          <p:attrName>ppt_w</p:attrName>
                                        </p:attrNameLst>
                                      </p:cBhvr>
                                      <p:tavLst>
                                        <p:tav tm="0">
                                          <p:val>
                                            <p:fltVal val="0"/>
                                          </p:val>
                                        </p:tav>
                                        <p:tav tm="100000">
                                          <p:val>
                                            <p:strVal val="#ppt_w"/>
                                          </p:val>
                                        </p:tav>
                                      </p:tavLst>
                                    </p:anim>
                                  </p:childTnLst>
                                </p:cTn>
                              </p:par>
                            </p:childTnLst>
                          </p:cTn>
                        </p:par>
                      </p:childTnLst>
                    </p:cTn>
                  </p:par>
                  <p:par>
                    <p:cTn id="51" fill="hold">
                      <p:stCondLst>
                        <p:cond delay="indefinite"/>
                      </p:stCondLst>
                      <p:childTnLst>
                        <p:par>
                          <p:cTn id="52" fill="hold">
                            <p:stCondLst>
                              <p:cond delay="0"/>
                            </p:stCondLst>
                            <p:childTnLst>
                              <p:par>
                                <p:cTn id="53" presetID="35" presetClass="entr" presetSubtype="0" fill="hold" grpId="0" nodeType="clickEffect">
                                  <p:stCondLst>
                                    <p:cond delay="0"/>
                                  </p:stCondLst>
                                  <p:childTnLst>
                                    <p:set>
                                      <p:cBhvr>
                                        <p:cTn id="54" dur="1" fill="hold">
                                          <p:stCondLst>
                                            <p:cond delay="0"/>
                                          </p:stCondLst>
                                        </p:cTn>
                                        <p:tgtEl>
                                          <p:spTgt spid="3">
                                            <p:txEl>
                                              <p:pRg st="5" end="5"/>
                                            </p:txEl>
                                          </p:spTgt>
                                        </p:tgtEl>
                                        <p:attrNameLst>
                                          <p:attrName>style.visibility</p:attrName>
                                        </p:attrNameLst>
                                      </p:cBhvr>
                                      <p:to>
                                        <p:strVal val="visible"/>
                                      </p:to>
                                    </p:set>
                                    <p:animEffect transition="in" filter="fade">
                                      <p:cBhvr>
                                        <p:cTn id="55" dur="2000"/>
                                        <p:tgtEl>
                                          <p:spTgt spid="3">
                                            <p:txEl>
                                              <p:pRg st="5" end="5"/>
                                            </p:txEl>
                                          </p:spTgt>
                                        </p:tgtEl>
                                      </p:cBhvr>
                                    </p:animEffect>
                                    <p:anim calcmode="lin" valueType="num">
                                      <p:cBhvr>
                                        <p:cTn id="56" dur="2000" fill="hold"/>
                                        <p:tgtEl>
                                          <p:spTgt spid="3">
                                            <p:txEl>
                                              <p:pRg st="5" end="5"/>
                                            </p:txEl>
                                          </p:spTgt>
                                        </p:tgtEl>
                                        <p:attrNameLst>
                                          <p:attrName>style.rotation</p:attrName>
                                        </p:attrNameLst>
                                      </p:cBhvr>
                                      <p:tavLst>
                                        <p:tav tm="0">
                                          <p:val>
                                            <p:fltVal val="720"/>
                                          </p:val>
                                        </p:tav>
                                        <p:tav tm="100000">
                                          <p:val>
                                            <p:fltVal val="0"/>
                                          </p:val>
                                        </p:tav>
                                      </p:tavLst>
                                    </p:anim>
                                    <p:anim calcmode="lin" valueType="num">
                                      <p:cBhvr>
                                        <p:cTn id="57" dur="2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58" dur="2000" fill="hold"/>
                                        <p:tgtEl>
                                          <p:spTgt spid="3">
                                            <p:txEl>
                                              <p:pRg st="5" end="5"/>
                                            </p:txEl>
                                          </p:spTgt>
                                        </p:tgtEl>
                                        <p:attrNameLst>
                                          <p:attrName>ppt_w</p:attrName>
                                        </p:attrNameLst>
                                      </p:cBhvr>
                                      <p:tavLst>
                                        <p:tav tm="0">
                                          <p:val>
                                            <p:fltVal val="0"/>
                                          </p:val>
                                        </p:tav>
                                        <p:tav tm="100000">
                                          <p:val>
                                            <p:strVal val="#ppt_w"/>
                                          </p:val>
                                        </p:tav>
                                      </p:tavLst>
                                    </p:anim>
                                  </p:childTnLst>
                                </p:cTn>
                              </p:par>
                            </p:childTnLst>
                          </p:cTn>
                        </p:par>
                      </p:childTnLst>
                    </p:cTn>
                  </p:par>
                  <p:par>
                    <p:cTn id="59" fill="hold">
                      <p:stCondLst>
                        <p:cond delay="indefinite"/>
                      </p:stCondLst>
                      <p:childTnLst>
                        <p:par>
                          <p:cTn id="60" fill="hold">
                            <p:stCondLst>
                              <p:cond delay="0"/>
                            </p:stCondLst>
                            <p:childTnLst>
                              <p:par>
                                <p:cTn id="61" presetID="35" presetClass="entr" presetSubtype="0" fill="hold" grpId="0" nodeType="clickEffect">
                                  <p:stCondLst>
                                    <p:cond delay="0"/>
                                  </p:stCondLst>
                                  <p:childTnLst>
                                    <p:set>
                                      <p:cBhvr>
                                        <p:cTn id="62" dur="1" fill="hold">
                                          <p:stCondLst>
                                            <p:cond delay="0"/>
                                          </p:stCondLst>
                                        </p:cTn>
                                        <p:tgtEl>
                                          <p:spTgt spid="3">
                                            <p:txEl>
                                              <p:pRg st="6" end="6"/>
                                            </p:txEl>
                                          </p:spTgt>
                                        </p:tgtEl>
                                        <p:attrNameLst>
                                          <p:attrName>style.visibility</p:attrName>
                                        </p:attrNameLst>
                                      </p:cBhvr>
                                      <p:to>
                                        <p:strVal val="visible"/>
                                      </p:to>
                                    </p:set>
                                    <p:animEffect transition="in" filter="fade">
                                      <p:cBhvr>
                                        <p:cTn id="63" dur="2000"/>
                                        <p:tgtEl>
                                          <p:spTgt spid="3">
                                            <p:txEl>
                                              <p:pRg st="6" end="6"/>
                                            </p:txEl>
                                          </p:spTgt>
                                        </p:tgtEl>
                                      </p:cBhvr>
                                    </p:animEffect>
                                    <p:anim calcmode="lin" valueType="num">
                                      <p:cBhvr>
                                        <p:cTn id="64" dur="2000" fill="hold"/>
                                        <p:tgtEl>
                                          <p:spTgt spid="3">
                                            <p:txEl>
                                              <p:pRg st="6" end="6"/>
                                            </p:txEl>
                                          </p:spTgt>
                                        </p:tgtEl>
                                        <p:attrNameLst>
                                          <p:attrName>style.rotation</p:attrName>
                                        </p:attrNameLst>
                                      </p:cBhvr>
                                      <p:tavLst>
                                        <p:tav tm="0">
                                          <p:val>
                                            <p:fltVal val="720"/>
                                          </p:val>
                                        </p:tav>
                                        <p:tav tm="100000">
                                          <p:val>
                                            <p:fltVal val="0"/>
                                          </p:val>
                                        </p:tav>
                                      </p:tavLst>
                                    </p:anim>
                                    <p:anim calcmode="lin" valueType="num">
                                      <p:cBhvr>
                                        <p:cTn id="65" dur="2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66" dur="2000" fill="hold"/>
                                        <p:tgtEl>
                                          <p:spTgt spid="3">
                                            <p:txEl>
                                              <p:pRg st="6" end="6"/>
                                            </p:txEl>
                                          </p:spTgt>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b="1" dirty="0" smtClean="0"/>
              <a:t>Events Of The Revolt</a:t>
            </a:r>
            <a:r>
              <a:rPr lang="en-US" b="1" dirty="0" smtClean="0"/>
              <a:t/>
            </a:r>
            <a:br>
              <a:rPr lang="en-US" b="1" dirty="0" smtClean="0"/>
            </a:br>
            <a:endParaRPr lang="en-US" dirty="0"/>
          </a:p>
        </p:txBody>
      </p:sp>
      <p:sp>
        <p:nvSpPr>
          <p:cNvPr id="3" name="Content Placeholder 2"/>
          <p:cNvSpPr>
            <a:spLocks noGrp="1"/>
          </p:cNvSpPr>
          <p:nvPr>
            <p:ph idx="1"/>
          </p:nvPr>
        </p:nvSpPr>
        <p:spPr>
          <a:xfrm>
            <a:off x="0" y="914400"/>
            <a:ext cx="7086600" cy="5943600"/>
          </a:xfrm>
        </p:spPr>
        <p:txBody>
          <a:bodyPr>
            <a:noAutofit/>
          </a:bodyPr>
          <a:lstStyle/>
          <a:p>
            <a:r>
              <a:rPr lang="en-IN" sz="1800" b="1" i="1" u="sng" dirty="0" smtClean="0"/>
              <a:t>Violence</a:t>
            </a:r>
            <a:endParaRPr lang="en-US" sz="1800" b="1" i="1" u="sng" dirty="0" smtClean="0"/>
          </a:p>
          <a:p>
            <a:pPr>
              <a:buNone/>
            </a:pPr>
            <a:r>
              <a:rPr lang="en-IN" sz="1800" dirty="0" smtClean="0"/>
              <a:t>        The violence started on May 10, 1857 in Meerut, when </a:t>
            </a:r>
            <a:r>
              <a:rPr lang="en-IN" sz="1800" dirty="0" err="1" smtClean="0"/>
              <a:t>Pandey</a:t>
            </a:r>
            <a:r>
              <a:rPr lang="en-IN" sz="1800" dirty="0" smtClean="0"/>
              <a:t>, a soldier in the Army shot his commander for forcing the Indian troops to use the controversial rifles. Indians constituted 96% of the 300,000 British Army and the violence against British quickly spread (Hence the name </a:t>
            </a:r>
            <a:r>
              <a:rPr lang="en-IN" sz="1800" dirty="0" err="1" smtClean="0"/>
              <a:t>Sepoy</a:t>
            </a:r>
            <a:r>
              <a:rPr lang="en-IN" sz="1800" dirty="0" smtClean="0"/>
              <a:t> Mutiny). The local chiefs encouraged scattered revolts in hopes of regaining their lost privileges. </a:t>
            </a:r>
            <a:endParaRPr lang="en-US" sz="1800" dirty="0" smtClean="0"/>
          </a:p>
          <a:p>
            <a:pPr>
              <a:buNone/>
            </a:pPr>
            <a:r>
              <a:rPr lang="en-IN" sz="1800" b="1" u="sng" dirty="0" smtClean="0"/>
              <a:t>           Siege of Delhi</a:t>
            </a:r>
            <a:endParaRPr lang="en-US" sz="1800" b="1" u="sng" dirty="0" smtClean="0"/>
          </a:p>
          <a:p>
            <a:pPr>
              <a:buNone/>
            </a:pPr>
            <a:r>
              <a:rPr lang="en-IN" sz="1800" dirty="0" smtClean="0"/>
              <a:t>        </a:t>
            </a:r>
            <a:r>
              <a:rPr lang="en-IN" sz="1800" dirty="0" err="1" smtClean="0"/>
              <a:t>Bahadur</a:t>
            </a:r>
            <a:r>
              <a:rPr lang="en-IN" sz="1800" dirty="0" smtClean="0"/>
              <a:t> Shah II, pensioned descendant of the </a:t>
            </a:r>
            <a:r>
              <a:rPr lang="en-IN" sz="1800" dirty="0" err="1" smtClean="0"/>
              <a:t>Mugal</a:t>
            </a:r>
            <a:r>
              <a:rPr lang="en-IN" sz="1800" dirty="0" smtClean="0"/>
              <a:t> dynasty, was popularly acclaimed emperor. On June 8 a British relief force defeated an army of mutineers at </a:t>
            </a:r>
            <a:r>
              <a:rPr lang="en-IN" sz="1800" dirty="0" err="1" smtClean="0"/>
              <a:t>Badli</a:t>
            </a:r>
            <a:r>
              <a:rPr lang="en-IN" sz="1800" dirty="0" smtClean="0"/>
              <a:t> Sari and took up a position on the famous ridge, overlooking the city of Delhi. Nominally the besieging force, they were themselves besieged by the mutineers, who made a daring attempt to intercept their train. The arrival of more British reinforcements finally led to the defeat of the mutineers by John Nicholson, commander of the relief force. After six days of street fighting, Delhi was recaptured. This action was the turning point in the campaign and is known as Siege of Delhi. </a:t>
            </a:r>
            <a:r>
              <a:rPr lang="en-IN" sz="1800" dirty="0" err="1" smtClean="0"/>
              <a:t>Bahadur</a:t>
            </a:r>
            <a:r>
              <a:rPr lang="en-IN" sz="1800" dirty="0" smtClean="0"/>
              <a:t> Shah was captured and was exiled to Burma. </a:t>
            </a:r>
            <a:endParaRPr lang="en-US" sz="1800" dirty="0" smtClean="0"/>
          </a:p>
          <a:p>
            <a:endParaRPr lang="en-US" sz="1800" dirty="0"/>
          </a:p>
        </p:txBody>
      </p:sp>
      <p:pic>
        <p:nvPicPr>
          <p:cNvPr id="4" name="Picture 3" descr="http://upload.wikimedia.org/wikipedia/commons/8/89/Mangal_pandey_gimp.jpg">
            <a:hlinkClick r:id="rId2"/>
          </p:cNvPr>
          <p:cNvPicPr/>
          <p:nvPr/>
        </p:nvPicPr>
        <p:blipFill>
          <a:blip r:embed="rId3">
            <a:extLst>
              <a:ext uri="{28A0092B-C50C-407E-A947-70E740481C1C}">
                <a14:useLocalDpi xmlns:ve="http://schemas.openxmlformats.org/markup-compatibility/2006" xmlns:m="http://schemas.openxmlformats.org/officeDocument/2006/math" xmlns:wp="http://schemas.openxmlformats.org/drawingml/2006/wordprocessingDrawing" xmlns:wne="http://schemas.microsoft.com/office/word/2006/wordml" xmlns:a14="http://schemas.microsoft.com/office/drawing/2010/main" xmlns:wps="http://schemas.microsoft.com/office/word/2010/wordprocessingShape" xmlns:wpi="http://schemas.microsoft.com/office/word/2010/wordprocessingInk" xmlns:wpg="http://schemas.microsoft.com/office/word/2010/wordprocessingGroup"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mc="http://schemas.openxmlformats.org/markup-compatibility/2006" xmlns:wpc="http://schemas.microsoft.com/office/word/2010/wordprocessingCanvas" xmlns="" xmlns:pic="http://schemas.openxmlformats.org/drawingml/2006/picture" xmlns:lc="http://schemas.openxmlformats.org/drawingml/2006/lockedCanvas" val="0"/>
              </a:ext>
            </a:extLst>
          </a:blip>
          <a:srcRect/>
          <a:stretch>
            <a:fillRect/>
          </a:stretch>
        </p:blipFill>
        <p:spPr bwMode="auto">
          <a:xfrm>
            <a:off x="7239000" y="838200"/>
            <a:ext cx="1671320" cy="2616835"/>
          </a:xfrm>
          <a:prstGeom prst="rect">
            <a:avLst/>
          </a:prstGeom>
          <a:noFill/>
          <a:ln>
            <a:noFill/>
          </a:ln>
        </p:spPr>
      </p:pic>
      <p:sp>
        <p:nvSpPr>
          <p:cNvPr id="19458" name="Rectangle 2"/>
          <p:cNvSpPr>
            <a:spLocks noChangeArrowheads="1"/>
          </p:cNvSpPr>
          <p:nvPr/>
        </p:nvSpPr>
        <p:spPr bwMode="auto">
          <a:xfrm>
            <a:off x="6934200" y="4191000"/>
            <a:ext cx="20574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endParaRPr lang="en-US"/>
          </a:p>
        </p:txBody>
      </p:sp>
      <p:pic>
        <p:nvPicPr>
          <p:cNvPr id="19457" name="Picture 47" descr="http://bits.wikimedia.org/skins-1.17/common/images/magnify-clip.png">
            <a:hlinkClick r:id="rId2" tooltip="&quot;Enlarge&quot;"/>
          </p:cNvPr>
          <p:cNvPicPr>
            <a:picLocks noChangeAspect="1" noChangeArrowheads="1"/>
          </p:cNvPicPr>
          <p:nvPr/>
        </p:nvPicPr>
        <p:blipFill>
          <a:blip r:embed="rId4"/>
          <a:srcRect/>
          <a:stretch>
            <a:fillRect/>
          </a:stretch>
        </p:blipFill>
        <p:spPr bwMode="auto">
          <a:xfrm>
            <a:off x="0" y="457200"/>
            <a:ext cx="142875" cy="114300"/>
          </a:xfrm>
          <a:prstGeom prst="rect">
            <a:avLst/>
          </a:prstGeom>
          <a:noFill/>
        </p:spPr>
      </p:pic>
      <p:sp>
        <p:nvSpPr>
          <p:cNvPr id="19459" name="Rectangle 3"/>
          <p:cNvSpPr>
            <a:spLocks noChangeArrowheads="1"/>
          </p:cNvSpPr>
          <p:nvPr/>
        </p:nvSpPr>
        <p:spPr bwMode="auto">
          <a:xfrm>
            <a:off x="7115688" y="3581400"/>
            <a:ext cx="1722908" cy="400110"/>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sng" strike="noStrike" cap="none" normalizeH="0" baseline="0" dirty="0" err="1" smtClean="0">
                <a:ln>
                  <a:noFill/>
                </a:ln>
                <a:effectLst/>
                <a:latin typeface="Calibri" pitchFamily="34" charset="0"/>
                <a:ea typeface="Times New Roman" pitchFamily="18" charset="0"/>
                <a:cs typeface="Mangal" pitchFamily="18" charset="0"/>
              </a:rPr>
              <a:t>MangalPandey</a:t>
            </a:r>
            <a:endParaRPr kumimoji="0" lang="en-US" sz="2000" b="0" i="0" u="none" strike="noStrike" cap="none" normalizeH="0" baseline="0" dirty="0" smtClean="0">
              <a:ln>
                <a:noFill/>
              </a:ln>
              <a:effectLst/>
              <a:latin typeface="Arial" pitchFamily="34" charset="0"/>
              <a:cs typeface="Arial" pitchFamily="34" charset="0"/>
            </a:endParaRPr>
          </a:p>
        </p:txBody>
      </p:sp>
      <p:pic>
        <p:nvPicPr>
          <p:cNvPr id="8" name="Picture 53" descr="http://upload.wikimedia.org/wikipedia/commons/thumb/0/02/Bahadur_Shah_II_-_aka_Zafar_-_Project_Gutenberg_eText_17711.jpg/85px-Bahadur_Shah_II_-_aka_Zafar_-_Project_Gutenberg_eText_17711.jpg">
            <a:hlinkClick r:id="rId5"/>
          </p:cNvPr>
          <p:cNvPicPr>
            <a:picLocks noChangeAspect="1" noChangeArrowheads="1"/>
          </p:cNvPicPr>
          <p:nvPr/>
        </p:nvPicPr>
        <p:blipFill>
          <a:blip r:embed="rId6"/>
          <a:srcRect/>
          <a:stretch>
            <a:fillRect/>
          </a:stretch>
        </p:blipFill>
        <p:spPr bwMode="auto">
          <a:xfrm>
            <a:off x="7239000" y="4038600"/>
            <a:ext cx="1480759" cy="1981200"/>
          </a:xfrm>
          <a:prstGeom prst="rect">
            <a:avLst/>
          </a:prstGeom>
          <a:ln>
            <a:noFill/>
          </a:ln>
          <a:effectLst>
            <a:softEdge rad="112500"/>
          </a:effectLst>
        </p:spPr>
      </p:pic>
      <p:sp>
        <p:nvSpPr>
          <p:cNvPr id="9" name="Rectangle 8"/>
          <p:cNvSpPr/>
          <p:nvPr/>
        </p:nvSpPr>
        <p:spPr>
          <a:xfrm>
            <a:off x="7010400" y="6019800"/>
            <a:ext cx="1905000" cy="707886"/>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r>
              <a:rPr lang="en-IN" sz="2000" dirty="0" err="1" smtClean="0"/>
              <a:t>Baha</a:t>
            </a:r>
            <a:r>
              <a:rPr lang="en-IN" sz="2000" dirty="0" smtClean="0"/>
              <a:t> </a:t>
            </a:r>
            <a:r>
              <a:rPr lang="en-IN" sz="2000" dirty="0" err="1" smtClean="0"/>
              <a:t>Bahadur</a:t>
            </a:r>
            <a:r>
              <a:rPr lang="en-IN" sz="2000" dirty="0" smtClean="0"/>
              <a:t> Shah II</a:t>
            </a:r>
            <a:endParaRPr lang="en-US" sz="2000" dirty="0"/>
          </a:p>
        </p:txBody>
      </p:sp>
    </p:spTree>
  </p:cSld>
  <p:clrMapOvr>
    <a:masterClrMapping/>
  </p:clrMapOvr>
  <p:transition>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3"/>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24"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to="" calcmode="lin" valueType="num">
                                      <p:cBhvr>
                                        <p:cTn id="14" dur="1" fill="hold"/>
                                        <p:tgtEl>
                                          <p:spTgt spid="3">
                                            <p:txEl>
                                              <p:pRg st="0" end="0"/>
                                            </p:txEl>
                                          </p:spTgt>
                                        </p:tgtEl>
                                        <p:attrNameLst>
                                          <p:attrName/>
                                        </p:attrNameLst>
                                      </p:cBhvr>
                                    </p:anim>
                                  </p:childTnLst>
                                </p:cTn>
                              </p:par>
                            </p:childTnLst>
                          </p:cTn>
                        </p:par>
                      </p:childTnLst>
                    </p:cTn>
                  </p:par>
                  <p:par>
                    <p:cTn id="15" fill="hold">
                      <p:stCondLst>
                        <p:cond delay="indefinite"/>
                      </p:stCondLst>
                      <p:childTnLst>
                        <p:par>
                          <p:cTn id="16" fill="hold">
                            <p:stCondLst>
                              <p:cond delay="0"/>
                            </p:stCondLst>
                            <p:childTnLst>
                              <p:par>
                                <p:cTn id="17" presetID="24"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to="" calcmode="lin" valueType="num">
                                      <p:cBhvr>
                                        <p:cTn id="19" dur="1" fill="hold"/>
                                        <p:tgtEl>
                                          <p:spTgt spid="3">
                                            <p:txEl>
                                              <p:pRg st="1" end="1"/>
                                            </p:txEl>
                                          </p:spTgt>
                                        </p:tgtEl>
                                        <p:attrNameLst>
                                          <p:attrName/>
                                        </p:attrNameLst>
                                      </p:cBhvr>
                                    </p:anim>
                                  </p:childTnLst>
                                </p:cTn>
                              </p:par>
                            </p:childTnLst>
                          </p:cTn>
                        </p:par>
                      </p:childTnLst>
                    </p:cTn>
                  </p:par>
                  <p:par>
                    <p:cTn id="20" fill="hold">
                      <p:stCondLst>
                        <p:cond delay="indefinite"/>
                      </p:stCondLst>
                      <p:childTnLst>
                        <p:par>
                          <p:cTn id="21" fill="hold">
                            <p:stCondLst>
                              <p:cond delay="0"/>
                            </p:stCondLst>
                            <p:childTnLst>
                              <p:par>
                                <p:cTn id="22" presetID="24" presetClass="entr" presetSubtype="0"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to="" calcmode="lin" valueType="num">
                                      <p:cBhvr>
                                        <p:cTn id="24" dur="1" fill="hold"/>
                                        <p:tgtEl>
                                          <p:spTgt spid="3">
                                            <p:txEl>
                                              <p:pRg st="2" end="2"/>
                                            </p:txEl>
                                          </p:spTgt>
                                        </p:tgtEl>
                                        <p:attrNameLst>
                                          <p:attrName/>
                                        </p:attrNameLst>
                                      </p:cBhvr>
                                    </p:anim>
                                  </p:childTnLst>
                                </p:cTn>
                              </p:par>
                            </p:childTnLst>
                          </p:cTn>
                        </p:par>
                      </p:childTnLst>
                    </p:cTn>
                  </p:par>
                  <p:par>
                    <p:cTn id="25" fill="hold">
                      <p:stCondLst>
                        <p:cond delay="indefinite"/>
                      </p:stCondLst>
                      <p:childTnLst>
                        <p:par>
                          <p:cTn id="26" fill="hold">
                            <p:stCondLst>
                              <p:cond delay="0"/>
                            </p:stCondLst>
                            <p:childTnLst>
                              <p:par>
                                <p:cTn id="27" presetID="24" presetClass="entr" presetSubtype="0" fill="hold" grpId="0" nodeType="click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 to="" calcmode="lin" valueType="num">
                                      <p:cBhvr>
                                        <p:cTn id="29" dur="1" fill="hold"/>
                                        <p:tgtEl>
                                          <p:spTgt spid="3">
                                            <p:txEl>
                                              <p:pRg st="3" end="3"/>
                                            </p:txEl>
                                          </p:spTgt>
                                        </p:tgtEl>
                                        <p:attrNameLst>
                                          <p:attrName/>
                                        </p:attrNameLst>
                                      </p:cBhvr>
                                    </p:anim>
                                  </p:childTnLst>
                                </p:cTn>
                              </p:par>
                            </p:childTnLst>
                          </p:cTn>
                        </p:par>
                      </p:childTnLst>
                    </p:cTn>
                  </p:par>
                  <p:par>
                    <p:cTn id="30" fill="hold">
                      <p:stCondLst>
                        <p:cond delay="indefinite"/>
                      </p:stCondLst>
                      <p:childTnLst>
                        <p:par>
                          <p:cTn id="31" fill="hold">
                            <p:stCondLst>
                              <p:cond delay="0"/>
                            </p:stCondLst>
                            <p:childTnLst>
                              <p:par>
                                <p:cTn id="32" presetID="24" presetClass="entr" presetSubtype="0" fill="hold" nodeType="clickEffect">
                                  <p:stCondLst>
                                    <p:cond delay="0"/>
                                  </p:stCondLst>
                                  <p:childTnLst>
                                    <p:set>
                                      <p:cBhvr>
                                        <p:cTn id="33" dur="1" fill="hold">
                                          <p:stCondLst>
                                            <p:cond delay="0"/>
                                          </p:stCondLst>
                                        </p:cTn>
                                        <p:tgtEl>
                                          <p:spTgt spid="4"/>
                                        </p:tgtEl>
                                        <p:attrNameLst>
                                          <p:attrName>style.visibility</p:attrName>
                                        </p:attrNameLst>
                                      </p:cBhvr>
                                      <p:to>
                                        <p:strVal val="visible"/>
                                      </p:to>
                                    </p:set>
                                    <p:anim to="" calcmode="lin" valueType="num">
                                      <p:cBhvr>
                                        <p:cTn id="34" dur="1" fill="hold"/>
                                        <p:tgtEl>
                                          <p:spTgt spid="4"/>
                                        </p:tgtEl>
                                        <p:attrNameLst>
                                          <p:attrName/>
                                        </p:attrNameLst>
                                      </p:cBhvr>
                                    </p:anim>
                                  </p:childTnLst>
                                </p:cTn>
                              </p:par>
                            </p:childTnLst>
                          </p:cTn>
                        </p:par>
                      </p:childTnLst>
                    </p:cTn>
                  </p:par>
                  <p:par>
                    <p:cTn id="35" fill="hold">
                      <p:stCondLst>
                        <p:cond delay="indefinite"/>
                      </p:stCondLst>
                      <p:childTnLst>
                        <p:par>
                          <p:cTn id="36" fill="hold">
                            <p:stCondLst>
                              <p:cond delay="0"/>
                            </p:stCondLst>
                            <p:childTnLst>
                              <p:par>
                                <p:cTn id="37" presetID="24" presetClass="entr" presetSubtype="0" fill="hold" grpId="0" nodeType="clickEffect">
                                  <p:stCondLst>
                                    <p:cond delay="0"/>
                                  </p:stCondLst>
                                  <p:childTnLst>
                                    <p:set>
                                      <p:cBhvr>
                                        <p:cTn id="38" dur="1" fill="hold">
                                          <p:stCondLst>
                                            <p:cond delay="0"/>
                                          </p:stCondLst>
                                        </p:cTn>
                                        <p:tgtEl>
                                          <p:spTgt spid="19459"/>
                                        </p:tgtEl>
                                        <p:attrNameLst>
                                          <p:attrName>style.visibility</p:attrName>
                                        </p:attrNameLst>
                                      </p:cBhvr>
                                      <p:to>
                                        <p:strVal val="visible"/>
                                      </p:to>
                                    </p:set>
                                    <p:anim to="" calcmode="lin" valueType="num">
                                      <p:cBhvr>
                                        <p:cTn id="39" dur="1" fill="hold"/>
                                        <p:tgtEl>
                                          <p:spTgt spid="19459"/>
                                        </p:tgtEl>
                                        <p:attrNameLst>
                                          <p:attrName/>
                                        </p:attrNameLst>
                                      </p:cBhvr>
                                    </p:anim>
                                  </p:childTnLst>
                                </p:cTn>
                              </p:par>
                            </p:childTnLst>
                          </p:cTn>
                        </p:par>
                      </p:childTnLst>
                    </p:cTn>
                  </p:par>
                  <p:par>
                    <p:cTn id="40" fill="hold">
                      <p:stCondLst>
                        <p:cond delay="indefinite"/>
                      </p:stCondLst>
                      <p:childTnLst>
                        <p:par>
                          <p:cTn id="41" fill="hold">
                            <p:stCondLst>
                              <p:cond delay="0"/>
                            </p:stCondLst>
                            <p:childTnLst>
                              <p:par>
                                <p:cTn id="42" presetID="51" presetClass="entr" presetSubtype="0" fill="hold" nodeType="clickEffect">
                                  <p:stCondLst>
                                    <p:cond delay="0"/>
                                  </p:stCondLst>
                                  <p:childTnLst>
                                    <p:set>
                                      <p:cBhvr>
                                        <p:cTn id="43" dur="1" fill="hold">
                                          <p:stCondLst>
                                            <p:cond delay="0"/>
                                          </p:stCondLst>
                                        </p:cTn>
                                        <p:tgtEl>
                                          <p:spTgt spid="8"/>
                                        </p:tgtEl>
                                        <p:attrNameLst>
                                          <p:attrName>style.visibility</p:attrName>
                                        </p:attrNameLst>
                                      </p:cBhvr>
                                      <p:to>
                                        <p:strVal val="visible"/>
                                      </p:to>
                                    </p:set>
                                    <p:animEffect transition="in" filter="fade">
                                      <p:cBhvr>
                                        <p:cTn id="44" dur="770" decel="100000"/>
                                        <p:tgtEl>
                                          <p:spTgt spid="8"/>
                                        </p:tgtEl>
                                      </p:cBhvr>
                                    </p:animEffect>
                                    <p:animScale>
                                      <p:cBhvr>
                                        <p:cTn id="45" dur="770" decel="100000"/>
                                        <p:tgtEl>
                                          <p:spTgt spid="8"/>
                                        </p:tgtEl>
                                      </p:cBhvr>
                                      <p:from x="10000" y="10000"/>
                                      <p:to x="200000" y="450000"/>
                                    </p:animScale>
                                    <p:animScale>
                                      <p:cBhvr>
                                        <p:cTn id="46" dur="1230" accel="100000" fill="hold">
                                          <p:stCondLst>
                                            <p:cond delay="770"/>
                                          </p:stCondLst>
                                        </p:cTn>
                                        <p:tgtEl>
                                          <p:spTgt spid="8"/>
                                        </p:tgtEl>
                                      </p:cBhvr>
                                      <p:from x="200000" y="450000"/>
                                      <p:to x="100000" y="100000"/>
                                    </p:animScale>
                                    <p:set>
                                      <p:cBhvr>
                                        <p:cTn id="47" dur="770" fill="hold"/>
                                        <p:tgtEl>
                                          <p:spTgt spid="8"/>
                                        </p:tgtEl>
                                        <p:attrNameLst>
                                          <p:attrName>ppt_x</p:attrName>
                                        </p:attrNameLst>
                                      </p:cBhvr>
                                      <p:to>
                                        <p:strVal val="(0.5)"/>
                                      </p:to>
                                    </p:set>
                                    <p:anim from="(0.5)" to="(#ppt_x)" calcmode="lin" valueType="num">
                                      <p:cBhvr>
                                        <p:cTn id="48" dur="1230" accel="100000" fill="hold">
                                          <p:stCondLst>
                                            <p:cond delay="770"/>
                                          </p:stCondLst>
                                        </p:cTn>
                                        <p:tgtEl>
                                          <p:spTgt spid="8"/>
                                        </p:tgtEl>
                                        <p:attrNameLst>
                                          <p:attrName>ppt_x</p:attrName>
                                        </p:attrNameLst>
                                      </p:cBhvr>
                                    </p:anim>
                                    <p:set>
                                      <p:cBhvr>
                                        <p:cTn id="49" dur="770" fill="hold"/>
                                        <p:tgtEl>
                                          <p:spTgt spid="8"/>
                                        </p:tgtEl>
                                        <p:attrNameLst>
                                          <p:attrName>ppt_y</p:attrName>
                                        </p:attrNameLst>
                                      </p:cBhvr>
                                      <p:to>
                                        <p:strVal val="(#ppt_y+0.4)"/>
                                      </p:to>
                                    </p:set>
                                    <p:anim from="(#ppt_y+0.4)" to="(#ppt_y)" calcmode="lin" valueType="num">
                                      <p:cBhvr>
                                        <p:cTn id="50" dur="1230" accel="100000" fill="hold">
                                          <p:stCondLst>
                                            <p:cond delay="770"/>
                                          </p:stCondLst>
                                        </p:cTn>
                                        <p:tgtEl>
                                          <p:spTgt spid="8"/>
                                        </p:tgtEl>
                                        <p:attrNameLst>
                                          <p:attrName>ppt_y</p:attrName>
                                        </p:attrNameLst>
                                      </p:cBhvr>
                                    </p:anim>
                                  </p:childTnLst>
                                </p:cTn>
                              </p:par>
                            </p:childTnLst>
                          </p:cTn>
                        </p:par>
                      </p:childTnLst>
                    </p:cTn>
                  </p:par>
                  <p:par>
                    <p:cTn id="51" fill="hold">
                      <p:stCondLst>
                        <p:cond delay="indefinite"/>
                      </p:stCondLst>
                      <p:childTnLst>
                        <p:par>
                          <p:cTn id="52" fill="hold">
                            <p:stCondLst>
                              <p:cond delay="0"/>
                            </p:stCondLst>
                            <p:childTnLst>
                              <p:par>
                                <p:cTn id="53" presetID="24" presetClass="entr" presetSubtype="0" fill="hold" grpId="0" nodeType="clickEffect">
                                  <p:stCondLst>
                                    <p:cond delay="0"/>
                                  </p:stCondLst>
                                  <p:childTnLst>
                                    <p:set>
                                      <p:cBhvr>
                                        <p:cTn id="54" dur="1" fill="hold">
                                          <p:stCondLst>
                                            <p:cond delay="0"/>
                                          </p:stCondLst>
                                        </p:cTn>
                                        <p:tgtEl>
                                          <p:spTgt spid="9"/>
                                        </p:tgtEl>
                                        <p:attrNameLst>
                                          <p:attrName>style.visibility</p:attrName>
                                        </p:attrNameLst>
                                      </p:cBhvr>
                                      <p:to>
                                        <p:strVal val="visible"/>
                                      </p:to>
                                    </p:set>
                                    <p:anim to="" calcmode="lin" valueType="num">
                                      <p:cBhvr>
                                        <p:cTn id="55" dur="1" fill="hold"/>
                                        <p:tgtEl>
                                          <p:spTgt spid="9"/>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19459" grpId="0" animBg="1"/>
      <p:bldP spid="9"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b="1" dirty="0" smtClean="0"/>
              <a:t>British Take Control</a:t>
            </a:r>
            <a:r>
              <a:rPr lang="en-US" b="1" dirty="0" smtClean="0"/>
              <a:t/>
            </a:r>
            <a:br>
              <a:rPr lang="en-US" b="1" dirty="0" smtClean="0"/>
            </a:br>
            <a:endParaRPr lang="en-US" dirty="0"/>
          </a:p>
        </p:txBody>
      </p:sp>
      <p:sp>
        <p:nvSpPr>
          <p:cNvPr id="3" name="Content Placeholder 2"/>
          <p:cNvSpPr>
            <a:spLocks noGrp="1"/>
          </p:cNvSpPr>
          <p:nvPr>
            <p:ph idx="1"/>
          </p:nvPr>
        </p:nvSpPr>
        <p:spPr>
          <a:xfrm>
            <a:off x="0" y="1524001"/>
            <a:ext cx="8610600" cy="2209799"/>
          </a:xfrm>
        </p:spPr>
        <p:txBody>
          <a:bodyPr>
            <a:noAutofit/>
          </a:bodyPr>
          <a:lstStyle/>
          <a:p>
            <a:r>
              <a:rPr lang="en-IN" sz="1800" dirty="0" smtClean="0"/>
              <a:t>In spite of the loyalty of the Sikh troops, conquered only eight years before, and of the </a:t>
            </a:r>
            <a:r>
              <a:rPr lang="en-IN" sz="1800" dirty="0" err="1" smtClean="0"/>
              <a:t>Gurkhas</a:t>
            </a:r>
            <a:r>
              <a:rPr lang="en-IN" sz="1800" dirty="0" smtClean="0"/>
              <a:t>, the British commander, Sir Colin Campbell, had a difficult task. In addition to quelling the disturbance, he also had to protect the Ganges Valley and all of Hindustan against possible attacks from central India, to the south. Forces were dispatched from Madras and Bombay. However, the revolt had quickly spread to Kanpur and </a:t>
            </a:r>
            <a:r>
              <a:rPr lang="en-IN" sz="1800" dirty="0" err="1" smtClean="0"/>
              <a:t>Lucknow</a:t>
            </a:r>
            <a:r>
              <a:rPr lang="en-IN" sz="1800" dirty="0" smtClean="0"/>
              <a:t>. Kanpur, on the Ganges 250 miles southeast of Delhi, surrendered to the mutineers on June 28, 1857, and was the scene of a massacre before it was recaptured by the British on July 16. </a:t>
            </a:r>
            <a:r>
              <a:rPr lang="en-IN" sz="1800" dirty="0" err="1" smtClean="0"/>
              <a:t>Lucknow</a:t>
            </a:r>
            <a:r>
              <a:rPr lang="en-IN" sz="1800" dirty="0" smtClean="0"/>
              <a:t>, 45 miles to the northeast, had been immediately besieged by the mutineers and was relieved by Henry Havelock's troops on September 25, five days after the final reoccupation of Delhi, the other chief </a:t>
            </a:r>
            <a:r>
              <a:rPr lang="en-IN" sz="1800" dirty="0" err="1" smtClean="0"/>
              <a:t>center</a:t>
            </a:r>
            <a:r>
              <a:rPr lang="en-IN" sz="1800" dirty="0" smtClean="0"/>
              <a:t> of the mutiny. However, Havelock's forces, even when joined by those of James </a:t>
            </a:r>
            <a:r>
              <a:rPr lang="en-IN" sz="1800" dirty="0" err="1" smtClean="0"/>
              <a:t>Outram</a:t>
            </a:r>
            <a:r>
              <a:rPr lang="en-IN" sz="1800" dirty="0" smtClean="0"/>
              <a:t>, were not strong enough to disarm and remove the enemy garrison, and they had to be relieved on November 16 by troops under Colin Campbell. The civilians of </a:t>
            </a:r>
            <a:r>
              <a:rPr lang="en-IN" sz="1800" dirty="0" err="1" smtClean="0"/>
              <a:t>Lucknow</a:t>
            </a:r>
            <a:r>
              <a:rPr lang="en-IN" sz="1800" dirty="0" smtClean="0"/>
              <a:t> were evacuated, but not until the siege of Mar. 9-16, 1858, had enough British troops massed to defeat the rebel army. </a:t>
            </a:r>
            <a:endParaRPr lang="en-US" sz="1800" dirty="0" smtClean="0"/>
          </a:p>
          <a:p>
            <a:r>
              <a:rPr lang="en-IN" sz="1800" dirty="0" smtClean="0"/>
              <a:t>The final stage of the mutiny took place in central India, which was aroused by a roving band of rebels under the Maratha General </a:t>
            </a:r>
            <a:r>
              <a:rPr lang="en-IN" sz="1800" dirty="0" err="1" smtClean="0"/>
              <a:t>Tatya</a:t>
            </a:r>
            <a:r>
              <a:rPr lang="en-IN" sz="1800" dirty="0" smtClean="0"/>
              <a:t> Tope. After his capture and execution in April 1859, the leaderless mutineers were soon pacified. </a:t>
            </a:r>
            <a:endParaRPr lang="en-US" sz="1800" dirty="0" smtClean="0"/>
          </a:p>
          <a:p>
            <a:endParaRPr lang="en-US" sz="1800" dirty="0"/>
          </a:p>
        </p:txBody>
      </p:sp>
    </p:spTree>
  </p:cSld>
  <p:clrMapOvr>
    <a:masterClrMapping/>
  </p:clrMapOvr>
  <p:transition>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34" presetClass="entr" presetSubtype="0" fill="hold" grpId="0"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anim from="(-#ppt_w/2)" to="(#ppt_x)" calcmode="lin" valueType="num">
                                      <p:cBhvr>
                                        <p:cTn id="25" dur="600" fill="hold">
                                          <p:stCondLst>
                                            <p:cond delay="0"/>
                                          </p:stCondLst>
                                        </p:cTn>
                                        <p:tgtEl>
                                          <p:spTgt spid="3">
                                            <p:txEl>
                                              <p:pRg st="0" end="0"/>
                                            </p:txEl>
                                          </p:spTgt>
                                        </p:tgtEl>
                                        <p:attrNameLst>
                                          <p:attrName>ppt_x</p:attrName>
                                        </p:attrNameLst>
                                      </p:cBhvr>
                                    </p:anim>
                                    <p:anim from="0" to="-1.0" calcmode="lin" valueType="num">
                                      <p:cBhvr>
                                        <p:cTn id="26" dur="200" decel="50000" autoRev="1" fill="hold">
                                          <p:stCondLst>
                                            <p:cond delay="600"/>
                                          </p:stCondLst>
                                        </p:cTn>
                                        <p:tgtEl>
                                          <p:spTgt spid="3">
                                            <p:txEl>
                                              <p:pRg st="0" end="0"/>
                                            </p:txEl>
                                          </p:spTgt>
                                        </p:tgtEl>
                                        <p:attrNameLst>
                                          <p:attrName>xshear</p:attrName>
                                        </p:attrNameLst>
                                      </p:cBhvr>
                                    </p:anim>
                                    <p:animScale>
                                      <p:cBhvr>
                                        <p:cTn id="27" dur="200" decel="100000" autoRev="1" fill="hold">
                                          <p:stCondLst>
                                            <p:cond delay="600"/>
                                          </p:stCondLst>
                                        </p:cTn>
                                        <p:tgtEl>
                                          <p:spTgt spid="3">
                                            <p:txEl>
                                              <p:pRg st="0" end="0"/>
                                            </p:txEl>
                                          </p:spTgt>
                                        </p:tgtEl>
                                      </p:cBhvr>
                                      <p:from x="100000" y="100000"/>
                                      <p:to x="80000" y="100000"/>
                                    </p:animScale>
                                    <p:anim by="(#ppt_h/3+#ppt_w*0.1)" calcmode="lin" valueType="num">
                                      <p:cBhvr additive="sum">
                                        <p:cTn id="28" dur="200" decel="100000" autoRev="1" fill="hold">
                                          <p:stCondLst>
                                            <p:cond delay="600"/>
                                          </p:stCondLst>
                                        </p:cTn>
                                        <p:tgtEl>
                                          <p:spTgt spid="3">
                                            <p:txEl>
                                              <p:pRg st="0" end="0"/>
                                            </p:txEl>
                                          </p:spTgt>
                                        </p:tgtEl>
                                        <p:attrNameLst>
                                          <p:attrName>ppt_x</p:attrName>
                                        </p:attrNameLst>
                                      </p:cBhvr>
                                    </p:anim>
                                  </p:childTnLst>
                                </p:cTn>
                              </p:par>
                            </p:childTnLst>
                          </p:cTn>
                        </p:par>
                      </p:childTnLst>
                    </p:cTn>
                  </p:par>
                  <p:par>
                    <p:cTn id="29" fill="hold">
                      <p:stCondLst>
                        <p:cond delay="indefinite"/>
                      </p:stCondLst>
                      <p:childTnLst>
                        <p:par>
                          <p:cTn id="30" fill="hold">
                            <p:stCondLst>
                              <p:cond delay="0"/>
                            </p:stCondLst>
                            <p:childTnLst>
                              <p:par>
                                <p:cTn id="31" presetID="34" presetClass="entr" presetSubtype="0" fill="hold" grpId="0" nodeType="clickEffect">
                                  <p:stCondLst>
                                    <p:cond delay="0"/>
                                  </p:stCondLst>
                                  <p:childTnLst>
                                    <p:set>
                                      <p:cBhvr>
                                        <p:cTn id="32" dur="1" fill="hold">
                                          <p:stCondLst>
                                            <p:cond delay="0"/>
                                          </p:stCondLst>
                                        </p:cTn>
                                        <p:tgtEl>
                                          <p:spTgt spid="3">
                                            <p:txEl>
                                              <p:pRg st="1" end="1"/>
                                            </p:txEl>
                                          </p:spTgt>
                                        </p:tgtEl>
                                        <p:attrNameLst>
                                          <p:attrName>style.visibility</p:attrName>
                                        </p:attrNameLst>
                                      </p:cBhvr>
                                      <p:to>
                                        <p:strVal val="visible"/>
                                      </p:to>
                                    </p:set>
                                    <p:anim from="(-#ppt_w/2)" to="(#ppt_x)" calcmode="lin" valueType="num">
                                      <p:cBhvr>
                                        <p:cTn id="33" dur="600" fill="hold">
                                          <p:stCondLst>
                                            <p:cond delay="0"/>
                                          </p:stCondLst>
                                        </p:cTn>
                                        <p:tgtEl>
                                          <p:spTgt spid="3">
                                            <p:txEl>
                                              <p:pRg st="1" end="1"/>
                                            </p:txEl>
                                          </p:spTgt>
                                        </p:tgtEl>
                                        <p:attrNameLst>
                                          <p:attrName>ppt_x</p:attrName>
                                        </p:attrNameLst>
                                      </p:cBhvr>
                                    </p:anim>
                                    <p:anim from="0" to="-1.0" calcmode="lin" valueType="num">
                                      <p:cBhvr>
                                        <p:cTn id="34" dur="200" decel="50000" autoRev="1" fill="hold">
                                          <p:stCondLst>
                                            <p:cond delay="600"/>
                                          </p:stCondLst>
                                        </p:cTn>
                                        <p:tgtEl>
                                          <p:spTgt spid="3">
                                            <p:txEl>
                                              <p:pRg st="1" end="1"/>
                                            </p:txEl>
                                          </p:spTgt>
                                        </p:tgtEl>
                                        <p:attrNameLst>
                                          <p:attrName>xshear</p:attrName>
                                        </p:attrNameLst>
                                      </p:cBhvr>
                                    </p:anim>
                                    <p:animScale>
                                      <p:cBhvr>
                                        <p:cTn id="35" dur="200" decel="100000" autoRev="1" fill="hold">
                                          <p:stCondLst>
                                            <p:cond delay="600"/>
                                          </p:stCondLst>
                                        </p:cTn>
                                        <p:tgtEl>
                                          <p:spTgt spid="3">
                                            <p:txEl>
                                              <p:pRg st="1" end="1"/>
                                            </p:txEl>
                                          </p:spTgt>
                                        </p:tgtEl>
                                      </p:cBhvr>
                                      <p:from x="100000" y="100000"/>
                                      <p:to x="80000" y="100000"/>
                                    </p:animScale>
                                    <p:anim by="(#ppt_h/3+#ppt_w*0.1)" calcmode="lin" valueType="num">
                                      <p:cBhvr additive="sum">
                                        <p:cTn id="36" dur="200" decel="100000" autoRev="1" fill="hold">
                                          <p:stCondLst>
                                            <p:cond delay="600"/>
                                          </p:stCondLst>
                                        </p:cTn>
                                        <p:tgtEl>
                                          <p:spTgt spid="3">
                                            <p:txEl>
                                              <p:pRg st="1" end="1"/>
                                            </p:txEl>
                                          </p:spTgt>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b="1" dirty="0" smtClean="0"/>
              <a:t>Why It Failed?</a:t>
            </a:r>
            <a:r>
              <a:rPr lang="en-US" b="1" dirty="0" smtClean="0"/>
              <a:t/>
            </a:r>
            <a:br>
              <a:rPr lang="en-US" b="1" dirty="0" smtClean="0"/>
            </a:br>
            <a:endParaRPr lang="en-US" dirty="0"/>
          </a:p>
        </p:txBody>
      </p:sp>
      <p:sp>
        <p:nvSpPr>
          <p:cNvPr id="3" name="Content Placeholder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lnSpcReduction="10000"/>
          </a:bodyPr>
          <a:lstStyle/>
          <a:p>
            <a:r>
              <a:rPr lang="en-IN" dirty="0" smtClean="0"/>
              <a:t>* Native Indian states, influenced by the example of powerful Hyderabad, did not join the rebels </a:t>
            </a:r>
            <a:endParaRPr lang="en-US" dirty="0" smtClean="0"/>
          </a:p>
          <a:p>
            <a:r>
              <a:rPr lang="en-IN" dirty="0" smtClean="0"/>
              <a:t>* Sikh soldiers of the Punjab area remained loyal to the British throughout. The Sikhs were a strong, well trained army, who the British had conquered using Indian soldiers. </a:t>
            </a:r>
            <a:endParaRPr lang="en-US" dirty="0" smtClean="0"/>
          </a:p>
          <a:p>
            <a:r>
              <a:rPr lang="en-IN" dirty="0" smtClean="0"/>
              <a:t>* The aging </a:t>
            </a:r>
            <a:r>
              <a:rPr lang="en-IN" dirty="0" err="1" smtClean="0"/>
              <a:t>Bahadur</a:t>
            </a:r>
            <a:r>
              <a:rPr lang="en-IN" dirty="0" smtClean="0"/>
              <a:t> Shah was neither a brave general, nor an astute leader of the people </a:t>
            </a:r>
            <a:endParaRPr lang="en-US" dirty="0" smtClean="0"/>
          </a:p>
          <a:p>
            <a:endParaRPr lang="en-US" dirty="0"/>
          </a:p>
        </p:txBody>
      </p:sp>
    </p:spTree>
  </p:cSld>
  <p:clrMapOvr>
    <a:masterClrMapping/>
  </p:clrMapOvr>
  <p:transition>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 to="" calcmode="lin" valueType="num">
                                      <p:cBhvr>
                                        <p:cTn id="12" dur="1" fill="hold"/>
                                        <p:tgtEl>
                                          <p:spTgt spid="3">
                                            <p:bg/>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 to="" calcmode="lin" valueType="num">
                                      <p:cBhvr>
                                        <p:cTn id="17" dur="1" fill="hold"/>
                                        <p:tgtEl>
                                          <p:spTgt spid="3">
                                            <p:txEl>
                                              <p:pRg st="0" end="0"/>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 to="" calcmode="lin" valueType="num">
                                      <p:cBhvr>
                                        <p:cTn id="22" dur="1" fill="hold"/>
                                        <p:tgtEl>
                                          <p:spTgt spid="3">
                                            <p:txEl>
                                              <p:pRg st="1" end="1"/>
                                            </p:txEl>
                                          </p:spTgt>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grpId="0"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 to="" calcmode="lin" valueType="num">
                                      <p:cBhvr>
                                        <p:cTn id="27" dur="1" fill="hold"/>
                                        <p:tgtEl>
                                          <p:spTgt spid="3">
                                            <p:txEl>
                                              <p:pRg st="2" end="2"/>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b="1" dirty="0" smtClean="0"/>
              <a:t>Epilogue</a:t>
            </a:r>
            <a:r>
              <a:rPr lang="en-US" b="1" dirty="0" smtClean="0"/>
              <a:t/>
            </a:r>
            <a:br>
              <a:rPr lang="en-US" b="1" dirty="0" smtClean="0"/>
            </a:br>
            <a:endParaRPr lang="en-US" dirty="0"/>
          </a:p>
        </p:txBody>
      </p:sp>
      <p:sp>
        <p:nvSpPr>
          <p:cNvPr id="3" name="Content Placeholder 2"/>
          <p:cNvSpPr>
            <a:spLocks noGrp="1"/>
          </p:cNvSpPr>
          <p:nvPr>
            <p:ph idx="1"/>
          </p:nvPr>
        </p:nvSpPr>
        <p:spPr/>
        <p:txBody>
          <a:bodyPr>
            <a:normAutofit fontScale="77500" lnSpcReduction="20000"/>
          </a:bodyPr>
          <a:lstStyle/>
          <a:p>
            <a:r>
              <a:rPr lang="en-IN" dirty="0" smtClean="0"/>
              <a:t>In England, the mutiny proved the last straw on the heavy load of criticism and opposition which the East India Company had carried for some time. In August 1858, by the Act for the Better Government of India, its political authority was entrusted to a secretary of state. In August 1858 the British crown assumed control of India from the East India Company and in 1877 Queen Victoria was crowned empress of India. The mutiny played a pivotal role in Anglo-Indian history. The British afterward became cautious and defensive about their empire, while many Indians remained bitter and would never trust their rulers again. It was not until the emergence of Indian National Congress and Mahatma Gandhi that Indians re-gathered their momentum for home rule </a:t>
            </a:r>
            <a:endParaRPr lang="en-US" dirty="0" smtClean="0"/>
          </a:p>
          <a:p>
            <a:endParaRPr lang="en-US" dirty="0"/>
          </a:p>
        </p:txBody>
      </p:sp>
    </p:spTree>
  </p:cSld>
  <p:clrMapOvr>
    <a:masterClrMapping/>
  </p:clrMapOvr>
  <p:transition>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to="" calcmode="lin" valueType="num">
                                      <p:cBhvr>
                                        <p:cTn id="12" dur="1" fill="hold"/>
                                        <p:tgtEl>
                                          <p:spTgt spid="3">
                                            <p:txEl>
                                              <p:pRg st="0" end="0"/>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Gallery</a:t>
            </a:r>
            <a:endParaRPr lang="en-US" dirty="0"/>
          </a:p>
        </p:txBody>
      </p:sp>
      <p:sp>
        <p:nvSpPr>
          <p:cNvPr id="3" name="Content Placeholder 2"/>
          <p:cNvSpPr>
            <a:spLocks noGrp="1"/>
          </p:cNvSpPr>
          <p:nvPr>
            <p:ph idx="1"/>
          </p:nvPr>
        </p:nvSpPr>
        <p:spPr>
          <a:xfrm>
            <a:off x="5029200" y="4800600"/>
            <a:ext cx="3733800" cy="1828800"/>
          </a:xfrm>
        </p:spPr>
        <p:style>
          <a:lnRef idx="1">
            <a:schemeClr val="accent3"/>
          </a:lnRef>
          <a:fillRef idx="2">
            <a:schemeClr val="accent3"/>
          </a:fillRef>
          <a:effectRef idx="1">
            <a:schemeClr val="accent3"/>
          </a:effectRef>
          <a:fontRef idx="minor">
            <a:schemeClr val="dk1"/>
          </a:fontRef>
        </p:style>
        <p:txBody>
          <a:bodyPr>
            <a:normAutofit fontScale="62500" lnSpcReduction="20000"/>
          </a:bodyPr>
          <a:lstStyle/>
          <a:p>
            <a:pPr>
              <a:buNone/>
            </a:pPr>
            <a:endParaRPr lang="en-US" dirty="0" smtClean="0"/>
          </a:p>
          <a:p>
            <a:r>
              <a:rPr lang="en-US" dirty="0" err="1" smtClean="0"/>
              <a:t>Rani</a:t>
            </a:r>
            <a:r>
              <a:rPr lang="en-US" dirty="0" smtClean="0"/>
              <a:t> </a:t>
            </a:r>
            <a:r>
              <a:rPr lang="en-US" dirty="0" err="1" smtClean="0"/>
              <a:t>Lakshmibai</a:t>
            </a:r>
            <a:r>
              <a:rPr lang="en-US" dirty="0" smtClean="0"/>
              <a:t> of Jhansi, one of the principal leaders of the Great Uprising of 1857, who earlier had lost her kingdom as a result of Lord Dalhousie's Doctrine of Lapse</a:t>
            </a:r>
            <a:endParaRPr lang="en-US" dirty="0"/>
          </a:p>
        </p:txBody>
      </p:sp>
      <p:pic>
        <p:nvPicPr>
          <p:cNvPr id="4" name="Picture 3" descr="http://upload.wikimedia.org/wikipedia/commons/thumb/c/c5/SAKhan.jpg/220px-SAKhan.jpg">
            <a:hlinkClick r:id="rId2"/>
          </p:cNvPr>
          <p:cNvPicPr/>
          <p:nvPr/>
        </p:nvPicPr>
        <p:blipFill>
          <a:blip r:embed="rId3">
            <a:extLst>
              <a:ext uri="{28A0092B-C50C-407E-A947-70E740481C1C}">
                <a14:useLocalDpi xmlns:lc="http://schemas.openxmlformats.org/drawingml/2006/lockedCanvas" xmlns:pic="http://schemas.openxmlformats.org/drawingml/2006/picture" xmlns:a14="http://schemas.microsoft.com/office/drawing/2010/main" xmlns:wps="http://schemas.microsoft.com/office/word/2010/wordprocessingShape" xmlns:wne="http://schemas.microsoft.com/office/word/2006/wordml" xmlns:wpi="http://schemas.microsoft.com/office/word/2010/wordprocessingInk" xmlns:wpg="http://schemas.microsoft.com/office/word/2010/wordprocessingGroup" xmlns:w14="http://schemas.microsoft.com/office/word/2010/wordml" xmlns:w="http://schemas.openxmlformats.org/wordprocessingml/2006/main" xmlns:w10="urn:schemas-microsoft-com:office:word" xmlns:wp="http://schemas.openxmlformats.org/drawingml/2006/wordprocessingDrawing" xmlns:wp14="http://schemas.microsoft.com/office/word/2010/wordprocessingDrawing" xmlns:v="urn:schemas-microsoft-com:vml" xmlns:m="http://schemas.openxmlformats.org/officeDocument/2006/math" xmlns:o="urn:schemas-microsoft-com:office:office" xmlns:mc="http://schemas.openxmlformats.org/markup-compatibility/2006" xmlns:wpc="http://schemas.microsoft.com/office/word/2010/wordprocessingCanvas" xmlns="" val="0"/>
              </a:ext>
            </a:extLst>
          </a:blip>
          <a:srcRect/>
          <a:stretch>
            <a:fillRect/>
          </a:stretch>
        </p:blipFill>
        <p:spPr bwMode="auto">
          <a:xfrm>
            <a:off x="1752600" y="1524000"/>
            <a:ext cx="2057400" cy="2552700"/>
          </a:xfrm>
          <a:prstGeom prst="rect">
            <a:avLst/>
          </a:prstGeom>
          <a:noFill/>
          <a:ln>
            <a:noFill/>
          </a:ln>
        </p:spPr>
      </p:pic>
      <p:pic>
        <p:nvPicPr>
          <p:cNvPr id="5" name="Picture 4" descr="http://upload.wikimedia.org/wikipedia/commons/thumb/e/eb/Rani_of_jhansi.jpg/220px-Rani_of_jhansi.jpg">
            <a:hlinkClick r:id="rId4"/>
          </p:cNvPr>
          <p:cNvPicPr/>
          <p:nvPr/>
        </p:nvPicPr>
        <p:blipFill>
          <a:blip r:embed="rId5">
            <a:extLst>
              <a:ext uri="{28A0092B-C50C-407E-A947-70E740481C1C}">
                <a14:useLocalDpi xmlns:lc="http://schemas.openxmlformats.org/drawingml/2006/lockedCanvas" xmlns:pic="http://schemas.openxmlformats.org/drawingml/2006/picture" xmlns:a14="http://schemas.microsoft.com/office/drawing/2010/main" xmlns:wps="http://schemas.microsoft.com/office/word/2010/wordprocessingShape" xmlns:wne="http://schemas.microsoft.com/office/word/2006/wordml" xmlns:wpi="http://schemas.microsoft.com/office/word/2010/wordprocessingInk" xmlns:wpg="http://schemas.microsoft.com/office/word/2010/wordprocessingGroup" xmlns:w14="http://schemas.microsoft.com/office/word/2010/wordml" xmlns:w="http://schemas.openxmlformats.org/wordprocessingml/2006/main" xmlns:w10="urn:schemas-microsoft-com:office:word" xmlns:wp="http://schemas.openxmlformats.org/drawingml/2006/wordprocessingDrawing" xmlns:wp14="http://schemas.microsoft.com/office/word/2010/wordprocessingDrawing" xmlns:v="urn:schemas-microsoft-com:vml" xmlns:m="http://schemas.openxmlformats.org/officeDocument/2006/math" xmlns:o="urn:schemas-microsoft-com:office:office" xmlns:mc="http://schemas.openxmlformats.org/markup-compatibility/2006" xmlns:wpc="http://schemas.microsoft.com/office/word/2010/wordprocessingCanvas" xmlns="" val="0"/>
              </a:ext>
            </a:extLst>
          </a:blip>
          <a:srcRect/>
          <a:stretch>
            <a:fillRect/>
          </a:stretch>
        </p:blipFill>
        <p:spPr bwMode="auto">
          <a:xfrm>
            <a:off x="5638800" y="1371600"/>
            <a:ext cx="2096770" cy="3074035"/>
          </a:xfrm>
          <a:prstGeom prst="rect">
            <a:avLst/>
          </a:prstGeom>
          <a:noFill/>
          <a:ln>
            <a:noFill/>
          </a:ln>
        </p:spPr>
      </p:pic>
      <p:sp>
        <p:nvSpPr>
          <p:cNvPr id="6" name="Rectangle 5"/>
          <p:cNvSpPr/>
          <p:nvPr/>
        </p:nvSpPr>
        <p:spPr>
          <a:xfrm>
            <a:off x="1066800" y="4419600"/>
            <a:ext cx="3429000" cy="1569660"/>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r>
              <a:rPr lang="en-US" sz="1600" dirty="0" smtClean="0"/>
              <a:t>Sir </a:t>
            </a:r>
            <a:r>
              <a:rPr lang="en-US" sz="1600" dirty="0" err="1" smtClean="0"/>
              <a:t>Syed</a:t>
            </a:r>
            <a:r>
              <a:rPr lang="en-US" sz="1600" dirty="0" smtClean="0"/>
              <a:t> Ahmed Khan founder of the </a:t>
            </a:r>
            <a:r>
              <a:rPr lang="en-US" sz="1600" dirty="0" err="1" smtClean="0"/>
              <a:t>Muhammedan</a:t>
            </a:r>
            <a:r>
              <a:rPr lang="en-US" sz="1600" dirty="0" smtClean="0"/>
              <a:t> Anglo-Oriental College, later the Aligarh Muslim University, wrote one of the early critiques, </a:t>
            </a:r>
            <a:r>
              <a:rPr lang="en-US" sz="1600" i="1" dirty="0" smtClean="0"/>
              <a:t>The Causes of the Indian Mutiny</a:t>
            </a:r>
            <a:r>
              <a:rPr lang="en-US" sz="1600" dirty="0" smtClean="0"/>
              <a:t>, in 1859.</a:t>
            </a:r>
          </a:p>
        </p:txBody>
      </p:sp>
    </p:spTree>
  </p:cSld>
  <p:clrMapOvr>
    <a:masterClrMapping/>
  </p:clrMapOvr>
  <p:transition>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 to="" calcmode="lin" valueType="num">
                                      <p:cBhvr>
                                        <p:cTn id="12" dur="1" fill="hold"/>
                                        <p:tgtEl>
                                          <p:spTgt spid="4"/>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 to="" calcmode="lin" valueType="num">
                                      <p:cBhvr>
                                        <p:cTn id="17" dur="1" fill="hold"/>
                                        <p:tgtEl>
                                          <p:spTgt spid="6"/>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nodeType="clickEffect">
                                  <p:stCondLst>
                                    <p:cond delay="0"/>
                                  </p:stCondLst>
                                  <p:childTnLst>
                                    <p:set>
                                      <p:cBhvr>
                                        <p:cTn id="21" dur="1" fill="hold">
                                          <p:stCondLst>
                                            <p:cond delay="0"/>
                                          </p:stCondLst>
                                        </p:cTn>
                                        <p:tgtEl>
                                          <p:spTgt spid="5"/>
                                        </p:tgtEl>
                                        <p:attrNameLst>
                                          <p:attrName>style.visibility</p:attrName>
                                        </p:attrNameLst>
                                      </p:cBhvr>
                                      <p:to>
                                        <p:strVal val="visible"/>
                                      </p:to>
                                    </p:set>
                                    <p:anim to="" calcmode="lin" valueType="num">
                                      <p:cBhvr>
                                        <p:cTn id="22" dur="1" fill="hold"/>
                                        <p:tgtEl>
                                          <p:spTgt spid="5"/>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35" presetClass="entr" presetSubtype="0" fill="hold" grpId="0" nodeType="clickEffect">
                                  <p:stCondLst>
                                    <p:cond delay="0"/>
                                  </p:stCondLst>
                                  <p:childTnLst>
                                    <p:set>
                                      <p:cBhvr>
                                        <p:cTn id="26" dur="1" fill="hold">
                                          <p:stCondLst>
                                            <p:cond delay="0"/>
                                          </p:stCondLst>
                                        </p:cTn>
                                        <p:tgtEl>
                                          <p:spTgt spid="3">
                                            <p:bg/>
                                          </p:spTgt>
                                        </p:tgtEl>
                                        <p:attrNameLst>
                                          <p:attrName>style.visibility</p:attrName>
                                        </p:attrNameLst>
                                      </p:cBhvr>
                                      <p:to>
                                        <p:strVal val="visible"/>
                                      </p:to>
                                    </p:set>
                                    <p:animEffect transition="in" filter="fade">
                                      <p:cBhvr>
                                        <p:cTn id="27" dur="2000"/>
                                        <p:tgtEl>
                                          <p:spTgt spid="3">
                                            <p:bg/>
                                          </p:spTgt>
                                        </p:tgtEl>
                                      </p:cBhvr>
                                    </p:animEffect>
                                    <p:anim calcmode="lin" valueType="num">
                                      <p:cBhvr>
                                        <p:cTn id="28" dur="2000" fill="hold"/>
                                        <p:tgtEl>
                                          <p:spTgt spid="3">
                                            <p:bg/>
                                          </p:spTgt>
                                        </p:tgtEl>
                                        <p:attrNameLst>
                                          <p:attrName>style.rotation</p:attrName>
                                        </p:attrNameLst>
                                      </p:cBhvr>
                                      <p:tavLst>
                                        <p:tav tm="0">
                                          <p:val>
                                            <p:fltVal val="720"/>
                                          </p:val>
                                        </p:tav>
                                        <p:tav tm="100000">
                                          <p:val>
                                            <p:fltVal val="0"/>
                                          </p:val>
                                        </p:tav>
                                      </p:tavLst>
                                    </p:anim>
                                    <p:anim calcmode="lin" valueType="num">
                                      <p:cBhvr>
                                        <p:cTn id="29" dur="2000" fill="hold"/>
                                        <p:tgtEl>
                                          <p:spTgt spid="3">
                                            <p:bg/>
                                          </p:spTgt>
                                        </p:tgtEl>
                                        <p:attrNameLst>
                                          <p:attrName>ppt_h</p:attrName>
                                        </p:attrNameLst>
                                      </p:cBhvr>
                                      <p:tavLst>
                                        <p:tav tm="0">
                                          <p:val>
                                            <p:fltVal val="0"/>
                                          </p:val>
                                        </p:tav>
                                        <p:tav tm="100000">
                                          <p:val>
                                            <p:strVal val="#ppt_h"/>
                                          </p:val>
                                        </p:tav>
                                      </p:tavLst>
                                    </p:anim>
                                    <p:anim calcmode="lin" valueType="num">
                                      <p:cBhvr>
                                        <p:cTn id="30" dur="2000" fill="hold"/>
                                        <p:tgtEl>
                                          <p:spTgt spid="3">
                                            <p:bg/>
                                          </p:spTgt>
                                        </p:tgtEl>
                                        <p:attrNameLst>
                                          <p:attrName>ppt_w</p:attrName>
                                        </p:attrNameLst>
                                      </p:cBhvr>
                                      <p:tavLst>
                                        <p:tav tm="0">
                                          <p:val>
                                            <p:fltVal val="0"/>
                                          </p:val>
                                        </p:tav>
                                        <p:tav tm="100000">
                                          <p:val>
                                            <p:strVal val="#ppt_w"/>
                                          </p:val>
                                        </p:tav>
                                      </p:tavLst>
                                    </p:anim>
                                  </p:childTnLst>
                                </p:cTn>
                              </p:par>
                            </p:childTnLst>
                          </p:cTn>
                        </p:par>
                      </p:childTnLst>
                    </p:cTn>
                  </p:par>
                  <p:par>
                    <p:cTn id="31" fill="hold">
                      <p:stCondLst>
                        <p:cond delay="indefinite"/>
                      </p:stCondLst>
                      <p:childTnLst>
                        <p:par>
                          <p:cTn id="32" fill="hold">
                            <p:stCondLst>
                              <p:cond delay="0"/>
                            </p:stCondLst>
                            <p:childTnLst>
                              <p:par>
                                <p:cTn id="33" presetID="35" presetClass="entr" presetSubtype="0" fill="hold" grpId="0" nodeType="clickEffect">
                                  <p:stCondLst>
                                    <p:cond delay="0"/>
                                  </p:stCondLst>
                                  <p:childTnLst>
                                    <p:set>
                                      <p:cBhvr>
                                        <p:cTn id="34" dur="1" fill="hold">
                                          <p:stCondLst>
                                            <p:cond delay="0"/>
                                          </p:stCondLst>
                                        </p:cTn>
                                        <p:tgtEl>
                                          <p:spTgt spid="3">
                                            <p:txEl>
                                              <p:pRg st="1" end="1"/>
                                            </p:txEl>
                                          </p:spTgt>
                                        </p:tgtEl>
                                        <p:attrNameLst>
                                          <p:attrName>style.visibility</p:attrName>
                                        </p:attrNameLst>
                                      </p:cBhvr>
                                      <p:to>
                                        <p:strVal val="visible"/>
                                      </p:to>
                                    </p:set>
                                    <p:animEffect transition="in" filter="fade">
                                      <p:cBhvr>
                                        <p:cTn id="35" dur="2000"/>
                                        <p:tgtEl>
                                          <p:spTgt spid="3">
                                            <p:txEl>
                                              <p:pRg st="1" end="1"/>
                                            </p:txEl>
                                          </p:spTgt>
                                        </p:tgtEl>
                                      </p:cBhvr>
                                    </p:animEffect>
                                    <p:anim calcmode="lin" valueType="num">
                                      <p:cBhvr>
                                        <p:cTn id="36" dur="2000" fill="hold"/>
                                        <p:tgtEl>
                                          <p:spTgt spid="3">
                                            <p:txEl>
                                              <p:pRg st="1" end="1"/>
                                            </p:txEl>
                                          </p:spTgt>
                                        </p:tgtEl>
                                        <p:attrNameLst>
                                          <p:attrName>style.rotation</p:attrName>
                                        </p:attrNameLst>
                                      </p:cBhvr>
                                      <p:tavLst>
                                        <p:tav tm="0">
                                          <p:val>
                                            <p:fltVal val="720"/>
                                          </p:val>
                                        </p:tav>
                                        <p:tav tm="100000">
                                          <p:val>
                                            <p:fltVal val="0"/>
                                          </p:val>
                                        </p:tav>
                                      </p:tavLst>
                                    </p:anim>
                                    <p:anim calcmode="lin" valueType="num">
                                      <p:cBhvr>
                                        <p:cTn id="37" dur="2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38" dur="2000" fill="hold"/>
                                        <p:tgtEl>
                                          <p:spTgt spid="3">
                                            <p:txEl>
                                              <p:pRg st="1" end="1"/>
                                            </p:txEl>
                                          </p:spTgt>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animBg="1"/>
      <p:bldP spid="6"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Gallery</a:t>
            </a:r>
            <a:endParaRPr lang="en-US" dirty="0"/>
          </a:p>
        </p:txBody>
      </p:sp>
      <p:pic>
        <p:nvPicPr>
          <p:cNvPr id="20484" name="Picture 56" descr="http://upload.wikimedia.org/wikipedia/commons/thumb/7/73/Charles_Canning%2C_1st_Earl_Canning_-_Project_Gutenberg_eText_16528.jpg/91px-Charles_Canning%2C_1st_Earl_Canning_-_Project_Gutenberg_eText_16528.jpg">
            <a:hlinkClick r:id="rId2"/>
          </p:cNvPr>
          <p:cNvPicPr>
            <a:picLocks noChangeAspect="1" noChangeArrowheads="1"/>
          </p:cNvPicPr>
          <p:nvPr/>
        </p:nvPicPr>
        <p:blipFill>
          <a:blip r:embed="rId3"/>
          <a:srcRect/>
          <a:stretch>
            <a:fillRect/>
          </a:stretch>
        </p:blipFill>
        <p:spPr bwMode="auto">
          <a:xfrm>
            <a:off x="3124200" y="990600"/>
            <a:ext cx="2133600" cy="2790092"/>
          </a:xfrm>
          <a:prstGeom prst="rect">
            <a:avLst/>
          </a:prstGeom>
          <a:ln w="228600" cap="sq" cmpd="thickThin">
            <a:solidFill>
              <a:srgbClr val="000000"/>
            </a:solidFill>
            <a:prstDash val="solid"/>
            <a:miter lim="800000"/>
          </a:ln>
          <a:effectLst>
            <a:innerShdw blurRad="76200">
              <a:srgbClr val="000000"/>
            </a:innerShdw>
          </a:effectLst>
        </p:spPr>
      </p:pic>
      <p:sp>
        <p:nvSpPr>
          <p:cNvPr id="20485" name="Rectangle 5"/>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0486" name="Rectangle 6"/>
          <p:cNvSpPr>
            <a:spLocks noChangeArrowheads="1"/>
          </p:cNvSpPr>
          <p:nvPr/>
        </p:nvSpPr>
        <p:spPr bwMode="auto">
          <a:xfrm>
            <a:off x="1676400" y="4267200"/>
            <a:ext cx="4648200" cy="1051530"/>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0" tIns="0" rIns="0" bIns="12696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bg1"/>
                </a:solidFill>
                <a:effectLst/>
                <a:latin typeface="Calibri" pitchFamily="34" charset="0"/>
                <a:ea typeface="Times New Roman" pitchFamily="18" charset="0"/>
                <a:cs typeface="Mangal" pitchFamily="18" charset="0"/>
              </a:rPr>
              <a:t>Charles Canning, the Governor-General of India</a:t>
            </a:r>
            <a:r>
              <a:rPr lang="en-US" sz="2000" dirty="0" smtClean="0">
                <a:solidFill>
                  <a:schemeClr val="bg1"/>
                </a:solidFill>
                <a:latin typeface="Calibri" pitchFamily="34" charset="0"/>
                <a:ea typeface="Times New Roman" pitchFamily="18" charset="0"/>
                <a:cs typeface="Mangal" pitchFamily="18" charset="0"/>
              </a:rPr>
              <a:t> </a:t>
            </a:r>
            <a:r>
              <a:rPr kumimoji="0" lang="en-US" sz="2000" b="0" i="0" u="none" strike="noStrike" cap="none" normalizeH="0" baseline="0" dirty="0" smtClean="0">
                <a:ln>
                  <a:noFill/>
                </a:ln>
                <a:solidFill>
                  <a:schemeClr val="bg1"/>
                </a:solidFill>
                <a:effectLst/>
                <a:latin typeface="Calibri" pitchFamily="34" charset="0"/>
                <a:ea typeface="Times New Roman" pitchFamily="18" charset="0"/>
                <a:cs typeface="Mangal" pitchFamily="18" charset="0"/>
              </a:rPr>
              <a:t>during the rebellion.</a:t>
            </a:r>
            <a:endParaRPr kumimoji="0" lang="en-US" sz="2000" b="0" i="0" u="none" strike="noStrike" cap="none" normalizeH="0" baseline="0" dirty="0" smtClean="0">
              <a:ln>
                <a:noFill/>
              </a:ln>
              <a:solidFill>
                <a:schemeClr val="bg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1" presetClass="entr" presetSubtype="0" fill="hold" nodeType="clickEffect">
                                  <p:stCondLst>
                                    <p:cond delay="0"/>
                                  </p:stCondLst>
                                  <p:childTnLst>
                                    <p:set>
                                      <p:cBhvr>
                                        <p:cTn id="6" dur="1" fill="hold">
                                          <p:stCondLst>
                                            <p:cond delay="0"/>
                                          </p:stCondLst>
                                        </p:cTn>
                                        <p:tgtEl>
                                          <p:spTgt spid="20484"/>
                                        </p:tgtEl>
                                        <p:attrNameLst>
                                          <p:attrName>style.visibility</p:attrName>
                                        </p:attrNameLst>
                                      </p:cBhvr>
                                      <p:to>
                                        <p:strVal val="visible"/>
                                      </p:to>
                                    </p:set>
                                    <p:animEffect transition="in" filter="fade">
                                      <p:cBhvr>
                                        <p:cTn id="7" dur="770" decel="100000"/>
                                        <p:tgtEl>
                                          <p:spTgt spid="20484"/>
                                        </p:tgtEl>
                                      </p:cBhvr>
                                    </p:animEffect>
                                    <p:animScale>
                                      <p:cBhvr>
                                        <p:cTn id="8" dur="770" decel="100000"/>
                                        <p:tgtEl>
                                          <p:spTgt spid="20484"/>
                                        </p:tgtEl>
                                      </p:cBhvr>
                                      <p:from x="10000" y="10000"/>
                                      <p:to x="200000" y="450000"/>
                                    </p:animScale>
                                    <p:animScale>
                                      <p:cBhvr>
                                        <p:cTn id="9" dur="1230" accel="100000" fill="hold">
                                          <p:stCondLst>
                                            <p:cond delay="770"/>
                                          </p:stCondLst>
                                        </p:cTn>
                                        <p:tgtEl>
                                          <p:spTgt spid="20484"/>
                                        </p:tgtEl>
                                      </p:cBhvr>
                                      <p:from x="200000" y="450000"/>
                                      <p:to x="100000" y="100000"/>
                                    </p:animScale>
                                    <p:set>
                                      <p:cBhvr>
                                        <p:cTn id="10" dur="770" fill="hold"/>
                                        <p:tgtEl>
                                          <p:spTgt spid="20484"/>
                                        </p:tgtEl>
                                        <p:attrNameLst>
                                          <p:attrName>ppt_x</p:attrName>
                                        </p:attrNameLst>
                                      </p:cBhvr>
                                      <p:to>
                                        <p:strVal val="(0.5)"/>
                                      </p:to>
                                    </p:set>
                                    <p:anim from="(0.5)" to="(#ppt_x)" calcmode="lin" valueType="num">
                                      <p:cBhvr>
                                        <p:cTn id="11" dur="1230" accel="100000" fill="hold">
                                          <p:stCondLst>
                                            <p:cond delay="770"/>
                                          </p:stCondLst>
                                        </p:cTn>
                                        <p:tgtEl>
                                          <p:spTgt spid="20484"/>
                                        </p:tgtEl>
                                        <p:attrNameLst>
                                          <p:attrName>ppt_x</p:attrName>
                                        </p:attrNameLst>
                                      </p:cBhvr>
                                    </p:anim>
                                    <p:set>
                                      <p:cBhvr>
                                        <p:cTn id="12" dur="770" fill="hold"/>
                                        <p:tgtEl>
                                          <p:spTgt spid="20484"/>
                                        </p:tgtEl>
                                        <p:attrNameLst>
                                          <p:attrName>ppt_y</p:attrName>
                                        </p:attrNameLst>
                                      </p:cBhvr>
                                      <p:to>
                                        <p:strVal val="(#ppt_y+0.4)"/>
                                      </p:to>
                                    </p:set>
                                    <p:anim from="(#ppt_y+0.4)" to="(#ppt_y)" calcmode="lin" valueType="num">
                                      <p:cBhvr>
                                        <p:cTn id="13" dur="1230" accel="100000" fill="hold">
                                          <p:stCondLst>
                                            <p:cond delay="770"/>
                                          </p:stCondLst>
                                        </p:cTn>
                                        <p:tgtEl>
                                          <p:spTgt spid="20484"/>
                                        </p:tgtEl>
                                        <p:attrNameLst>
                                          <p:attrName>ppt_y</p:attrName>
                                        </p:attrNameLst>
                                      </p:cBhvr>
                                    </p:anim>
                                  </p:childTnLst>
                                </p:cTn>
                              </p:par>
                            </p:childTnLst>
                          </p:cTn>
                        </p:par>
                      </p:childTnLst>
                    </p:cTn>
                  </p:par>
                  <p:par>
                    <p:cTn id="14" fill="hold">
                      <p:stCondLst>
                        <p:cond delay="indefinite"/>
                      </p:stCondLst>
                      <p:childTnLst>
                        <p:par>
                          <p:cTn id="15" fill="hold">
                            <p:stCondLst>
                              <p:cond delay="0"/>
                            </p:stCondLst>
                            <p:childTnLst>
                              <p:par>
                                <p:cTn id="16" presetID="31" presetClass="entr" presetSubtype="0" fill="hold" grpId="0" nodeType="clickEffect">
                                  <p:stCondLst>
                                    <p:cond delay="0"/>
                                  </p:stCondLst>
                                  <p:iterate type="lt">
                                    <p:tmPct val="5000"/>
                                  </p:iterate>
                                  <p:childTnLst>
                                    <p:set>
                                      <p:cBhvr>
                                        <p:cTn id="17" dur="1" fill="hold">
                                          <p:stCondLst>
                                            <p:cond delay="0"/>
                                          </p:stCondLst>
                                        </p:cTn>
                                        <p:tgtEl>
                                          <p:spTgt spid="20486"/>
                                        </p:tgtEl>
                                        <p:attrNameLst>
                                          <p:attrName>style.visibility</p:attrName>
                                        </p:attrNameLst>
                                      </p:cBhvr>
                                      <p:to>
                                        <p:strVal val="visible"/>
                                      </p:to>
                                    </p:set>
                                    <p:anim calcmode="lin" valueType="num">
                                      <p:cBhvr>
                                        <p:cTn id="18" dur="1000" fill="hold"/>
                                        <p:tgtEl>
                                          <p:spTgt spid="20486"/>
                                        </p:tgtEl>
                                        <p:attrNameLst>
                                          <p:attrName>ppt_w</p:attrName>
                                        </p:attrNameLst>
                                      </p:cBhvr>
                                      <p:tavLst>
                                        <p:tav tm="0">
                                          <p:val>
                                            <p:fltVal val="0"/>
                                          </p:val>
                                        </p:tav>
                                        <p:tav tm="100000">
                                          <p:val>
                                            <p:strVal val="#ppt_w"/>
                                          </p:val>
                                        </p:tav>
                                      </p:tavLst>
                                    </p:anim>
                                    <p:anim calcmode="lin" valueType="num">
                                      <p:cBhvr>
                                        <p:cTn id="19" dur="1000" fill="hold"/>
                                        <p:tgtEl>
                                          <p:spTgt spid="20486"/>
                                        </p:tgtEl>
                                        <p:attrNameLst>
                                          <p:attrName>ppt_h</p:attrName>
                                        </p:attrNameLst>
                                      </p:cBhvr>
                                      <p:tavLst>
                                        <p:tav tm="0">
                                          <p:val>
                                            <p:fltVal val="0"/>
                                          </p:val>
                                        </p:tav>
                                        <p:tav tm="100000">
                                          <p:val>
                                            <p:strVal val="#ppt_h"/>
                                          </p:val>
                                        </p:tav>
                                      </p:tavLst>
                                    </p:anim>
                                    <p:anim calcmode="lin" valueType="num">
                                      <p:cBhvr>
                                        <p:cTn id="20" dur="1000" fill="hold"/>
                                        <p:tgtEl>
                                          <p:spTgt spid="20486"/>
                                        </p:tgtEl>
                                        <p:attrNameLst>
                                          <p:attrName>style.rotation</p:attrName>
                                        </p:attrNameLst>
                                      </p:cBhvr>
                                      <p:tavLst>
                                        <p:tav tm="0">
                                          <p:val>
                                            <p:fltVal val="90"/>
                                          </p:val>
                                        </p:tav>
                                        <p:tav tm="100000">
                                          <p:val>
                                            <p:fltVal val="0"/>
                                          </p:val>
                                        </p:tav>
                                      </p:tavLst>
                                    </p:anim>
                                    <p:animEffect transition="in" filter="fade">
                                      <p:cBhvr>
                                        <p:cTn id="21" dur="1000"/>
                                        <p:tgtEl>
                                          <p:spTgt spid="20486"/>
                                        </p:tgtEl>
                                      </p:cBhvr>
                                    </p:animEffect>
                                  </p:childTnLst>
                                </p:cTn>
                              </p:par>
                            </p:childTnLst>
                          </p:cTn>
                        </p:par>
                      </p:childTnLst>
                    </p:cTn>
                  </p:par>
                  <p:par>
                    <p:cTn id="22" fill="hold">
                      <p:stCondLst>
                        <p:cond delay="indefinite"/>
                      </p:stCondLst>
                      <p:childTnLst>
                        <p:par>
                          <p:cTn id="23" fill="hold">
                            <p:stCondLst>
                              <p:cond delay="0"/>
                            </p:stCondLst>
                            <p:childTnLst>
                              <p:par>
                                <p:cTn id="24" presetID="9" presetClass="exit" presetSubtype="0" fill="hold" nodeType="clickEffect">
                                  <p:stCondLst>
                                    <p:cond delay="0"/>
                                  </p:stCondLst>
                                  <p:childTnLst>
                                    <p:animEffect transition="out" filter="dissolve">
                                      <p:cBhvr>
                                        <p:cTn id="25" dur="500"/>
                                        <p:tgtEl>
                                          <p:spTgt spid="20484"/>
                                        </p:tgtEl>
                                      </p:cBhvr>
                                    </p:animEffect>
                                    <p:set>
                                      <p:cBhvr>
                                        <p:cTn id="26" dur="1" fill="hold">
                                          <p:stCondLst>
                                            <p:cond delay="499"/>
                                          </p:stCondLst>
                                        </p:cTn>
                                        <p:tgtEl>
                                          <p:spTgt spid="20484"/>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9" presetClass="exit" presetSubtype="0" fill="hold" grpId="1" nodeType="clickEffect">
                                  <p:stCondLst>
                                    <p:cond delay="0"/>
                                  </p:stCondLst>
                                  <p:iterate type="lt">
                                    <p:tmPct val="0"/>
                                  </p:iterate>
                                  <p:childTnLst>
                                    <p:animEffect transition="out" filter="dissolve">
                                      <p:cBhvr>
                                        <p:cTn id="30" dur="500"/>
                                        <p:tgtEl>
                                          <p:spTgt spid="20486"/>
                                        </p:tgtEl>
                                      </p:cBhvr>
                                    </p:animEffect>
                                    <p:set>
                                      <p:cBhvr>
                                        <p:cTn id="31" dur="1" fill="hold">
                                          <p:stCondLst>
                                            <p:cond delay="499"/>
                                          </p:stCondLst>
                                        </p:cTn>
                                        <p:tgtEl>
                                          <p:spTgt spid="2048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6" grpId="0" animBg="1"/>
      <p:bldP spid="20486" grpId="1"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pic>
        <p:nvPicPr>
          <p:cNvPr id="4" name="Picture 53" descr="http://upload.wikimedia.org/wikipedia/commons/thumb/0/02/Bahadur_Shah_II_-_aka_Zafar_-_Project_Gutenberg_eText_17711.jpg/85px-Bahadur_Shah_II_-_aka_Zafar_-_Project_Gutenberg_eText_17711.jpg">
            <a:hlinkClick r:id="rId2"/>
          </p:cNvPr>
          <p:cNvPicPr>
            <a:picLocks noChangeAspect="1" noChangeArrowheads="1"/>
          </p:cNvPicPr>
          <p:nvPr/>
        </p:nvPicPr>
        <p:blipFill>
          <a:blip r:embed="rId3"/>
          <a:srcRect/>
          <a:stretch>
            <a:fillRect/>
          </a:stretch>
        </p:blipFill>
        <p:spPr bwMode="auto">
          <a:xfrm>
            <a:off x="3429000" y="1447800"/>
            <a:ext cx="2057400" cy="2752725"/>
          </a:xfrm>
          <a:prstGeom prst="rect">
            <a:avLst/>
          </a:prstGeom>
          <a:ln w="228600" cap="sq" cmpd="thickThin">
            <a:solidFill>
              <a:srgbClr val="000000"/>
            </a:solidFill>
            <a:prstDash val="solid"/>
            <a:miter lim="800000"/>
          </a:ln>
          <a:effectLst>
            <a:innerShdw blurRad="76200">
              <a:srgbClr val="000000"/>
            </a:innerShdw>
          </a:effectLst>
        </p:spPr>
      </p:pic>
      <p:sp>
        <p:nvSpPr>
          <p:cNvPr id="5" name="Rectangle 9"/>
          <p:cNvSpPr>
            <a:spLocks noGrp="1" noChangeArrowheads="1"/>
          </p:cNvSpPr>
          <p:nvPr>
            <p:ph idx="1"/>
          </p:nvPr>
        </p:nvSpPr>
        <p:spPr bwMode="auto">
          <a:xfrm>
            <a:off x="1752600" y="4724400"/>
            <a:ext cx="6248400" cy="1051530"/>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0" tIns="0" rIns="0" bIns="12696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err="1" smtClean="0">
                <a:ln>
                  <a:noFill/>
                </a:ln>
                <a:solidFill>
                  <a:schemeClr val="bg1"/>
                </a:solidFill>
                <a:effectLst/>
                <a:latin typeface="Calibri" pitchFamily="34" charset="0"/>
                <a:ea typeface="Times New Roman" pitchFamily="18" charset="0"/>
                <a:cs typeface="Mangal" pitchFamily="18" charset="0"/>
              </a:rPr>
              <a:t>Bahadur</a:t>
            </a:r>
            <a:r>
              <a:rPr kumimoji="0" lang="en-US" sz="2000" b="0" i="0" u="none" strike="noStrike" cap="none" normalizeH="0" baseline="0" dirty="0" smtClean="0">
                <a:ln>
                  <a:noFill/>
                </a:ln>
                <a:solidFill>
                  <a:schemeClr val="bg1"/>
                </a:solidFill>
                <a:effectLst/>
                <a:latin typeface="Calibri" pitchFamily="34" charset="0"/>
                <a:ea typeface="Times New Roman" pitchFamily="18" charset="0"/>
                <a:cs typeface="Mangal" pitchFamily="18" charset="0"/>
              </a:rPr>
              <a:t> Shah </a:t>
            </a:r>
            <a:r>
              <a:rPr kumimoji="0" lang="en-US" sz="2000" b="0" i="0" u="none" strike="noStrike" cap="none" normalizeH="0" baseline="0" dirty="0" err="1" smtClean="0">
                <a:ln>
                  <a:noFill/>
                </a:ln>
                <a:solidFill>
                  <a:schemeClr val="bg1"/>
                </a:solidFill>
                <a:effectLst/>
                <a:latin typeface="Calibri" pitchFamily="34" charset="0"/>
                <a:ea typeface="Times New Roman" pitchFamily="18" charset="0"/>
                <a:cs typeface="Mangal" pitchFamily="18" charset="0"/>
              </a:rPr>
              <a:t>Zafar</a:t>
            </a:r>
            <a:r>
              <a:rPr kumimoji="0" lang="en-US" sz="2000" b="0" i="0" u="none" strike="noStrike" cap="none" normalizeH="0" baseline="0" dirty="0" smtClean="0">
                <a:ln>
                  <a:noFill/>
                </a:ln>
                <a:solidFill>
                  <a:schemeClr val="bg1"/>
                </a:solidFill>
                <a:effectLst/>
                <a:latin typeface="Calibri" pitchFamily="34" charset="0"/>
                <a:ea typeface="Times New Roman" pitchFamily="18" charset="0"/>
                <a:cs typeface="Mangal" pitchFamily="18" charset="0"/>
              </a:rPr>
              <a:t> the last </a:t>
            </a:r>
            <a:r>
              <a:rPr kumimoji="0" lang="en-US" sz="2000" b="0" i="0" u="none" strike="noStrike" cap="none" normalizeH="0" baseline="0" dirty="0" err="1" smtClean="0">
                <a:ln>
                  <a:noFill/>
                </a:ln>
                <a:solidFill>
                  <a:schemeClr val="bg1"/>
                </a:solidFill>
                <a:effectLst/>
                <a:latin typeface="Calibri" pitchFamily="34" charset="0"/>
                <a:ea typeface="Times New Roman" pitchFamily="18" charset="0"/>
                <a:cs typeface="Mangal" pitchFamily="18" charset="0"/>
              </a:rPr>
              <a:t>Mughal</a:t>
            </a:r>
            <a:r>
              <a:rPr kumimoji="0" lang="en-US" sz="2000" b="0" i="0" u="none" strike="noStrike" cap="none" normalizeH="0" baseline="0" dirty="0" smtClean="0">
                <a:ln>
                  <a:noFill/>
                </a:ln>
                <a:solidFill>
                  <a:schemeClr val="bg1"/>
                </a:solidFill>
                <a:effectLst/>
                <a:latin typeface="Calibri" pitchFamily="34" charset="0"/>
                <a:ea typeface="Times New Roman" pitchFamily="18" charset="0"/>
                <a:cs typeface="Mangal" pitchFamily="18" charset="0"/>
              </a:rPr>
              <a:t> Emperor, crowned Emperor of India, by the Indian troops, he was deposed by the British, and died in exile in Burma</a:t>
            </a:r>
            <a:endParaRPr kumimoji="0" lang="en-US" sz="2000" b="0" i="0" u="none" strike="noStrike" cap="none" normalizeH="0" baseline="0" dirty="0" smtClean="0">
              <a:ln>
                <a:noFill/>
              </a:ln>
              <a:solidFill>
                <a:schemeClr val="bg1"/>
              </a:solidFill>
              <a:effectLst/>
              <a:latin typeface="Arial" pitchFamily="34" charset="0"/>
              <a:cs typeface="Arial" pitchFamily="34" charset="0"/>
            </a:endParaRPr>
          </a:p>
        </p:txBody>
      </p:sp>
    </p:spTree>
  </p:cSld>
  <p:clrMapOvr>
    <a:masterClrMapping/>
  </p:clrMapOvr>
  <p:transition>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770" decel="100000"/>
                                        <p:tgtEl>
                                          <p:spTgt spid="4"/>
                                        </p:tgtEl>
                                      </p:cBhvr>
                                    </p:animEffect>
                                    <p:animScale>
                                      <p:cBhvr>
                                        <p:cTn id="8" dur="770" decel="100000"/>
                                        <p:tgtEl>
                                          <p:spTgt spid="4"/>
                                        </p:tgtEl>
                                      </p:cBhvr>
                                      <p:from x="10000" y="10000"/>
                                      <p:to x="200000" y="450000"/>
                                    </p:animScale>
                                    <p:animScale>
                                      <p:cBhvr>
                                        <p:cTn id="9" dur="1230" accel="100000" fill="hold">
                                          <p:stCondLst>
                                            <p:cond delay="770"/>
                                          </p:stCondLst>
                                        </p:cTn>
                                        <p:tgtEl>
                                          <p:spTgt spid="4"/>
                                        </p:tgtEl>
                                      </p:cBhvr>
                                      <p:from x="200000" y="450000"/>
                                      <p:to x="100000" y="100000"/>
                                    </p:animScale>
                                    <p:set>
                                      <p:cBhvr>
                                        <p:cTn id="10" dur="770" fill="hold"/>
                                        <p:tgtEl>
                                          <p:spTgt spid="4"/>
                                        </p:tgtEl>
                                        <p:attrNameLst>
                                          <p:attrName>ppt_x</p:attrName>
                                        </p:attrNameLst>
                                      </p:cBhvr>
                                      <p:to>
                                        <p:strVal val="(0.5)"/>
                                      </p:to>
                                    </p:set>
                                    <p:anim from="(0.5)" to="(#ppt_x)" calcmode="lin" valueType="num">
                                      <p:cBhvr>
                                        <p:cTn id="11" dur="1230" accel="100000" fill="hold">
                                          <p:stCondLst>
                                            <p:cond delay="770"/>
                                          </p:stCondLst>
                                        </p:cTn>
                                        <p:tgtEl>
                                          <p:spTgt spid="4"/>
                                        </p:tgtEl>
                                        <p:attrNameLst>
                                          <p:attrName>ppt_x</p:attrName>
                                        </p:attrNameLst>
                                      </p:cBhvr>
                                    </p:anim>
                                    <p:set>
                                      <p:cBhvr>
                                        <p:cTn id="12" dur="770" fill="hold"/>
                                        <p:tgtEl>
                                          <p:spTgt spid="4"/>
                                        </p:tgtEl>
                                        <p:attrNameLst>
                                          <p:attrName>ppt_y</p:attrName>
                                        </p:attrNameLst>
                                      </p:cBhvr>
                                      <p:to>
                                        <p:strVal val="(#ppt_y+0.4)"/>
                                      </p:to>
                                    </p:set>
                                    <p:anim from="(#ppt_y+0.4)" to="(#ppt_y)" calcmode="lin" valueType="num">
                                      <p:cBhvr>
                                        <p:cTn id="13" dur="1230" accel="100000" fill="hold">
                                          <p:stCondLst>
                                            <p:cond delay="770"/>
                                          </p:stCondLst>
                                        </p:cTn>
                                        <p:tgtEl>
                                          <p:spTgt spid="4"/>
                                        </p:tgtEl>
                                        <p:attrNameLst>
                                          <p:attrName>ppt_y</p:attrName>
                                        </p:attrNameLst>
                                      </p:cBhvr>
                                    </p:anim>
                                  </p:childTnLst>
                                </p:cTn>
                              </p:par>
                            </p:childTnLst>
                          </p:cTn>
                        </p:par>
                      </p:childTnLst>
                    </p:cTn>
                  </p:par>
                  <p:par>
                    <p:cTn id="14" fill="hold">
                      <p:stCondLst>
                        <p:cond delay="indefinite"/>
                      </p:stCondLst>
                      <p:childTnLst>
                        <p:par>
                          <p:cTn id="15" fill="hold">
                            <p:stCondLst>
                              <p:cond delay="0"/>
                            </p:stCondLst>
                            <p:childTnLst>
                              <p:par>
                                <p:cTn id="16" presetID="9" presetClass="exit" presetSubtype="0" fill="hold" nodeType="clickEffect">
                                  <p:stCondLst>
                                    <p:cond delay="0"/>
                                  </p:stCondLst>
                                  <p:childTnLst>
                                    <p:animEffect transition="out" filter="dissolve">
                                      <p:cBhvr>
                                        <p:cTn id="17" dur="500"/>
                                        <p:tgtEl>
                                          <p:spTgt spid="4"/>
                                        </p:tgtEl>
                                      </p:cBhvr>
                                    </p:animEffect>
                                    <p:set>
                                      <p:cBhvr>
                                        <p:cTn id="18" dur="1" fill="hold">
                                          <p:stCondLst>
                                            <p:cond delay="499"/>
                                          </p:stCondLst>
                                        </p:cTn>
                                        <p:tgtEl>
                                          <p:spTgt spid="4"/>
                                        </p:tgtEl>
                                        <p:attrNameLst>
                                          <p:attrName>style.visibility</p:attrName>
                                        </p:attrNameLst>
                                      </p:cBhvr>
                                      <p:to>
                                        <p:strVal val="hidden"/>
                                      </p:to>
                                    </p:se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iterate type="lt">
                                    <p:tmPct val="5000"/>
                                  </p:iterate>
                                  <p:childTnLst>
                                    <p:set>
                                      <p:cBhvr>
                                        <p:cTn id="22" dur="1" fill="hold">
                                          <p:stCondLst>
                                            <p:cond delay="0"/>
                                          </p:stCondLst>
                                        </p:cTn>
                                        <p:tgtEl>
                                          <p:spTgt spid="5"/>
                                        </p:tgtEl>
                                        <p:attrNameLst>
                                          <p:attrName>style.visibility</p:attrName>
                                        </p:attrNameLst>
                                      </p:cBhvr>
                                      <p:to>
                                        <p:strVal val="visible"/>
                                      </p:to>
                                    </p:set>
                                    <p:anim calcmode="lin" valueType="num">
                                      <p:cBhvr>
                                        <p:cTn id="23" dur="1000" fill="hold"/>
                                        <p:tgtEl>
                                          <p:spTgt spid="5"/>
                                        </p:tgtEl>
                                        <p:attrNameLst>
                                          <p:attrName>ppt_w</p:attrName>
                                        </p:attrNameLst>
                                      </p:cBhvr>
                                      <p:tavLst>
                                        <p:tav tm="0">
                                          <p:val>
                                            <p:fltVal val="0"/>
                                          </p:val>
                                        </p:tav>
                                        <p:tav tm="100000">
                                          <p:val>
                                            <p:strVal val="#ppt_w"/>
                                          </p:val>
                                        </p:tav>
                                      </p:tavLst>
                                    </p:anim>
                                    <p:anim calcmode="lin" valueType="num">
                                      <p:cBhvr>
                                        <p:cTn id="24" dur="1000" fill="hold"/>
                                        <p:tgtEl>
                                          <p:spTgt spid="5"/>
                                        </p:tgtEl>
                                        <p:attrNameLst>
                                          <p:attrName>ppt_h</p:attrName>
                                        </p:attrNameLst>
                                      </p:cBhvr>
                                      <p:tavLst>
                                        <p:tav tm="0">
                                          <p:val>
                                            <p:fltVal val="0"/>
                                          </p:val>
                                        </p:tav>
                                        <p:tav tm="100000">
                                          <p:val>
                                            <p:strVal val="#ppt_h"/>
                                          </p:val>
                                        </p:tav>
                                      </p:tavLst>
                                    </p:anim>
                                    <p:anim calcmode="lin" valueType="num">
                                      <p:cBhvr>
                                        <p:cTn id="25" dur="1000" fill="hold"/>
                                        <p:tgtEl>
                                          <p:spTgt spid="5"/>
                                        </p:tgtEl>
                                        <p:attrNameLst>
                                          <p:attrName>style.rotation</p:attrName>
                                        </p:attrNameLst>
                                      </p:cBhvr>
                                      <p:tavLst>
                                        <p:tav tm="0">
                                          <p:val>
                                            <p:fltVal val="90"/>
                                          </p:val>
                                        </p:tav>
                                        <p:tav tm="100000">
                                          <p:val>
                                            <p:fltVal val="0"/>
                                          </p:val>
                                        </p:tav>
                                      </p:tavLst>
                                    </p:anim>
                                    <p:animEffect transition="in" filter="fade">
                                      <p:cBhvr>
                                        <p:cTn id="26" dur="1000"/>
                                        <p:tgtEl>
                                          <p:spTgt spid="5"/>
                                        </p:tgtEl>
                                      </p:cBhvr>
                                    </p:animEffect>
                                  </p:childTnLst>
                                </p:cTn>
                              </p:par>
                            </p:childTnLst>
                          </p:cTn>
                        </p:par>
                      </p:childTnLst>
                    </p:cTn>
                  </p:par>
                  <p:par>
                    <p:cTn id="27" fill="hold">
                      <p:stCondLst>
                        <p:cond delay="indefinite"/>
                      </p:stCondLst>
                      <p:childTnLst>
                        <p:par>
                          <p:cTn id="28" fill="hold">
                            <p:stCondLst>
                              <p:cond delay="0"/>
                            </p:stCondLst>
                            <p:childTnLst>
                              <p:par>
                                <p:cTn id="29" presetID="9" presetClass="exit" presetSubtype="0" fill="hold" grpId="1" nodeType="clickEffect">
                                  <p:stCondLst>
                                    <p:cond delay="0"/>
                                  </p:stCondLst>
                                  <p:iterate type="lt">
                                    <p:tmPct val="0"/>
                                  </p:iterate>
                                  <p:childTnLst>
                                    <p:animEffect transition="out" filter="dissolve">
                                      <p:cBhvr>
                                        <p:cTn id="30" dur="500"/>
                                        <p:tgtEl>
                                          <p:spTgt spid="5"/>
                                        </p:tgtEl>
                                      </p:cBhvr>
                                    </p:animEffect>
                                    <p:set>
                                      <p:cBhvr>
                                        <p:cTn id="31" dur="1" fill="hold">
                                          <p:stCondLst>
                                            <p:cond delay="499"/>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5" grpId="1"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Indian Rebellion of 1857</a:t>
            </a:r>
            <a:endParaRPr lang="en-US" dirty="0"/>
          </a:p>
        </p:txBody>
      </p:sp>
      <p:graphicFrame>
        <p:nvGraphicFramePr>
          <p:cNvPr id="8" name="Content Placeholder 7"/>
          <p:cNvGraphicFramePr>
            <a:graphicFrameLocks noGrp="1"/>
          </p:cNvGraphicFramePr>
          <p:nvPr>
            <p:ph idx="1"/>
          </p:nvPr>
        </p:nvGraphicFramePr>
        <p:xfrm>
          <a:off x="1600200" y="1503031"/>
          <a:ext cx="5867400" cy="5354969"/>
        </p:xfrm>
        <a:graphic>
          <a:graphicData uri="http://schemas.openxmlformats.org/drawingml/2006/table">
            <a:tbl>
              <a:tblPr/>
              <a:tblGrid>
                <a:gridCol w="2667000"/>
                <a:gridCol w="3200400"/>
              </a:tblGrid>
              <a:tr h="1492324">
                <a:tc>
                  <a:txBody>
                    <a:bodyPr/>
                    <a:lstStyle/>
                    <a:p>
                      <a:pPr marL="0" marR="0" algn="ctr">
                        <a:lnSpc>
                          <a:spcPts val="1800"/>
                        </a:lnSpc>
                        <a:spcBef>
                          <a:spcPts val="600"/>
                        </a:spcBef>
                        <a:spcAft>
                          <a:spcPts val="600"/>
                        </a:spcAft>
                      </a:pPr>
                      <a:r>
                        <a:rPr lang="en-IN" sz="1600" dirty="0">
                          <a:solidFill>
                            <a:srgbClr val="000000"/>
                          </a:solidFill>
                          <a:latin typeface="Times New Roman"/>
                          <a:ea typeface="Times New Roman"/>
                          <a:cs typeface="Mangal"/>
                        </a:rPr>
                        <a:t/>
                      </a:r>
                      <a:br>
                        <a:rPr lang="en-IN" sz="1600" dirty="0">
                          <a:solidFill>
                            <a:srgbClr val="000000"/>
                          </a:solidFill>
                          <a:latin typeface="Times New Roman"/>
                          <a:ea typeface="Times New Roman"/>
                          <a:cs typeface="Mangal"/>
                        </a:rPr>
                      </a:br>
                      <a:r>
                        <a:rPr lang="en-IN" sz="1600" dirty="0">
                          <a:solidFill>
                            <a:srgbClr val="000000"/>
                          </a:solidFill>
                          <a:latin typeface="Times New Roman"/>
                          <a:ea typeface="Times New Roman"/>
                          <a:cs typeface="Mangal"/>
                        </a:rPr>
                        <a:t>A 1912 map of 'Northern India The Revolt of 1857-59' showing the centres of rebellion including the principal ones: </a:t>
                      </a:r>
                      <a:r>
                        <a:rPr lang="en-IN" sz="1600" dirty="0">
                          <a:solidFill>
                            <a:schemeClr val="bg1"/>
                          </a:solidFill>
                          <a:latin typeface="Times New Roman"/>
                          <a:ea typeface="Times New Roman"/>
                          <a:cs typeface="Mangal"/>
                        </a:rPr>
                        <a:t>Meerut, Delhi, Cawnpore (Kanpur), </a:t>
                      </a:r>
                      <a:r>
                        <a:rPr lang="en-IN" sz="1600" dirty="0" err="1">
                          <a:solidFill>
                            <a:schemeClr val="bg1"/>
                          </a:solidFill>
                          <a:latin typeface="Times New Roman"/>
                          <a:ea typeface="Times New Roman"/>
                          <a:cs typeface="Mangal"/>
                        </a:rPr>
                        <a:t>Lucknow</a:t>
                      </a:r>
                      <a:r>
                        <a:rPr lang="en-IN" sz="1600" dirty="0">
                          <a:solidFill>
                            <a:schemeClr val="bg1"/>
                          </a:solidFill>
                          <a:latin typeface="Times New Roman"/>
                          <a:ea typeface="Times New Roman"/>
                          <a:cs typeface="Mangal"/>
                        </a:rPr>
                        <a:t>, Jhansi, and Gwalior.</a:t>
                      </a:r>
                      <a:endParaRPr lang="en-IN" sz="1600" dirty="0">
                        <a:solidFill>
                          <a:schemeClr val="bg1"/>
                        </a:solidFill>
                        <a:latin typeface="Calibri"/>
                        <a:ea typeface="Calibri"/>
                        <a:cs typeface="Mangal"/>
                      </a:endParaRPr>
                    </a:p>
                  </a:txBody>
                  <a:tcPr marL="4191" marR="4191" marT="4191" marB="4191" anchor="ctr">
                    <a:lnL>
                      <a:noFill/>
                    </a:lnL>
                    <a:lnR>
                      <a:noFill/>
                    </a:lnR>
                    <a:lnT>
                      <a:noFill/>
                    </a:lnT>
                    <a:lnB w="12700" cap="flat" cmpd="sng" algn="ctr">
                      <a:solidFill>
                        <a:srgbClr val="AAAAAA"/>
                      </a:solidFill>
                      <a:prstDash val="solid"/>
                      <a:round/>
                      <a:headEnd type="none" w="med" len="med"/>
                      <a:tailEnd type="none" w="med" len="med"/>
                    </a:lnB>
                    <a:solidFill>
                      <a:srgbClr val="F9F9F9"/>
                    </a:solidFill>
                  </a:tcPr>
                </a:tc>
                <a:tc>
                  <a:txBody>
                    <a:bodyPr/>
                    <a:lstStyle/>
                    <a:p>
                      <a:endParaRPr lang="en-US" sz="1600" dirty="0"/>
                    </a:p>
                  </a:txBody>
                  <a:tcPr marL="12573" marR="12573" marT="6286" marB="6286">
                    <a:lnL>
                      <a:noFill/>
                    </a:lnL>
                  </a:tcPr>
                </a:tc>
              </a:tr>
              <a:tr h="0">
                <a:tc>
                  <a:txBody>
                    <a:bodyPr/>
                    <a:lstStyle/>
                    <a:p>
                      <a:endParaRPr lang="en-US" sz="1600" dirty="0"/>
                    </a:p>
                  </a:txBody>
                  <a:tcPr marL="4191" marR="4191" marT="4191" marB="4191" anchor="ctr">
                    <a:lnL>
                      <a:noFill/>
                    </a:lnL>
                    <a:lnR>
                      <a:noFill/>
                    </a:lnR>
                    <a:lnT w="12700" cap="flat" cmpd="sng" algn="ctr">
                      <a:solidFill>
                        <a:srgbClr val="AAAAAA"/>
                      </a:solidFill>
                      <a:prstDash val="solid"/>
                      <a:round/>
                      <a:headEnd type="none" w="med" len="med"/>
                      <a:tailEnd type="none" w="med" len="med"/>
                    </a:lnT>
                    <a:lnB>
                      <a:noFill/>
                    </a:lnB>
                    <a:solidFill>
                      <a:srgbClr val="F9F9F9"/>
                    </a:solidFill>
                  </a:tcPr>
                </a:tc>
                <a:tc>
                  <a:txBody>
                    <a:bodyPr/>
                    <a:lstStyle/>
                    <a:p>
                      <a:endParaRPr lang="en-US" sz="1600" dirty="0"/>
                    </a:p>
                  </a:txBody>
                  <a:tcPr marL="12573" marR="12573" marT="6286" marB="6286">
                    <a:lnL>
                      <a:noFill/>
                    </a:lnL>
                  </a:tcPr>
                </a:tc>
              </a:tr>
              <a:tr h="243654">
                <a:tc>
                  <a:txBody>
                    <a:bodyPr/>
                    <a:lstStyle/>
                    <a:p>
                      <a:pPr marL="0" marR="0" algn="ctr">
                        <a:lnSpc>
                          <a:spcPct val="115000"/>
                        </a:lnSpc>
                        <a:spcBef>
                          <a:spcPts val="0"/>
                        </a:spcBef>
                        <a:spcAft>
                          <a:spcPts val="0"/>
                        </a:spcAft>
                      </a:pPr>
                      <a:r>
                        <a:rPr lang="en-IN" sz="1600" b="1" dirty="0">
                          <a:solidFill>
                            <a:schemeClr val="bg1"/>
                          </a:solidFill>
                          <a:latin typeface="Times New Roman"/>
                          <a:ea typeface="Times New Roman"/>
                          <a:cs typeface="Mangal"/>
                        </a:rPr>
                        <a:t>Date</a:t>
                      </a:r>
                      <a:endParaRPr lang="en-US" sz="1600" dirty="0">
                        <a:solidFill>
                          <a:schemeClr val="bg1"/>
                        </a:solidFill>
                        <a:latin typeface="Calibri"/>
                        <a:ea typeface="Calibri"/>
                        <a:cs typeface="Mangal"/>
                      </a:endParaRPr>
                    </a:p>
                  </a:txBody>
                  <a:tcPr marL="0" marR="20955" marT="0" marB="0" anchor="ctr">
                    <a:lnL>
                      <a:noFill/>
                    </a:lnL>
                    <a:lnR>
                      <a:noFill/>
                    </a:lnR>
                    <a:lnT>
                      <a:noFill/>
                    </a:lnT>
                    <a:lnB>
                      <a:noFill/>
                    </a:lnB>
                    <a:solidFill>
                      <a:srgbClr val="F9F9F9"/>
                    </a:solidFill>
                  </a:tcPr>
                </a:tc>
                <a:tc>
                  <a:txBody>
                    <a:bodyPr/>
                    <a:lstStyle/>
                    <a:p>
                      <a:pPr marL="0" marR="0">
                        <a:lnSpc>
                          <a:spcPct val="115000"/>
                        </a:lnSpc>
                        <a:spcBef>
                          <a:spcPts val="0"/>
                        </a:spcBef>
                        <a:spcAft>
                          <a:spcPts val="0"/>
                        </a:spcAft>
                      </a:pPr>
                      <a:r>
                        <a:rPr lang="en-IN" sz="1600" dirty="0">
                          <a:solidFill>
                            <a:schemeClr val="bg1"/>
                          </a:solidFill>
                          <a:latin typeface="Times New Roman"/>
                          <a:ea typeface="Times New Roman"/>
                          <a:cs typeface="Mangal"/>
                        </a:rPr>
                        <a:t>10 May 1857 - 1859</a:t>
                      </a:r>
                      <a:endParaRPr lang="en-US" sz="1600" dirty="0">
                        <a:solidFill>
                          <a:schemeClr val="bg1"/>
                        </a:solidFill>
                        <a:latin typeface="Calibri"/>
                        <a:ea typeface="Calibri"/>
                        <a:cs typeface="Mangal"/>
                      </a:endParaRPr>
                    </a:p>
                  </a:txBody>
                  <a:tcPr marL="0" marR="0" marT="0" marB="0" anchor="ctr">
                    <a:lnL>
                      <a:noFill/>
                    </a:lnL>
                    <a:lnR>
                      <a:noFill/>
                    </a:lnR>
                    <a:lnB>
                      <a:noFill/>
                    </a:lnB>
                    <a:solidFill>
                      <a:srgbClr val="F9F9F9"/>
                    </a:solidFill>
                  </a:tcPr>
                </a:tc>
              </a:tr>
              <a:tr h="243654">
                <a:tc>
                  <a:txBody>
                    <a:bodyPr/>
                    <a:lstStyle/>
                    <a:p>
                      <a:pPr marL="0" marR="0" algn="ctr">
                        <a:lnSpc>
                          <a:spcPct val="115000"/>
                        </a:lnSpc>
                        <a:spcBef>
                          <a:spcPts val="0"/>
                        </a:spcBef>
                        <a:spcAft>
                          <a:spcPts val="0"/>
                        </a:spcAft>
                      </a:pPr>
                      <a:r>
                        <a:rPr lang="en-IN" sz="1600" b="1" dirty="0">
                          <a:solidFill>
                            <a:schemeClr val="bg1"/>
                          </a:solidFill>
                          <a:latin typeface="Times New Roman"/>
                          <a:ea typeface="Times New Roman"/>
                          <a:cs typeface="Mangal"/>
                        </a:rPr>
                        <a:t>Location</a:t>
                      </a:r>
                      <a:endParaRPr lang="en-US" sz="1600" dirty="0">
                        <a:solidFill>
                          <a:schemeClr val="bg1"/>
                        </a:solidFill>
                        <a:latin typeface="Calibri"/>
                        <a:ea typeface="Calibri"/>
                        <a:cs typeface="Mangal"/>
                      </a:endParaRPr>
                    </a:p>
                  </a:txBody>
                  <a:tcPr marL="0" marR="20955" marT="0" marB="0" anchor="ctr">
                    <a:lnL>
                      <a:noFill/>
                    </a:lnL>
                    <a:lnR>
                      <a:noFill/>
                    </a:lnR>
                    <a:lnT>
                      <a:noFill/>
                    </a:lnT>
                    <a:lnB>
                      <a:noFill/>
                    </a:lnB>
                    <a:solidFill>
                      <a:srgbClr val="F9F9F9"/>
                    </a:solidFill>
                  </a:tcPr>
                </a:tc>
                <a:tc>
                  <a:txBody>
                    <a:bodyPr/>
                    <a:lstStyle/>
                    <a:p>
                      <a:pPr marL="0" marR="0">
                        <a:lnSpc>
                          <a:spcPct val="115000"/>
                        </a:lnSpc>
                        <a:spcBef>
                          <a:spcPts val="0"/>
                        </a:spcBef>
                        <a:spcAft>
                          <a:spcPts val="0"/>
                        </a:spcAft>
                      </a:pPr>
                      <a:r>
                        <a:rPr lang="en-IN" sz="1600" dirty="0">
                          <a:solidFill>
                            <a:schemeClr val="bg1"/>
                          </a:solidFill>
                          <a:latin typeface="Times New Roman"/>
                          <a:ea typeface="Times New Roman"/>
                          <a:cs typeface="Mangal"/>
                        </a:rPr>
                        <a:t>India (cf. 1857</a:t>
                      </a:r>
                      <a:r>
                        <a:rPr lang="en-IN" sz="1600" dirty="0" smtClean="0">
                          <a:solidFill>
                            <a:schemeClr val="bg1"/>
                          </a:solidFill>
                          <a:latin typeface="Times New Roman"/>
                          <a:ea typeface="Times New Roman"/>
                          <a:cs typeface="Mangal"/>
                        </a:rPr>
                        <a:t>)</a:t>
                      </a:r>
                      <a:endParaRPr lang="en-US" sz="1600" dirty="0">
                        <a:solidFill>
                          <a:schemeClr val="bg1"/>
                        </a:solidFill>
                        <a:latin typeface="Calibri"/>
                        <a:ea typeface="Calibri"/>
                        <a:cs typeface="Mangal"/>
                      </a:endParaRPr>
                    </a:p>
                  </a:txBody>
                  <a:tcPr marL="0" marR="0" marT="0" marB="0" anchor="ctr">
                    <a:lnL>
                      <a:noFill/>
                    </a:lnL>
                    <a:lnR>
                      <a:noFill/>
                    </a:lnR>
                    <a:lnT>
                      <a:noFill/>
                    </a:lnT>
                    <a:lnB>
                      <a:noFill/>
                    </a:lnB>
                    <a:solidFill>
                      <a:srgbClr val="F9F9F9"/>
                    </a:solidFill>
                  </a:tcPr>
                </a:tc>
              </a:tr>
              <a:tr h="1284252">
                <a:tc>
                  <a:txBody>
                    <a:bodyPr/>
                    <a:lstStyle/>
                    <a:p>
                      <a:pPr marL="0" marR="0" algn="ctr">
                        <a:lnSpc>
                          <a:spcPct val="115000"/>
                        </a:lnSpc>
                        <a:spcBef>
                          <a:spcPts val="0"/>
                        </a:spcBef>
                        <a:spcAft>
                          <a:spcPts val="0"/>
                        </a:spcAft>
                      </a:pPr>
                      <a:r>
                        <a:rPr lang="en-IN" sz="1600" b="1" dirty="0">
                          <a:solidFill>
                            <a:schemeClr val="bg1"/>
                          </a:solidFill>
                          <a:latin typeface="Times New Roman"/>
                          <a:ea typeface="Times New Roman"/>
                          <a:cs typeface="Mangal"/>
                        </a:rPr>
                        <a:t>Result</a:t>
                      </a:r>
                      <a:endParaRPr lang="en-US" sz="1600" dirty="0">
                        <a:solidFill>
                          <a:schemeClr val="bg1"/>
                        </a:solidFill>
                        <a:latin typeface="Calibri"/>
                        <a:ea typeface="Calibri"/>
                        <a:cs typeface="Mangal"/>
                      </a:endParaRPr>
                    </a:p>
                  </a:txBody>
                  <a:tcPr marL="0" marR="20955" marT="0" marB="0" anchor="ctr">
                    <a:lnL>
                      <a:noFill/>
                    </a:lnL>
                    <a:lnR>
                      <a:noFill/>
                    </a:lnR>
                    <a:lnT>
                      <a:noFill/>
                    </a:lnT>
                    <a:lnB>
                      <a:noFill/>
                    </a:lnB>
                    <a:solidFill>
                      <a:srgbClr val="F9F9F9"/>
                    </a:solidFill>
                  </a:tcPr>
                </a:tc>
                <a:tc>
                  <a:txBody>
                    <a:bodyPr/>
                    <a:lstStyle/>
                    <a:p>
                      <a:pPr marL="0" marR="0">
                        <a:lnSpc>
                          <a:spcPct val="115000"/>
                        </a:lnSpc>
                        <a:spcBef>
                          <a:spcPts val="0"/>
                        </a:spcBef>
                        <a:spcAft>
                          <a:spcPts val="0"/>
                        </a:spcAft>
                      </a:pPr>
                      <a:r>
                        <a:rPr lang="en-IN" sz="1600" dirty="0">
                          <a:solidFill>
                            <a:schemeClr val="bg1"/>
                          </a:solidFill>
                          <a:latin typeface="Times New Roman"/>
                          <a:ea typeface="Times New Roman"/>
                          <a:cs typeface="Mangal"/>
                        </a:rPr>
                        <a:t>Rebellion Suppressed,</a:t>
                      </a:r>
                      <a:br>
                        <a:rPr lang="en-IN" sz="1600" dirty="0">
                          <a:solidFill>
                            <a:schemeClr val="bg1"/>
                          </a:solidFill>
                          <a:latin typeface="Times New Roman"/>
                          <a:ea typeface="Times New Roman"/>
                          <a:cs typeface="Mangal"/>
                        </a:rPr>
                      </a:br>
                      <a:r>
                        <a:rPr lang="en-IN" sz="1600" dirty="0">
                          <a:solidFill>
                            <a:schemeClr val="bg1"/>
                          </a:solidFill>
                          <a:latin typeface="Times New Roman"/>
                          <a:ea typeface="Times New Roman"/>
                          <a:cs typeface="Mangal"/>
                        </a:rPr>
                        <a:t>Final collapse of the </a:t>
                      </a:r>
                      <a:r>
                        <a:rPr lang="en-IN" sz="1600" dirty="0" err="1">
                          <a:solidFill>
                            <a:schemeClr val="bg1"/>
                          </a:solidFill>
                          <a:latin typeface="Times New Roman"/>
                          <a:ea typeface="Times New Roman"/>
                          <a:cs typeface="Mangal"/>
                        </a:rPr>
                        <a:t>Mughal</a:t>
                      </a:r>
                      <a:r>
                        <a:rPr lang="en-IN" sz="1600" dirty="0">
                          <a:solidFill>
                            <a:schemeClr val="bg1"/>
                          </a:solidFill>
                          <a:latin typeface="Times New Roman"/>
                          <a:ea typeface="Times New Roman"/>
                          <a:cs typeface="Mangal"/>
                        </a:rPr>
                        <a:t> Empire; end of Company rule in India</a:t>
                      </a:r>
                      <a:br>
                        <a:rPr lang="en-IN" sz="1600" dirty="0">
                          <a:solidFill>
                            <a:schemeClr val="bg1"/>
                          </a:solidFill>
                          <a:latin typeface="Times New Roman"/>
                          <a:ea typeface="Times New Roman"/>
                          <a:cs typeface="Mangal"/>
                        </a:rPr>
                      </a:br>
                      <a:r>
                        <a:rPr lang="en-IN" sz="1600" dirty="0">
                          <a:solidFill>
                            <a:schemeClr val="bg1"/>
                          </a:solidFill>
                          <a:latin typeface="Times New Roman"/>
                          <a:ea typeface="Times New Roman"/>
                          <a:cs typeface="Mangal"/>
                        </a:rPr>
                        <a:t>Control taken by the British Crown</a:t>
                      </a:r>
                      <a:endParaRPr lang="en-US" sz="1600" dirty="0">
                        <a:solidFill>
                          <a:schemeClr val="bg1"/>
                        </a:solidFill>
                        <a:latin typeface="Calibri"/>
                        <a:ea typeface="Calibri"/>
                        <a:cs typeface="Mangal"/>
                      </a:endParaRPr>
                    </a:p>
                  </a:txBody>
                  <a:tcPr marL="0" marR="0" marT="0" marB="0" anchor="ctr">
                    <a:lnL>
                      <a:noFill/>
                    </a:lnL>
                    <a:lnR>
                      <a:noFill/>
                    </a:lnR>
                    <a:lnT>
                      <a:noFill/>
                    </a:lnT>
                    <a:lnB>
                      <a:noFill/>
                    </a:lnB>
                    <a:solidFill>
                      <a:srgbClr val="F9F9F9"/>
                    </a:solidFill>
                  </a:tcPr>
                </a:tc>
              </a:tr>
              <a:tr h="1416291">
                <a:tc>
                  <a:txBody>
                    <a:bodyPr/>
                    <a:lstStyle/>
                    <a:p>
                      <a:pPr marL="0" marR="0" algn="ctr">
                        <a:lnSpc>
                          <a:spcPct val="115000"/>
                        </a:lnSpc>
                        <a:spcBef>
                          <a:spcPts val="0"/>
                        </a:spcBef>
                        <a:spcAft>
                          <a:spcPts val="0"/>
                        </a:spcAft>
                      </a:pPr>
                      <a:r>
                        <a:rPr lang="en-IN" sz="1600" b="1" dirty="0">
                          <a:solidFill>
                            <a:schemeClr val="bg1"/>
                          </a:solidFill>
                          <a:latin typeface="Times New Roman"/>
                          <a:ea typeface="Times New Roman"/>
                          <a:cs typeface="Mangal"/>
                        </a:rPr>
                        <a:t>Territorial</a:t>
                      </a:r>
                      <a:br>
                        <a:rPr lang="en-IN" sz="1600" b="1" dirty="0">
                          <a:solidFill>
                            <a:schemeClr val="bg1"/>
                          </a:solidFill>
                          <a:latin typeface="Times New Roman"/>
                          <a:ea typeface="Times New Roman"/>
                          <a:cs typeface="Mangal"/>
                        </a:rPr>
                      </a:br>
                      <a:r>
                        <a:rPr lang="en-IN" sz="1600" b="1" dirty="0">
                          <a:solidFill>
                            <a:schemeClr val="bg1"/>
                          </a:solidFill>
                          <a:latin typeface="Times New Roman"/>
                          <a:ea typeface="Times New Roman"/>
                          <a:cs typeface="Mangal"/>
                        </a:rPr>
                        <a:t>changes</a:t>
                      </a:r>
                      <a:endParaRPr lang="en-US" sz="1600" dirty="0">
                        <a:solidFill>
                          <a:schemeClr val="bg1"/>
                        </a:solidFill>
                        <a:latin typeface="Calibri"/>
                        <a:ea typeface="Calibri"/>
                        <a:cs typeface="Mangal"/>
                      </a:endParaRPr>
                    </a:p>
                  </a:txBody>
                  <a:tcPr marL="0" marR="20955" marT="0" marB="0" anchor="ctr">
                    <a:lnL>
                      <a:noFill/>
                    </a:lnL>
                    <a:lnR>
                      <a:noFill/>
                    </a:lnR>
                    <a:lnT>
                      <a:noFill/>
                    </a:lnT>
                    <a:lnB>
                      <a:noFill/>
                    </a:lnB>
                    <a:solidFill>
                      <a:srgbClr val="F9F9F9"/>
                    </a:solidFill>
                  </a:tcPr>
                </a:tc>
                <a:tc>
                  <a:txBody>
                    <a:bodyPr/>
                    <a:lstStyle/>
                    <a:p>
                      <a:pPr marL="0" marR="0">
                        <a:lnSpc>
                          <a:spcPct val="115000"/>
                        </a:lnSpc>
                        <a:spcBef>
                          <a:spcPts val="0"/>
                        </a:spcBef>
                        <a:spcAft>
                          <a:spcPts val="0"/>
                        </a:spcAft>
                      </a:pPr>
                      <a:r>
                        <a:rPr lang="en-IN" sz="1600" dirty="0">
                          <a:solidFill>
                            <a:schemeClr val="bg1"/>
                          </a:solidFill>
                          <a:latin typeface="Times New Roman"/>
                          <a:ea typeface="Times New Roman"/>
                          <a:cs typeface="Mangal"/>
                        </a:rPr>
                        <a:t>British Indian Empire created out of former-East India Company territory, some land returned to native rulers, other land confiscated by the Crown.</a:t>
                      </a:r>
                      <a:endParaRPr lang="en-US" sz="1600" dirty="0">
                        <a:solidFill>
                          <a:schemeClr val="bg1"/>
                        </a:solidFill>
                        <a:latin typeface="Calibri"/>
                        <a:ea typeface="Calibri"/>
                        <a:cs typeface="Mangal"/>
                      </a:endParaRPr>
                    </a:p>
                  </a:txBody>
                  <a:tcPr marL="0" marR="0" marT="0" marB="0" anchor="ctr">
                    <a:lnL>
                      <a:noFill/>
                    </a:lnL>
                    <a:lnR>
                      <a:noFill/>
                    </a:lnR>
                    <a:lnT>
                      <a:noFill/>
                    </a:lnT>
                    <a:lnB>
                      <a:noFill/>
                    </a:lnB>
                    <a:solidFill>
                      <a:srgbClr val="F9F9F9"/>
                    </a:solidFill>
                  </a:tcPr>
                </a:tc>
              </a:tr>
            </a:tbl>
          </a:graphicData>
        </a:graphic>
      </p:graphicFrame>
      <p:pic>
        <p:nvPicPr>
          <p:cNvPr id="1025" name="Picture 96" descr="Indian Rebellion of 1857.jpg">
            <a:hlinkClick r:id="rId2"/>
          </p:cNvPr>
          <p:cNvPicPr>
            <a:picLocks noChangeAspect="1" noChangeArrowheads="1"/>
          </p:cNvPicPr>
          <p:nvPr/>
        </p:nvPicPr>
        <p:blipFill>
          <a:blip r:embed="rId3"/>
          <a:srcRect/>
          <a:stretch>
            <a:fillRect/>
          </a:stretch>
        </p:blipFill>
        <p:spPr bwMode="auto">
          <a:xfrm>
            <a:off x="4343400" y="1524000"/>
            <a:ext cx="2971800" cy="2076450"/>
          </a:xfrm>
          <a:prstGeom prst="rect">
            <a:avLst/>
          </a:prstGeom>
          <a:noFill/>
        </p:spPr>
      </p:pic>
    </p:spTree>
  </p:cSld>
  <p:clrMapOvr>
    <a:masterClrMapping/>
  </p:clrMapOvr>
  <p:transition>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35" presetClass="entr" presetSubtype="0" fill="hold" nodeType="click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fade">
                                      <p:cBhvr>
                                        <p:cTn id="25" dur="2000"/>
                                        <p:tgtEl>
                                          <p:spTgt spid="8"/>
                                        </p:tgtEl>
                                      </p:cBhvr>
                                    </p:animEffect>
                                    <p:anim calcmode="lin" valueType="num">
                                      <p:cBhvr>
                                        <p:cTn id="26" dur="2000" fill="hold"/>
                                        <p:tgtEl>
                                          <p:spTgt spid="8"/>
                                        </p:tgtEl>
                                        <p:attrNameLst>
                                          <p:attrName>style.rotation</p:attrName>
                                        </p:attrNameLst>
                                      </p:cBhvr>
                                      <p:tavLst>
                                        <p:tav tm="0">
                                          <p:val>
                                            <p:fltVal val="720"/>
                                          </p:val>
                                        </p:tav>
                                        <p:tav tm="100000">
                                          <p:val>
                                            <p:fltVal val="0"/>
                                          </p:val>
                                        </p:tav>
                                      </p:tavLst>
                                    </p:anim>
                                    <p:anim calcmode="lin" valueType="num">
                                      <p:cBhvr>
                                        <p:cTn id="27" dur="2000" fill="hold"/>
                                        <p:tgtEl>
                                          <p:spTgt spid="8"/>
                                        </p:tgtEl>
                                        <p:attrNameLst>
                                          <p:attrName>ppt_h</p:attrName>
                                        </p:attrNameLst>
                                      </p:cBhvr>
                                      <p:tavLst>
                                        <p:tav tm="0">
                                          <p:val>
                                            <p:fltVal val="0"/>
                                          </p:val>
                                        </p:tav>
                                        <p:tav tm="100000">
                                          <p:val>
                                            <p:strVal val="#ppt_h"/>
                                          </p:val>
                                        </p:tav>
                                      </p:tavLst>
                                    </p:anim>
                                    <p:anim calcmode="lin" valueType="num">
                                      <p:cBhvr>
                                        <p:cTn id="28" dur="2000" fill="hold"/>
                                        <p:tgtEl>
                                          <p:spTgt spid="8"/>
                                        </p:tgtEl>
                                        <p:attrNameLst>
                                          <p:attrName>ppt_w</p:attrName>
                                        </p:attrNameLst>
                                      </p:cBhvr>
                                      <p:tavLst>
                                        <p:tav tm="0">
                                          <p:val>
                                            <p:fltVal val="0"/>
                                          </p:val>
                                        </p:tav>
                                        <p:tav tm="100000">
                                          <p:val>
                                            <p:strVal val="#ppt_w"/>
                                          </p:val>
                                        </p:tav>
                                      </p:tavLst>
                                    </p:anim>
                                  </p:childTnLst>
                                </p:cTn>
                              </p:par>
                            </p:childTnLst>
                          </p:cTn>
                        </p:par>
                      </p:childTnLst>
                    </p:cTn>
                  </p:par>
                  <p:par>
                    <p:cTn id="29" fill="hold">
                      <p:stCondLst>
                        <p:cond delay="indefinite"/>
                      </p:stCondLst>
                      <p:childTnLst>
                        <p:par>
                          <p:cTn id="30" fill="hold">
                            <p:stCondLst>
                              <p:cond delay="0"/>
                            </p:stCondLst>
                            <p:childTnLst>
                              <p:par>
                                <p:cTn id="31" presetID="52" presetClass="entr" presetSubtype="0" fill="hold" nodeType="clickEffect">
                                  <p:stCondLst>
                                    <p:cond delay="0"/>
                                  </p:stCondLst>
                                  <p:childTnLst>
                                    <p:set>
                                      <p:cBhvr>
                                        <p:cTn id="32" dur="1" fill="hold">
                                          <p:stCondLst>
                                            <p:cond delay="0"/>
                                          </p:stCondLst>
                                        </p:cTn>
                                        <p:tgtEl>
                                          <p:spTgt spid="1025"/>
                                        </p:tgtEl>
                                        <p:attrNameLst>
                                          <p:attrName>style.visibility</p:attrName>
                                        </p:attrNameLst>
                                      </p:cBhvr>
                                      <p:to>
                                        <p:strVal val="visible"/>
                                      </p:to>
                                    </p:set>
                                    <p:animScale>
                                      <p:cBhvr>
                                        <p:cTn id="33" dur="1000" decel="50000" fill="hold">
                                          <p:stCondLst>
                                            <p:cond delay="0"/>
                                          </p:stCondLst>
                                        </p:cTn>
                                        <p:tgtEl>
                                          <p:spTgt spid="1025"/>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4" dur="1000" decel="50000" fill="hold">
                                          <p:stCondLst>
                                            <p:cond delay="0"/>
                                          </p:stCondLst>
                                        </p:cTn>
                                        <p:tgtEl>
                                          <p:spTgt spid="1025"/>
                                        </p:tgtEl>
                                        <p:attrNameLst>
                                          <p:attrName>ppt_x</p:attrName>
                                          <p:attrName>ppt_y</p:attrName>
                                        </p:attrNameLst>
                                      </p:cBhvr>
                                    </p:animMotion>
                                    <p:animEffect transition="in" filter="fade">
                                      <p:cBhvr>
                                        <p:cTn id="35" dur="1000"/>
                                        <p:tgtEl>
                                          <p:spTgt spid="10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pic>
        <p:nvPicPr>
          <p:cNvPr id="4" name="Picture 55" descr="http://upload.wikimedia.org/wikipedia/en/thumb/e/ef/Dalhousie.jpg/84px-Dalhousie.jpg">
            <a:hlinkClick r:id="rId2"/>
          </p:cNvPr>
          <p:cNvPicPr>
            <a:picLocks noGrp="1" noChangeAspect="1" noChangeArrowheads="1"/>
          </p:cNvPicPr>
          <p:nvPr>
            <p:ph idx="1"/>
          </p:nvPr>
        </p:nvPicPr>
        <p:blipFill>
          <a:blip r:embed="rId3"/>
          <a:srcRect/>
          <a:stretch>
            <a:fillRect/>
          </a:stretch>
        </p:blipFill>
        <p:spPr bwMode="auto">
          <a:xfrm>
            <a:off x="3048000" y="1066800"/>
            <a:ext cx="2706624" cy="3510534"/>
          </a:xfrm>
          <a:prstGeom prst="rect">
            <a:avLst/>
          </a:prstGeom>
          <a:ln w="228600" cap="sq" cmpd="thickThin">
            <a:solidFill>
              <a:srgbClr val="000000"/>
            </a:solidFill>
            <a:prstDash val="solid"/>
            <a:miter lim="800000"/>
          </a:ln>
          <a:effectLst>
            <a:innerShdw blurRad="76200">
              <a:srgbClr val="000000"/>
            </a:innerShdw>
          </a:effectLst>
        </p:spPr>
      </p:pic>
      <p:sp>
        <p:nvSpPr>
          <p:cNvPr id="5" name="Rectangle 7"/>
          <p:cNvSpPr>
            <a:spLocks noChangeArrowheads="1"/>
          </p:cNvSpPr>
          <p:nvPr/>
        </p:nvSpPr>
        <p:spPr bwMode="auto">
          <a:xfrm>
            <a:off x="2057400" y="4724400"/>
            <a:ext cx="4953000" cy="1605527"/>
          </a:xfrm>
          <a:prstGeom prst="rect">
            <a:avLst/>
          </a:prstGeom>
          <a:solidFill>
            <a:schemeClr val="accent2">
              <a:lumMod val="40000"/>
              <a:lumOff val="60000"/>
            </a:schemeClr>
          </a:solidFill>
          <a:ln>
            <a:headEnd/>
            <a:tailEnd/>
          </a:ln>
        </p:spPr>
        <p:style>
          <a:lnRef idx="1">
            <a:schemeClr val="accent1"/>
          </a:lnRef>
          <a:fillRef idx="2">
            <a:schemeClr val="accent1"/>
          </a:fillRef>
          <a:effectRef idx="1">
            <a:schemeClr val="accent1"/>
          </a:effectRef>
          <a:fontRef idx="minor">
            <a:schemeClr val="dk1"/>
          </a:fontRef>
        </p:style>
        <p:txBody>
          <a:bodyPr vert="horz" wrap="square" lIns="0" tIns="0" rIns="0" bIns="12696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bg1"/>
                </a:solidFill>
                <a:effectLst/>
                <a:latin typeface="Calibri" pitchFamily="34" charset="0"/>
                <a:ea typeface="Times New Roman" pitchFamily="18" charset="0"/>
                <a:cs typeface="Mangal" pitchFamily="18" charset="0"/>
              </a:rPr>
              <a:t>Lord Dalhousie, the Governor-General of India from 1848 to 1856, who devised the Doctrine of Lapse.</a:t>
            </a:r>
            <a:endParaRPr kumimoji="0" lang="en-US" sz="2400" b="0" i="0" u="none" strike="noStrike" cap="none" normalizeH="0" baseline="0" dirty="0" smtClean="0">
              <a:ln>
                <a:noFill/>
              </a:ln>
              <a:solidFill>
                <a:schemeClr val="bg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770" decel="100000"/>
                                        <p:tgtEl>
                                          <p:spTgt spid="4"/>
                                        </p:tgtEl>
                                      </p:cBhvr>
                                    </p:animEffect>
                                    <p:animScale>
                                      <p:cBhvr>
                                        <p:cTn id="8" dur="770" decel="100000"/>
                                        <p:tgtEl>
                                          <p:spTgt spid="4"/>
                                        </p:tgtEl>
                                      </p:cBhvr>
                                      <p:from x="10000" y="10000"/>
                                      <p:to x="200000" y="450000"/>
                                    </p:animScale>
                                    <p:animScale>
                                      <p:cBhvr>
                                        <p:cTn id="9" dur="1230" accel="100000" fill="hold">
                                          <p:stCondLst>
                                            <p:cond delay="770"/>
                                          </p:stCondLst>
                                        </p:cTn>
                                        <p:tgtEl>
                                          <p:spTgt spid="4"/>
                                        </p:tgtEl>
                                      </p:cBhvr>
                                      <p:from x="200000" y="450000"/>
                                      <p:to x="100000" y="100000"/>
                                    </p:animScale>
                                    <p:set>
                                      <p:cBhvr>
                                        <p:cTn id="10" dur="770" fill="hold"/>
                                        <p:tgtEl>
                                          <p:spTgt spid="4"/>
                                        </p:tgtEl>
                                        <p:attrNameLst>
                                          <p:attrName>ppt_x</p:attrName>
                                        </p:attrNameLst>
                                      </p:cBhvr>
                                      <p:to>
                                        <p:strVal val="(0.5)"/>
                                      </p:to>
                                    </p:set>
                                    <p:anim from="(0.5)" to="(#ppt_x)" calcmode="lin" valueType="num">
                                      <p:cBhvr>
                                        <p:cTn id="11" dur="1230" accel="100000" fill="hold">
                                          <p:stCondLst>
                                            <p:cond delay="770"/>
                                          </p:stCondLst>
                                        </p:cTn>
                                        <p:tgtEl>
                                          <p:spTgt spid="4"/>
                                        </p:tgtEl>
                                        <p:attrNameLst>
                                          <p:attrName>ppt_x</p:attrName>
                                        </p:attrNameLst>
                                      </p:cBhvr>
                                    </p:anim>
                                    <p:set>
                                      <p:cBhvr>
                                        <p:cTn id="12" dur="770" fill="hold"/>
                                        <p:tgtEl>
                                          <p:spTgt spid="4"/>
                                        </p:tgtEl>
                                        <p:attrNameLst>
                                          <p:attrName>ppt_y</p:attrName>
                                        </p:attrNameLst>
                                      </p:cBhvr>
                                      <p:to>
                                        <p:strVal val="(#ppt_y+0.4)"/>
                                      </p:to>
                                    </p:set>
                                    <p:anim from="(#ppt_y+0.4)" to="(#ppt_y)" calcmode="lin" valueType="num">
                                      <p:cBhvr>
                                        <p:cTn id="13" dur="1230" accel="100000" fill="hold">
                                          <p:stCondLst>
                                            <p:cond delay="770"/>
                                          </p:stCondLst>
                                        </p:cTn>
                                        <p:tgtEl>
                                          <p:spTgt spid="4"/>
                                        </p:tgtEl>
                                        <p:attrNameLst>
                                          <p:attrName>ppt_y</p:attrName>
                                        </p:attrNameLst>
                                      </p:cBhvr>
                                    </p:anim>
                                  </p:childTnLst>
                                </p:cTn>
                              </p:par>
                            </p:childTnLst>
                          </p:cTn>
                        </p:par>
                      </p:childTnLst>
                    </p:cTn>
                  </p:par>
                  <p:par>
                    <p:cTn id="14" fill="hold">
                      <p:stCondLst>
                        <p:cond delay="indefinite"/>
                      </p:stCondLst>
                      <p:childTnLst>
                        <p:par>
                          <p:cTn id="15" fill="hold">
                            <p:stCondLst>
                              <p:cond delay="0"/>
                            </p:stCondLst>
                            <p:childTnLst>
                              <p:par>
                                <p:cTn id="16" presetID="9" presetClass="exit" presetSubtype="0" fill="hold" nodeType="clickEffect">
                                  <p:stCondLst>
                                    <p:cond delay="0"/>
                                  </p:stCondLst>
                                  <p:childTnLst>
                                    <p:animEffect transition="out" filter="dissolve">
                                      <p:cBhvr>
                                        <p:cTn id="17" dur="500"/>
                                        <p:tgtEl>
                                          <p:spTgt spid="4"/>
                                        </p:tgtEl>
                                      </p:cBhvr>
                                    </p:animEffect>
                                    <p:set>
                                      <p:cBhvr>
                                        <p:cTn id="18" dur="1" fill="hold">
                                          <p:stCondLst>
                                            <p:cond delay="499"/>
                                          </p:stCondLst>
                                        </p:cTn>
                                        <p:tgtEl>
                                          <p:spTgt spid="4"/>
                                        </p:tgtEl>
                                        <p:attrNameLst>
                                          <p:attrName>style.visibility</p:attrName>
                                        </p:attrNameLst>
                                      </p:cBhvr>
                                      <p:to>
                                        <p:strVal val="hidden"/>
                                      </p:to>
                                    </p:se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iterate type="lt">
                                    <p:tmPct val="5000"/>
                                  </p:iterate>
                                  <p:childTnLst>
                                    <p:set>
                                      <p:cBhvr>
                                        <p:cTn id="22" dur="1" fill="hold">
                                          <p:stCondLst>
                                            <p:cond delay="0"/>
                                          </p:stCondLst>
                                        </p:cTn>
                                        <p:tgtEl>
                                          <p:spTgt spid="5"/>
                                        </p:tgtEl>
                                        <p:attrNameLst>
                                          <p:attrName>style.visibility</p:attrName>
                                        </p:attrNameLst>
                                      </p:cBhvr>
                                      <p:to>
                                        <p:strVal val="visible"/>
                                      </p:to>
                                    </p:set>
                                    <p:anim calcmode="lin" valueType="num">
                                      <p:cBhvr>
                                        <p:cTn id="23" dur="1000" fill="hold"/>
                                        <p:tgtEl>
                                          <p:spTgt spid="5"/>
                                        </p:tgtEl>
                                        <p:attrNameLst>
                                          <p:attrName>ppt_w</p:attrName>
                                        </p:attrNameLst>
                                      </p:cBhvr>
                                      <p:tavLst>
                                        <p:tav tm="0">
                                          <p:val>
                                            <p:fltVal val="0"/>
                                          </p:val>
                                        </p:tav>
                                        <p:tav tm="100000">
                                          <p:val>
                                            <p:strVal val="#ppt_w"/>
                                          </p:val>
                                        </p:tav>
                                      </p:tavLst>
                                    </p:anim>
                                    <p:anim calcmode="lin" valueType="num">
                                      <p:cBhvr>
                                        <p:cTn id="24" dur="1000" fill="hold"/>
                                        <p:tgtEl>
                                          <p:spTgt spid="5"/>
                                        </p:tgtEl>
                                        <p:attrNameLst>
                                          <p:attrName>ppt_h</p:attrName>
                                        </p:attrNameLst>
                                      </p:cBhvr>
                                      <p:tavLst>
                                        <p:tav tm="0">
                                          <p:val>
                                            <p:fltVal val="0"/>
                                          </p:val>
                                        </p:tav>
                                        <p:tav tm="100000">
                                          <p:val>
                                            <p:strVal val="#ppt_h"/>
                                          </p:val>
                                        </p:tav>
                                      </p:tavLst>
                                    </p:anim>
                                    <p:anim calcmode="lin" valueType="num">
                                      <p:cBhvr>
                                        <p:cTn id="25" dur="1000" fill="hold"/>
                                        <p:tgtEl>
                                          <p:spTgt spid="5"/>
                                        </p:tgtEl>
                                        <p:attrNameLst>
                                          <p:attrName>style.rotation</p:attrName>
                                        </p:attrNameLst>
                                      </p:cBhvr>
                                      <p:tavLst>
                                        <p:tav tm="0">
                                          <p:val>
                                            <p:fltVal val="90"/>
                                          </p:val>
                                        </p:tav>
                                        <p:tav tm="100000">
                                          <p:val>
                                            <p:fltVal val="0"/>
                                          </p:val>
                                        </p:tav>
                                      </p:tavLst>
                                    </p:anim>
                                    <p:animEffect transition="in" filter="fade">
                                      <p:cBhvr>
                                        <p:cTn id="26" dur="1000"/>
                                        <p:tgtEl>
                                          <p:spTgt spid="5"/>
                                        </p:tgtEl>
                                      </p:cBhvr>
                                    </p:animEffect>
                                  </p:childTnLst>
                                </p:cTn>
                              </p:par>
                            </p:childTnLst>
                          </p:cTn>
                        </p:par>
                      </p:childTnLst>
                    </p:cTn>
                  </p:par>
                  <p:par>
                    <p:cTn id="27" fill="hold">
                      <p:stCondLst>
                        <p:cond delay="indefinite"/>
                      </p:stCondLst>
                      <p:childTnLst>
                        <p:par>
                          <p:cTn id="28" fill="hold">
                            <p:stCondLst>
                              <p:cond delay="0"/>
                            </p:stCondLst>
                            <p:childTnLst>
                              <p:par>
                                <p:cTn id="29" presetID="9" presetClass="exit" presetSubtype="0" fill="hold" grpId="1" nodeType="clickEffect">
                                  <p:stCondLst>
                                    <p:cond delay="0"/>
                                  </p:stCondLst>
                                  <p:iterate type="lt">
                                    <p:tmPct val="0"/>
                                  </p:iterate>
                                  <p:childTnLst>
                                    <p:animEffect transition="out" filter="dissolve">
                                      <p:cBhvr>
                                        <p:cTn id="30" dur="500"/>
                                        <p:tgtEl>
                                          <p:spTgt spid="5"/>
                                        </p:tgtEl>
                                      </p:cBhvr>
                                    </p:animEffect>
                                    <p:set>
                                      <p:cBhvr>
                                        <p:cTn id="31" dur="1" fill="hold">
                                          <p:stCondLst>
                                            <p:cond delay="499"/>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5" grpId="1"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252728"/>
          </a:xfrm>
        </p:spPr>
        <p:txBody>
          <a:bodyPr>
            <a:normAutofit fontScale="90000"/>
          </a:bodyPr>
          <a:lstStyle/>
          <a:p>
            <a:r>
              <a:rPr lang="en-US" dirty="0" smtClean="0"/>
              <a:t>The Revolt of 1857</a:t>
            </a:r>
            <a:br>
              <a:rPr lang="en-US" dirty="0" smtClean="0"/>
            </a:br>
            <a:endParaRPr lang="en-US" dirty="0"/>
          </a:p>
        </p:txBody>
      </p:sp>
      <p:sp>
        <p:nvSpPr>
          <p:cNvPr id="3" name="Content Placeholder 2"/>
          <p:cNvSpPr>
            <a:spLocks noGrp="1"/>
          </p:cNvSpPr>
          <p:nvPr>
            <p:ph idx="1"/>
          </p:nvPr>
        </p:nvSpPr>
        <p:spPr>
          <a:xfrm>
            <a:off x="457200" y="1600200"/>
            <a:ext cx="5715000" cy="4525963"/>
          </a:xfrm>
        </p:spPr>
        <p:txBody>
          <a:bodyPr>
            <a:normAutofit fontScale="77500" lnSpcReduction="20000"/>
          </a:bodyPr>
          <a:lstStyle/>
          <a:p>
            <a:pPr>
              <a:buNone/>
            </a:pPr>
            <a:endParaRPr lang="en-US" dirty="0" smtClean="0"/>
          </a:p>
          <a:p>
            <a:r>
              <a:rPr lang="en-US" dirty="0" smtClean="0"/>
              <a:t>We could subdue the mutiny of 1857, formidable as it was, because it spread through only a part of the army, because people did not actively sympathize with it, and because it was possible to find native Indian races who would fight on our side. But the moment a mutiny is but threatened, which shall be no mere mutiny, but the expression of a universal feeling of nationality, at that moment all hope is at an end, as all desire should be at an end, of our preserving our Empire -- Sir John Seeley (quoted by </a:t>
            </a:r>
            <a:r>
              <a:rPr lang="en-US" dirty="0" err="1" smtClean="0"/>
              <a:t>Tarling</a:t>
            </a:r>
            <a:r>
              <a:rPr lang="en-US" dirty="0" smtClean="0"/>
              <a:t>)</a:t>
            </a:r>
          </a:p>
          <a:p>
            <a:endParaRPr lang="en-US" dirty="0"/>
          </a:p>
        </p:txBody>
      </p:sp>
      <p:pic>
        <p:nvPicPr>
          <p:cNvPr id="4" name="Picture 3" descr="Revolt of 1857"/>
          <p:cNvPicPr/>
          <p:nvPr/>
        </p:nvPicPr>
        <p:blipFill>
          <a:blip r:embed="rId2">
            <a:extLst>
              <a:ext uri="{28A0092B-C50C-407E-A947-70E740481C1C}">
                <a14:useLocalDpi xmlns:lc="http://schemas.openxmlformats.org/drawingml/2006/lockedCanvas" xmlns:pic="http://schemas.openxmlformats.org/drawingml/2006/picture" xmlns:a14="http://schemas.microsoft.com/office/drawing/2010/main" xmlns:wps="http://schemas.microsoft.com/office/word/2010/wordprocessingShape" xmlns:wne="http://schemas.microsoft.com/office/word/2006/wordml" xmlns:wpi="http://schemas.microsoft.com/office/word/2010/wordprocessingInk" xmlns:wpg="http://schemas.microsoft.com/office/word/2010/wordprocessingGroup" xmlns:w14="http://schemas.microsoft.com/office/word/2010/wordml" xmlns:w="http://schemas.openxmlformats.org/wordprocessingml/2006/main" xmlns:w10="urn:schemas-microsoft-com:office:word" xmlns:wp="http://schemas.openxmlformats.org/drawingml/2006/wordprocessingDrawing" xmlns:wp14="http://schemas.microsoft.com/office/word/2010/wordprocessingDrawing" xmlns:v="urn:schemas-microsoft-com:vml" xmlns:m="http://schemas.openxmlformats.org/officeDocument/2006/math" xmlns:o="urn:schemas-microsoft-com:office:office" xmlns:mc="http://schemas.openxmlformats.org/markup-compatibility/2006" xmlns:wpc="http://schemas.microsoft.com/office/word/2010/wordprocessingCanvas" xmlns="" val="0"/>
              </a:ext>
            </a:extLst>
          </a:blip>
          <a:srcRect/>
          <a:stretch>
            <a:fillRect/>
          </a:stretch>
        </p:blipFill>
        <p:spPr bwMode="auto">
          <a:xfrm>
            <a:off x="6324600" y="2057400"/>
            <a:ext cx="2514600" cy="2719705"/>
          </a:xfrm>
          <a:prstGeom prst="rect">
            <a:avLst/>
          </a:prstGeom>
          <a:noFill/>
          <a:ln>
            <a:noFill/>
          </a:ln>
        </p:spPr>
      </p:pic>
    </p:spTree>
  </p:cSld>
  <p:clrMapOvr>
    <a:masterClrMapping/>
  </p:clrMapOvr>
  <p:transition>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to="" calcmode="lin" valueType="num">
                                      <p:cBhvr>
                                        <p:cTn id="12" dur="1" fill="hold"/>
                                        <p:tgtEl>
                                          <p:spTgt spid="3">
                                            <p:txEl>
                                              <p:pRg st="1" end="1"/>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 to="" calcmode="lin" valueType="num">
                                      <p:cBhvr>
                                        <p:cTn id="17" dur="1" fill="hold"/>
                                        <p:tgtEl>
                                          <p:spTgt spid="4"/>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b="1" dirty="0" smtClean="0"/>
              <a:t>India's First War of Independence</a:t>
            </a:r>
            <a:endParaRPr lang="en-US" dirty="0"/>
          </a:p>
        </p:txBody>
      </p:sp>
      <p:sp>
        <p:nvSpPr>
          <p:cNvPr id="3" name="Content Placeholder 2"/>
          <p:cNvSpPr>
            <a:spLocks noGrp="1"/>
          </p:cNvSpPr>
          <p:nvPr>
            <p:ph idx="1"/>
          </p:nvPr>
        </p:nvSpPr>
        <p:spPr/>
        <p:txBody>
          <a:bodyPr>
            <a:normAutofit fontScale="92500" lnSpcReduction="10000"/>
          </a:bodyPr>
          <a:lstStyle/>
          <a:p>
            <a:r>
              <a:rPr lang="en-IN" b="1" dirty="0" smtClean="0"/>
              <a:t>India's First War of Independence</a:t>
            </a:r>
            <a:r>
              <a:rPr lang="en-IN" dirty="0" smtClean="0"/>
              <a:t>, termed </a:t>
            </a:r>
            <a:r>
              <a:rPr lang="en-IN" dirty="0" err="1" smtClean="0"/>
              <a:t>Sepoy</a:t>
            </a:r>
            <a:r>
              <a:rPr lang="en-IN" dirty="0" smtClean="0"/>
              <a:t> Riots by the British was an attempt to unite India against the invading British and to restore power to the Mogul emperor </a:t>
            </a:r>
            <a:r>
              <a:rPr lang="en-IN" dirty="0" err="1" smtClean="0"/>
              <a:t>Bahadur</a:t>
            </a:r>
            <a:r>
              <a:rPr lang="en-IN" dirty="0" smtClean="0"/>
              <a:t> Shah. The resistance disintegrated primarily due to lack of leadership and unity on the part of Indians, as also to cruel suppression by the British Army. It was a remarkable event in Indian history and marked the end of the </a:t>
            </a:r>
            <a:r>
              <a:rPr lang="en-IN" dirty="0" err="1" smtClean="0"/>
              <a:t>Mughal</a:t>
            </a:r>
            <a:r>
              <a:rPr lang="en-IN" dirty="0" smtClean="0"/>
              <a:t> empire and sealed India's fate as a British colony for the next 100 years.</a:t>
            </a:r>
            <a:endParaRPr lang="en-US" dirty="0" smtClean="0"/>
          </a:p>
          <a:p>
            <a:endParaRPr lang="en-US" dirty="0"/>
          </a:p>
        </p:txBody>
      </p:sp>
    </p:spTree>
  </p:cSld>
  <p:clrMapOvr>
    <a:masterClrMapping/>
  </p:clrMapOvr>
  <p:transition>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to="" calcmode="lin" valueType="num">
                                      <p:cBhvr>
                                        <p:cTn id="12" dur="1" fill="hold"/>
                                        <p:tgtEl>
                                          <p:spTgt spid="3">
                                            <p:txEl>
                                              <p:pRg st="0" end="0"/>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normAutofit fontScale="90000"/>
          </a:bodyPr>
          <a:lstStyle/>
          <a:p>
            <a:r>
              <a:rPr lang="en-IN" b="1" dirty="0" smtClean="0"/>
              <a:t>Causes for the Revolt</a:t>
            </a:r>
            <a:r>
              <a:rPr lang="en-US" b="1" dirty="0" smtClean="0"/>
              <a:t/>
            </a:r>
            <a:br>
              <a:rPr lang="en-US" b="1" dirty="0" smtClean="0"/>
            </a:br>
            <a:endParaRPr lang="en-US" dirty="0"/>
          </a:p>
        </p:txBody>
      </p:sp>
      <p:sp>
        <p:nvSpPr>
          <p:cNvPr id="3" name="Content Placeholder 2"/>
          <p:cNvSpPr>
            <a:spLocks noGrp="1"/>
          </p:cNvSpPr>
          <p:nvPr>
            <p:ph idx="1"/>
          </p:nvPr>
        </p:nvSpPr>
        <p:spPr/>
        <p:style>
          <a:lnRef idx="2">
            <a:schemeClr val="dk1"/>
          </a:lnRef>
          <a:fillRef idx="1">
            <a:schemeClr val="lt1"/>
          </a:fillRef>
          <a:effectRef idx="0">
            <a:schemeClr val="dk1"/>
          </a:effectRef>
          <a:fontRef idx="minor">
            <a:schemeClr val="dk1"/>
          </a:fontRef>
        </p:style>
        <p:txBody>
          <a:bodyPr/>
          <a:lstStyle/>
          <a:p>
            <a:r>
              <a:rPr lang="en-IN" dirty="0" smtClean="0"/>
              <a:t>There were many causes that ultimately lead to this revolt. For the sake of convenience they can divided into the following categories. </a:t>
            </a:r>
            <a:endParaRPr lang="en-US" dirty="0" smtClean="0"/>
          </a:p>
          <a:p>
            <a:r>
              <a:rPr lang="en-IN" b="1" dirty="0" smtClean="0">
                <a:solidFill>
                  <a:srgbClr val="C00000"/>
                </a:solidFill>
              </a:rPr>
              <a:t>1.</a:t>
            </a:r>
            <a:r>
              <a:rPr lang="en-IN" u="sng" dirty="0" smtClean="0">
                <a:solidFill>
                  <a:srgbClr val="C00000"/>
                </a:solidFill>
              </a:rPr>
              <a:t>Social and Religious Causes</a:t>
            </a:r>
            <a:r>
              <a:rPr lang="en-IN" b="1" dirty="0" smtClean="0">
                <a:solidFill>
                  <a:srgbClr val="C00000"/>
                </a:solidFill>
              </a:rPr>
              <a:t/>
            </a:r>
            <a:br>
              <a:rPr lang="en-IN" b="1" dirty="0" smtClean="0">
                <a:solidFill>
                  <a:srgbClr val="C00000"/>
                </a:solidFill>
              </a:rPr>
            </a:br>
            <a:r>
              <a:rPr lang="en-IN" b="1" dirty="0" smtClean="0">
                <a:solidFill>
                  <a:srgbClr val="C00000"/>
                </a:solidFill>
              </a:rPr>
              <a:t>2.</a:t>
            </a:r>
            <a:r>
              <a:rPr lang="en-IN" u="sng" dirty="0" smtClean="0">
                <a:solidFill>
                  <a:srgbClr val="C00000"/>
                </a:solidFill>
              </a:rPr>
              <a:t>Political Causes</a:t>
            </a:r>
            <a:r>
              <a:rPr lang="en-IN" b="1" dirty="0" smtClean="0">
                <a:solidFill>
                  <a:srgbClr val="C00000"/>
                </a:solidFill>
              </a:rPr>
              <a:t/>
            </a:r>
            <a:br>
              <a:rPr lang="en-IN" b="1" dirty="0" smtClean="0">
                <a:solidFill>
                  <a:srgbClr val="C00000"/>
                </a:solidFill>
              </a:rPr>
            </a:br>
            <a:r>
              <a:rPr lang="en-IN" b="1" dirty="0" smtClean="0">
                <a:solidFill>
                  <a:srgbClr val="C00000"/>
                </a:solidFill>
              </a:rPr>
              <a:t>3.</a:t>
            </a:r>
            <a:r>
              <a:rPr lang="en-IN" u="sng" dirty="0" smtClean="0">
                <a:solidFill>
                  <a:srgbClr val="C00000"/>
                </a:solidFill>
              </a:rPr>
              <a:t>Military Causes</a:t>
            </a:r>
            <a:endParaRPr lang="en-US" dirty="0">
              <a:solidFill>
                <a:srgbClr val="C00000"/>
              </a:solidFill>
            </a:endParaRPr>
          </a:p>
        </p:txBody>
      </p:sp>
    </p:spTree>
  </p:cSld>
  <p:clrMapOvr>
    <a:masterClrMapping/>
  </p:clrMapOvr>
  <p:transition>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3"/>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24" presetClass="entr" presetSubtype="0" fill="hold" grpId="0" nodeType="clickEffect">
                                  <p:stCondLst>
                                    <p:cond delay="0"/>
                                  </p:stCondLst>
                                  <p:childTnLst>
                                    <p:set>
                                      <p:cBhvr>
                                        <p:cTn id="13" dur="1" fill="hold">
                                          <p:stCondLst>
                                            <p:cond delay="0"/>
                                          </p:stCondLst>
                                        </p:cTn>
                                        <p:tgtEl>
                                          <p:spTgt spid="3">
                                            <p:bg/>
                                          </p:spTgt>
                                        </p:tgtEl>
                                        <p:attrNameLst>
                                          <p:attrName>style.visibility</p:attrName>
                                        </p:attrNameLst>
                                      </p:cBhvr>
                                      <p:to>
                                        <p:strVal val="visible"/>
                                      </p:to>
                                    </p:set>
                                    <p:anim to="" calcmode="lin" valueType="num">
                                      <p:cBhvr>
                                        <p:cTn id="14" dur="1" fill="hold"/>
                                        <p:tgtEl>
                                          <p:spTgt spid="3">
                                            <p:bg/>
                                          </p:spTgt>
                                        </p:tgtEl>
                                        <p:attrNameLst>
                                          <p:attrName/>
                                        </p:attrNameLst>
                                      </p:cBhvr>
                                    </p:anim>
                                  </p:childTnLst>
                                </p:cTn>
                              </p:par>
                            </p:childTnLst>
                          </p:cTn>
                        </p:par>
                      </p:childTnLst>
                    </p:cTn>
                  </p:par>
                  <p:par>
                    <p:cTn id="15" fill="hold">
                      <p:stCondLst>
                        <p:cond delay="indefinite"/>
                      </p:stCondLst>
                      <p:childTnLst>
                        <p:par>
                          <p:cTn id="16" fill="hold">
                            <p:stCondLst>
                              <p:cond delay="0"/>
                            </p:stCondLst>
                            <p:childTnLst>
                              <p:par>
                                <p:cTn id="17" presetID="24" presetClass="entr" presetSubtype="0"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to="" calcmode="lin" valueType="num">
                                      <p:cBhvr>
                                        <p:cTn id="19" dur="1" fill="hold"/>
                                        <p:tgtEl>
                                          <p:spTgt spid="3">
                                            <p:txEl>
                                              <p:pRg st="0" end="0"/>
                                            </p:txEl>
                                          </p:spTgt>
                                        </p:tgtEl>
                                        <p:attrNameLst>
                                          <p:attrName/>
                                        </p:attrNameLst>
                                      </p:cBhvr>
                                    </p:anim>
                                  </p:childTnLst>
                                </p:cTn>
                              </p:par>
                            </p:childTnLst>
                          </p:cTn>
                        </p:par>
                      </p:childTnLst>
                    </p:cTn>
                  </p:par>
                  <p:par>
                    <p:cTn id="20" fill="hold">
                      <p:stCondLst>
                        <p:cond delay="indefinite"/>
                      </p:stCondLst>
                      <p:childTnLst>
                        <p:par>
                          <p:cTn id="21" fill="hold">
                            <p:stCondLst>
                              <p:cond delay="0"/>
                            </p:stCondLst>
                            <p:childTnLst>
                              <p:par>
                                <p:cTn id="22" presetID="24" presetClass="entr" presetSubtype="0" fill="hold" grpId="0" nodeType="click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 to="" calcmode="lin" valueType="num">
                                      <p:cBhvr>
                                        <p:cTn id="24" dur="1" fill="hold"/>
                                        <p:tgtEl>
                                          <p:spTgt spid="3">
                                            <p:txEl>
                                              <p:pRg st="1" end="1"/>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Social and Religious Causes</a:t>
            </a:r>
            <a:endParaRPr lang="en-US"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3" name="Content Placeholder 2"/>
          <p:cNvSpPr>
            <a:spLocks noGrp="1"/>
          </p:cNvSpPr>
          <p:nvPr>
            <p:ph idx="1"/>
          </p:nvPr>
        </p:nvSpPr>
        <p:spPr>
          <a:xfrm>
            <a:off x="533400" y="1600201"/>
            <a:ext cx="8153400" cy="2133599"/>
          </a:xfrm>
        </p:spPr>
        <p:style>
          <a:lnRef idx="1">
            <a:schemeClr val="accent6"/>
          </a:lnRef>
          <a:fillRef idx="2">
            <a:schemeClr val="accent6"/>
          </a:fillRef>
          <a:effectRef idx="1">
            <a:schemeClr val="accent6"/>
          </a:effectRef>
          <a:fontRef idx="minor">
            <a:schemeClr val="dk1"/>
          </a:fontRef>
        </p:style>
        <p:txBody>
          <a:bodyPr>
            <a:normAutofit fontScale="55000" lnSpcReduction="20000"/>
          </a:bodyPr>
          <a:lstStyle/>
          <a:p>
            <a:r>
              <a:rPr lang="en-IN" b="1" dirty="0" smtClean="0"/>
              <a:t>A. Change in pattern of trade and commerce </a:t>
            </a:r>
            <a:r>
              <a:rPr lang="en-IN" dirty="0" smtClean="0"/>
              <a:t/>
            </a:r>
            <a:br>
              <a:rPr lang="en-IN" dirty="0" smtClean="0"/>
            </a:br>
            <a:r>
              <a:rPr lang="en-IN" dirty="0" smtClean="0"/>
              <a:t>During the first two hundred years of its rule , the British East India Company confined its activities to trade and commerce. But in the 18th century the pattern of trade underwent a drastic change. With the onset of the </a:t>
            </a:r>
            <a:r>
              <a:rPr lang="en-IN" dirty="0" err="1" smtClean="0"/>
              <a:t>the</a:t>
            </a:r>
            <a:r>
              <a:rPr lang="en-IN" dirty="0" smtClean="0"/>
              <a:t> industrial revolution in England, many new industries came up and the </a:t>
            </a:r>
            <a:r>
              <a:rPr lang="en-IN" dirty="0" err="1" smtClean="0"/>
              <a:t>dependance</a:t>
            </a:r>
            <a:r>
              <a:rPr lang="en-IN" dirty="0" smtClean="0"/>
              <a:t> on Indian textiles came to an end. India became a raw material producing country and raw material which was purchased from India at very low costs was processed into finished goods in the factories in England and then exported back to India. British traders made enormous profits in this two way trade.</a:t>
            </a:r>
            <a:endParaRPr lang="en-US" dirty="0" smtClean="0"/>
          </a:p>
        </p:txBody>
      </p:sp>
      <p:sp>
        <p:nvSpPr>
          <p:cNvPr id="4" name="Rectangle 3"/>
          <p:cNvSpPr/>
          <p:nvPr/>
        </p:nvSpPr>
        <p:spPr>
          <a:xfrm>
            <a:off x="533400" y="4114800"/>
            <a:ext cx="8153400" cy="1754326"/>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r>
              <a:rPr lang="en-IN" b="1" dirty="0" smtClean="0"/>
              <a:t>C. Disgruntled </a:t>
            </a:r>
            <a:r>
              <a:rPr lang="en-IN" b="1" dirty="0" err="1" smtClean="0"/>
              <a:t>Zamindars</a:t>
            </a:r>
            <a:r>
              <a:rPr lang="en-IN" b="1" dirty="0" smtClean="0"/>
              <a:t> and </a:t>
            </a:r>
            <a:r>
              <a:rPr lang="en-IN" b="1" dirty="0" err="1" smtClean="0"/>
              <a:t>Taluqdars</a:t>
            </a:r>
            <a:r>
              <a:rPr lang="en-IN" dirty="0" smtClean="0"/>
              <a:t/>
            </a:r>
            <a:br>
              <a:rPr lang="en-IN" dirty="0" smtClean="0"/>
            </a:br>
            <a:r>
              <a:rPr lang="en-IN" dirty="0" smtClean="0"/>
              <a:t>The estates of many landlords were taken over by the East India Company when the native provinces came under the company's dominion. The estates of 21,000 </a:t>
            </a:r>
            <a:r>
              <a:rPr lang="en-IN" dirty="0" err="1" smtClean="0"/>
              <a:t>Taluqdars</a:t>
            </a:r>
            <a:r>
              <a:rPr lang="en-IN" dirty="0" smtClean="0"/>
              <a:t> were confiscated when Oudh was annexed. The </a:t>
            </a:r>
            <a:r>
              <a:rPr lang="en-IN" dirty="0" err="1" smtClean="0"/>
              <a:t>dispossesed</a:t>
            </a:r>
            <a:r>
              <a:rPr lang="en-IN" dirty="0" smtClean="0"/>
              <a:t> landlords found themselves without a source on income, ashamed to </a:t>
            </a:r>
            <a:r>
              <a:rPr lang="en-IN" dirty="0" err="1" smtClean="0"/>
              <a:t>beg,unable</a:t>
            </a:r>
            <a:r>
              <a:rPr lang="en-IN" dirty="0" smtClean="0"/>
              <a:t> to work and thus condemned to penury.</a:t>
            </a:r>
            <a:endParaRPr lang="en-US" dirty="0" smtClean="0"/>
          </a:p>
        </p:txBody>
      </p:sp>
      <p:sp>
        <p:nvSpPr>
          <p:cNvPr id="5" name="Rectangle 4"/>
          <p:cNvSpPr/>
          <p:nvPr/>
        </p:nvSpPr>
        <p:spPr>
          <a:xfrm>
            <a:off x="533400" y="3733800"/>
            <a:ext cx="8153400" cy="369332"/>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r>
              <a:rPr lang="en-IN" b="1" dirty="0" smtClean="0"/>
              <a:t>B. Ruination of Artisans and Craftsmen</a:t>
            </a:r>
            <a:endParaRPr lang="en-US" dirty="0" smtClean="0"/>
          </a:p>
        </p:txBody>
      </p:sp>
      <p:sp>
        <p:nvSpPr>
          <p:cNvPr id="6" name="Rectangle 5"/>
          <p:cNvSpPr/>
          <p:nvPr/>
        </p:nvSpPr>
        <p:spPr>
          <a:xfrm>
            <a:off x="533400" y="5867400"/>
            <a:ext cx="8229600" cy="369332"/>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r>
              <a:rPr lang="en-IN" b="1" dirty="0" smtClean="0"/>
              <a:t>D. Disbanded soldiers were seething with anger and were determined to revenge.</a:t>
            </a:r>
            <a:endParaRPr lang="en-US" dirty="0" smtClean="0"/>
          </a:p>
        </p:txBody>
      </p:sp>
    </p:spTree>
  </p:cSld>
  <p:clrMapOvr>
    <a:masterClrMapping/>
  </p:clrMapOvr>
  <p:transition>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plus(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 to="" calcmode="lin" valueType="num">
                                      <p:cBhvr>
                                        <p:cTn id="12" dur="1" fill="hold"/>
                                        <p:tgtEl>
                                          <p:spTgt spid="3">
                                            <p:bg/>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 to="" calcmode="lin" valueType="num">
                                      <p:cBhvr>
                                        <p:cTn id="17" dur="1" fill="hold"/>
                                        <p:tgtEl>
                                          <p:spTgt spid="3">
                                            <p:txEl>
                                              <p:pRg st="0" end="0"/>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 to="" calcmode="lin" valueType="num">
                                      <p:cBhvr>
                                        <p:cTn id="22" dur="1" fill="hold"/>
                                        <p:tgtEl>
                                          <p:spTgt spid="5"/>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grpId="0" nodeType="clickEffect">
                                  <p:stCondLst>
                                    <p:cond delay="0"/>
                                  </p:stCondLst>
                                  <p:childTnLst>
                                    <p:set>
                                      <p:cBhvr>
                                        <p:cTn id="26" dur="1" fill="hold">
                                          <p:stCondLst>
                                            <p:cond delay="0"/>
                                          </p:stCondLst>
                                        </p:cTn>
                                        <p:tgtEl>
                                          <p:spTgt spid="4"/>
                                        </p:tgtEl>
                                        <p:attrNameLst>
                                          <p:attrName>style.visibility</p:attrName>
                                        </p:attrNameLst>
                                      </p:cBhvr>
                                      <p:to>
                                        <p:strVal val="visible"/>
                                      </p:to>
                                    </p:set>
                                    <p:anim to="" calcmode="lin" valueType="num">
                                      <p:cBhvr>
                                        <p:cTn id="27" dur="1" fill="hold"/>
                                        <p:tgtEl>
                                          <p:spTgt spid="4"/>
                                        </p:tgtEl>
                                        <p:attrNameLst>
                                          <p:attrName/>
                                        </p:attrNameLst>
                                      </p:cBhvr>
                                    </p:anim>
                                  </p:childTnLst>
                                </p:cTn>
                              </p:par>
                            </p:childTnLst>
                          </p:cTn>
                        </p:par>
                      </p:childTnLst>
                    </p:cTn>
                  </p:par>
                  <p:par>
                    <p:cTn id="28" fill="hold">
                      <p:stCondLst>
                        <p:cond delay="indefinite"/>
                      </p:stCondLst>
                      <p:childTnLst>
                        <p:par>
                          <p:cTn id="29" fill="hold">
                            <p:stCondLst>
                              <p:cond delay="0"/>
                            </p:stCondLst>
                            <p:childTnLst>
                              <p:par>
                                <p:cTn id="30" presetID="24" presetClass="entr" presetSubtype="0" fill="hold" grpId="0" nodeType="clickEffect">
                                  <p:stCondLst>
                                    <p:cond delay="0"/>
                                  </p:stCondLst>
                                  <p:childTnLst>
                                    <p:set>
                                      <p:cBhvr>
                                        <p:cTn id="31" dur="1" fill="hold">
                                          <p:stCondLst>
                                            <p:cond delay="0"/>
                                          </p:stCondLst>
                                        </p:cTn>
                                        <p:tgtEl>
                                          <p:spTgt spid="6"/>
                                        </p:tgtEl>
                                        <p:attrNameLst>
                                          <p:attrName>style.visibility</p:attrName>
                                        </p:attrNameLst>
                                      </p:cBhvr>
                                      <p:to>
                                        <p:strVal val="visible"/>
                                      </p:to>
                                    </p:set>
                                    <p:anim to="" calcmode="lin" valueType="num">
                                      <p:cBhvr>
                                        <p:cTn id="32" dur="1" fill="hold"/>
                                        <p:tgtEl>
                                          <p:spTgt spid="6"/>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animBg="1"/>
      <p:bldP spid="4" grpId="0" animBg="1"/>
      <p:bldP spid="5" grpId="0" animBg="1"/>
      <p:bldP spid="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Social and Religious Causes</a:t>
            </a:r>
            <a:endParaRPr lang="en-US" dirty="0"/>
          </a:p>
        </p:txBody>
      </p:sp>
      <p:sp>
        <p:nvSpPr>
          <p:cNvPr id="3" name="Content Placeholder 2"/>
          <p:cNvSpPr>
            <a:spLocks noGrp="1"/>
          </p:cNvSpPr>
          <p:nvPr>
            <p:ph idx="1"/>
          </p:nvPr>
        </p:nvSpPr>
        <p:spPr>
          <a:xfrm>
            <a:off x="457200" y="1600201"/>
            <a:ext cx="6858000" cy="1981199"/>
          </a:xfrm>
        </p:spPr>
        <p:style>
          <a:lnRef idx="1">
            <a:schemeClr val="accent5"/>
          </a:lnRef>
          <a:fillRef idx="2">
            <a:schemeClr val="accent5"/>
          </a:fillRef>
          <a:effectRef idx="1">
            <a:schemeClr val="accent5"/>
          </a:effectRef>
          <a:fontRef idx="minor">
            <a:schemeClr val="dk1"/>
          </a:fontRef>
        </p:style>
        <p:txBody>
          <a:bodyPr>
            <a:noAutofit/>
          </a:bodyPr>
          <a:lstStyle/>
          <a:p>
            <a:r>
              <a:rPr lang="en-IN" sz="2000" b="1" dirty="0" smtClean="0"/>
              <a:t>E. Activities Of Missionaries</a:t>
            </a:r>
            <a:br>
              <a:rPr lang="en-IN" sz="2000" b="1" dirty="0" smtClean="0"/>
            </a:br>
            <a:r>
              <a:rPr lang="en-IN" sz="2000" dirty="0" smtClean="0"/>
              <a:t>The Indians had a lurking suspicion in their minds that they would be converted to Christianity under the new regime. Churches and chaplains were established at Govt. expenses , even civil and military officers </a:t>
            </a:r>
            <a:r>
              <a:rPr lang="en-IN" sz="2000" dirty="0" err="1" smtClean="0"/>
              <a:t>propogated</a:t>
            </a:r>
            <a:r>
              <a:rPr lang="en-IN" sz="2000" dirty="0" smtClean="0"/>
              <a:t> the Christian gospel. </a:t>
            </a:r>
            <a:endParaRPr lang="en-US" sz="2000" dirty="0" smtClean="0"/>
          </a:p>
        </p:txBody>
      </p:sp>
      <p:sp>
        <p:nvSpPr>
          <p:cNvPr id="1025" name="Rectangle 1"/>
          <p:cNvSpPr>
            <a:spLocks noChangeArrowheads="1"/>
          </p:cNvSpPr>
          <p:nvPr/>
        </p:nvSpPr>
        <p:spPr bwMode="auto">
          <a:xfrm>
            <a:off x="457200" y="3581400"/>
            <a:ext cx="6858000" cy="2800767"/>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ctr" anchorCtr="0" compatLnSpc="1">
            <a:prstTxWarp prst="textNoShape">
              <a:avLst/>
            </a:prstTxWarp>
            <a:spAutoFit/>
          </a:bodyPr>
          <a:lstStyle/>
          <a:p>
            <a:pPr fontAlgn="base">
              <a:spcBef>
                <a:spcPct val="0"/>
              </a:spcBef>
              <a:spcAft>
                <a:spcPct val="0"/>
              </a:spcAft>
            </a:pPr>
            <a:r>
              <a:rPr lang="en-IN" sz="2000" b="1" dirty="0" smtClean="0"/>
              <a:t>F. New Laws</a:t>
            </a:r>
            <a:br>
              <a:rPr lang="en-IN" sz="2000" b="1" dirty="0" smtClean="0"/>
            </a:br>
            <a:r>
              <a:rPr lang="en-IN" sz="2000" dirty="0" smtClean="0"/>
              <a:t>The introduction of certain laws unsettled the mind of the Indians. Some of them were :</a:t>
            </a:r>
            <a:br>
              <a:rPr lang="en-IN" sz="2000" dirty="0" smtClean="0"/>
            </a:br>
            <a:r>
              <a:rPr lang="en-IN" sz="2000" b="1" dirty="0" smtClean="0"/>
              <a:t>Sati Ban Act</a:t>
            </a:r>
            <a:endParaRPr lang="en-US" sz="2000" dirty="0" smtClean="0"/>
          </a:p>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000000"/>
                </a:solidFill>
                <a:effectLst/>
                <a:latin typeface="Verdana" pitchFamily="34" charset="0"/>
                <a:ea typeface="Calibri" pitchFamily="34" charset="0"/>
                <a:cs typeface="Mangal" pitchFamily="18" charset="0"/>
              </a:rPr>
              <a:t>Widow Remarriage Act</a:t>
            </a:r>
            <a:br>
              <a:rPr kumimoji="0" lang="en-US" sz="1600" b="1" i="0" u="none" strike="noStrike" cap="none" normalizeH="0" baseline="0" dirty="0" smtClean="0">
                <a:ln>
                  <a:noFill/>
                </a:ln>
                <a:solidFill>
                  <a:srgbClr val="000000"/>
                </a:solidFill>
                <a:effectLst/>
                <a:latin typeface="Verdana" pitchFamily="34" charset="0"/>
                <a:ea typeface="Calibri" pitchFamily="34" charset="0"/>
                <a:cs typeface="Mangal" pitchFamily="18" charset="0"/>
              </a:rPr>
            </a:br>
            <a:r>
              <a:rPr kumimoji="0" lang="en-US" sz="1600" b="0" i="0" u="none" strike="noStrike" cap="none" normalizeH="0" baseline="0" dirty="0" smtClean="0">
                <a:ln>
                  <a:noFill/>
                </a:ln>
                <a:solidFill>
                  <a:srgbClr val="000000"/>
                </a:solidFill>
                <a:effectLst/>
                <a:latin typeface="Verdana" pitchFamily="34" charset="0"/>
                <a:ea typeface="Calibri" pitchFamily="34" charset="0"/>
                <a:cs typeface="Mangal" pitchFamily="18" charset="0"/>
              </a:rPr>
              <a:t>They even looked upon the reforming zeal of British officials with suspicion. They were against introduction of railways as all the castes would have to travel in the same compartment. They were shocked when a law was passed allowing Hindu converts to Christianity to inherit their ancestral property. </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3"/>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24" presetClass="entr" presetSubtype="0" fill="hold" grpId="0" nodeType="clickEffect">
                                  <p:stCondLst>
                                    <p:cond delay="0"/>
                                  </p:stCondLst>
                                  <p:childTnLst>
                                    <p:set>
                                      <p:cBhvr>
                                        <p:cTn id="13" dur="1" fill="hold">
                                          <p:stCondLst>
                                            <p:cond delay="0"/>
                                          </p:stCondLst>
                                        </p:cTn>
                                        <p:tgtEl>
                                          <p:spTgt spid="3">
                                            <p:bg/>
                                          </p:spTgt>
                                        </p:tgtEl>
                                        <p:attrNameLst>
                                          <p:attrName>style.visibility</p:attrName>
                                        </p:attrNameLst>
                                      </p:cBhvr>
                                      <p:to>
                                        <p:strVal val="visible"/>
                                      </p:to>
                                    </p:set>
                                    <p:anim to="" calcmode="lin" valueType="num">
                                      <p:cBhvr>
                                        <p:cTn id="14" dur="1" fill="hold"/>
                                        <p:tgtEl>
                                          <p:spTgt spid="3">
                                            <p:bg/>
                                          </p:spTgt>
                                        </p:tgtEl>
                                        <p:attrNameLst>
                                          <p:attrName/>
                                        </p:attrNameLst>
                                      </p:cBhvr>
                                    </p:anim>
                                  </p:childTnLst>
                                </p:cTn>
                              </p:par>
                            </p:childTnLst>
                          </p:cTn>
                        </p:par>
                      </p:childTnLst>
                    </p:cTn>
                  </p:par>
                  <p:par>
                    <p:cTn id="15" fill="hold">
                      <p:stCondLst>
                        <p:cond delay="indefinite"/>
                      </p:stCondLst>
                      <p:childTnLst>
                        <p:par>
                          <p:cTn id="16" fill="hold">
                            <p:stCondLst>
                              <p:cond delay="0"/>
                            </p:stCondLst>
                            <p:childTnLst>
                              <p:par>
                                <p:cTn id="17" presetID="24" presetClass="entr" presetSubtype="0"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to="" calcmode="lin" valueType="num">
                                      <p:cBhvr>
                                        <p:cTn id="19" dur="1" fill="hold"/>
                                        <p:tgtEl>
                                          <p:spTgt spid="3">
                                            <p:txEl>
                                              <p:pRg st="0" end="0"/>
                                            </p:txEl>
                                          </p:spTgt>
                                        </p:tgtEl>
                                        <p:attrNameLst>
                                          <p:attrName/>
                                        </p:attrNameLst>
                                      </p:cBhvr>
                                    </p:anim>
                                  </p:childTnLst>
                                </p:cTn>
                              </p:par>
                            </p:childTnLst>
                          </p:cTn>
                        </p:par>
                      </p:childTnLst>
                    </p:cTn>
                  </p:par>
                  <p:par>
                    <p:cTn id="20" fill="hold">
                      <p:stCondLst>
                        <p:cond delay="indefinite"/>
                      </p:stCondLst>
                      <p:childTnLst>
                        <p:par>
                          <p:cTn id="21" fill="hold">
                            <p:stCondLst>
                              <p:cond delay="0"/>
                            </p:stCondLst>
                            <p:childTnLst>
                              <p:par>
                                <p:cTn id="22" presetID="24" presetClass="entr" presetSubtype="0" fill="hold" grpId="0" nodeType="clickEffect">
                                  <p:stCondLst>
                                    <p:cond delay="0"/>
                                  </p:stCondLst>
                                  <p:childTnLst>
                                    <p:set>
                                      <p:cBhvr>
                                        <p:cTn id="23" dur="1" fill="hold">
                                          <p:stCondLst>
                                            <p:cond delay="0"/>
                                          </p:stCondLst>
                                        </p:cTn>
                                        <p:tgtEl>
                                          <p:spTgt spid="1025"/>
                                        </p:tgtEl>
                                        <p:attrNameLst>
                                          <p:attrName>style.visibility</p:attrName>
                                        </p:attrNameLst>
                                      </p:cBhvr>
                                      <p:to>
                                        <p:strVal val="visible"/>
                                      </p:to>
                                    </p:set>
                                    <p:anim to="" calcmode="lin" valueType="num">
                                      <p:cBhvr>
                                        <p:cTn id="24" dur="1" fill="hold"/>
                                        <p:tgtEl>
                                          <p:spTgt spid="1025"/>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animBg="1"/>
      <p:bldP spid="102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990600" y="0"/>
            <a:ext cx="7772400" cy="914400"/>
          </a:xfrm>
        </p:spPr>
        <p:txBody>
          <a:bodyPr>
            <a:normAutofit fontScale="90000"/>
          </a:bodyPr>
          <a:lstStyle/>
          <a:p>
            <a:r>
              <a:rPr lang="en-US" dirty="0" smtClean="0"/>
              <a:t/>
            </a:r>
            <a:br>
              <a:rPr lang="en-US" dirty="0" smtClean="0"/>
            </a:br>
            <a:r>
              <a:rPr lang="en-IN"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Political Causes</a:t>
            </a:r>
            <a:r>
              <a:rPr lang="en-US" b="1" dirty="0" smtClean="0"/>
              <a:t/>
            </a:r>
            <a:br>
              <a:rPr lang="en-US" b="1" dirty="0" smtClean="0"/>
            </a:br>
            <a:endParaRPr lang="en-US" dirty="0"/>
          </a:p>
        </p:txBody>
      </p:sp>
      <p:sp>
        <p:nvSpPr>
          <p:cNvPr id="3" name="Content Placeholder 2"/>
          <p:cNvSpPr>
            <a:spLocks noGrp="1"/>
          </p:cNvSpPr>
          <p:nvPr>
            <p:ph idx="1"/>
          </p:nvPr>
        </p:nvSpPr>
        <p:spPr>
          <a:xfrm>
            <a:off x="533400" y="1295401"/>
            <a:ext cx="8001000" cy="3047999"/>
          </a:xfrm>
        </p:spPr>
        <p:style>
          <a:lnRef idx="1">
            <a:schemeClr val="accent4"/>
          </a:lnRef>
          <a:fillRef idx="2">
            <a:schemeClr val="accent4"/>
          </a:fillRef>
          <a:effectRef idx="1">
            <a:schemeClr val="accent4"/>
          </a:effectRef>
          <a:fontRef idx="minor">
            <a:schemeClr val="dk1"/>
          </a:fontRef>
        </p:style>
        <p:txBody>
          <a:bodyPr>
            <a:normAutofit fontScale="70000" lnSpcReduction="20000"/>
          </a:bodyPr>
          <a:lstStyle/>
          <a:p>
            <a:r>
              <a:rPr lang="en-IN" b="1" dirty="0" smtClean="0"/>
              <a:t>A. Lord </a:t>
            </a:r>
            <a:r>
              <a:rPr lang="en-IN" b="1" dirty="0" err="1" smtClean="0"/>
              <a:t>Dalhousies</a:t>
            </a:r>
            <a:r>
              <a:rPr lang="en-IN" b="1" dirty="0" smtClean="0"/>
              <a:t> Policy Of Annexation (Doctrine of Lapse)</a:t>
            </a:r>
            <a:br>
              <a:rPr lang="en-IN" b="1" dirty="0" smtClean="0"/>
            </a:br>
            <a:r>
              <a:rPr lang="en-IN" dirty="0" smtClean="0"/>
              <a:t>According to this policy the rulers of native princes could not install their adopted son on the throne. This was opposed to Nana Sahib - the adopted son of </a:t>
            </a:r>
            <a:r>
              <a:rPr lang="en-IN" dirty="0" err="1" smtClean="0"/>
              <a:t>PeshwaBajiRao</a:t>
            </a:r>
            <a:r>
              <a:rPr lang="en-IN" dirty="0" smtClean="0"/>
              <a:t> II as he was refused the pension his father had been getting. </a:t>
            </a:r>
            <a:r>
              <a:rPr lang="en-IN" dirty="0" err="1" smtClean="0"/>
              <a:t>Rani</a:t>
            </a:r>
            <a:r>
              <a:rPr lang="en-IN" dirty="0" smtClean="0"/>
              <a:t> </a:t>
            </a:r>
            <a:r>
              <a:rPr lang="en-IN" dirty="0" err="1" smtClean="0"/>
              <a:t>LaxmiBai</a:t>
            </a:r>
            <a:r>
              <a:rPr lang="en-IN" dirty="0" smtClean="0"/>
              <a:t> was also not allowed to install her adopted son on the throne. The house of the </a:t>
            </a:r>
            <a:r>
              <a:rPr lang="en-IN" dirty="0" err="1" smtClean="0"/>
              <a:t>Mughals</a:t>
            </a:r>
            <a:r>
              <a:rPr lang="en-IN" dirty="0" smtClean="0"/>
              <a:t> was humbled when it was announced that the successors of </a:t>
            </a:r>
            <a:r>
              <a:rPr lang="en-IN" dirty="0" err="1" smtClean="0"/>
              <a:t>Bahadur</a:t>
            </a:r>
            <a:r>
              <a:rPr lang="en-IN" dirty="0" smtClean="0"/>
              <a:t> Shah </a:t>
            </a:r>
            <a:r>
              <a:rPr lang="en-IN" dirty="0" err="1" smtClean="0"/>
              <a:t>Zafar</a:t>
            </a:r>
            <a:r>
              <a:rPr lang="en-IN" dirty="0" smtClean="0"/>
              <a:t> would not be allowed to use the title of King and would not be allowed to use the </a:t>
            </a:r>
            <a:r>
              <a:rPr lang="en-IN" dirty="0" err="1" smtClean="0"/>
              <a:t>Historc</a:t>
            </a:r>
            <a:r>
              <a:rPr lang="en-IN" dirty="0" smtClean="0"/>
              <a:t> Red Fort as </a:t>
            </a:r>
            <a:r>
              <a:rPr lang="en-IN" dirty="0" err="1" smtClean="0"/>
              <a:t>thier</a:t>
            </a:r>
            <a:r>
              <a:rPr lang="en-IN" dirty="0" smtClean="0"/>
              <a:t> palace and had to move to a place near the </a:t>
            </a:r>
            <a:r>
              <a:rPr lang="en-IN" dirty="0" err="1" smtClean="0"/>
              <a:t>QutbMinar</a:t>
            </a:r>
            <a:r>
              <a:rPr lang="en-IN" dirty="0" smtClean="0"/>
              <a:t>.</a:t>
            </a:r>
            <a:endParaRPr lang="en-US" dirty="0" smtClean="0"/>
          </a:p>
          <a:p>
            <a:pPr>
              <a:buNone/>
            </a:pPr>
            <a:endParaRPr lang="en-US" dirty="0" smtClean="0"/>
          </a:p>
          <a:p>
            <a:endParaRPr lang="en-US" dirty="0"/>
          </a:p>
        </p:txBody>
      </p:sp>
      <p:sp>
        <p:nvSpPr>
          <p:cNvPr id="4" name="Rectangle 3"/>
          <p:cNvSpPr/>
          <p:nvPr/>
        </p:nvSpPr>
        <p:spPr>
          <a:xfrm>
            <a:off x="533400" y="4724400"/>
            <a:ext cx="8001000" cy="1477328"/>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r>
              <a:rPr lang="en-IN" b="1" dirty="0" smtClean="0"/>
              <a:t>C. Exposure of myth of British </a:t>
            </a:r>
            <a:r>
              <a:rPr lang="en-IN" b="1" dirty="0" err="1" smtClean="0"/>
              <a:t>Invincibilty</a:t>
            </a:r>
            <a:r>
              <a:rPr lang="en-IN" b="1" dirty="0" smtClean="0"/>
              <a:t/>
            </a:r>
            <a:br>
              <a:rPr lang="en-IN" b="1" dirty="0" smtClean="0"/>
            </a:br>
            <a:r>
              <a:rPr lang="en-IN" dirty="0" smtClean="0"/>
              <a:t>The British had suffered very heavy losses in the 1st Afghan War , the rebellion of the </a:t>
            </a:r>
            <a:r>
              <a:rPr lang="en-IN" dirty="0" err="1" smtClean="0"/>
              <a:t>Santhal</a:t>
            </a:r>
            <a:r>
              <a:rPr lang="en-IN" dirty="0" smtClean="0"/>
              <a:t> tribes of Bihar and Orissa and the Crimean War. Moreover the people believed that the British rule had started after the battle of </a:t>
            </a:r>
            <a:r>
              <a:rPr lang="en-IN" dirty="0" err="1" smtClean="0"/>
              <a:t>Plassey</a:t>
            </a:r>
            <a:r>
              <a:rPr lang="en-IN" dirty="0" smtClean="0"/>
              <a:t> in 1757 and would end after the completion of a century</a:t>
            </a:r>
            <a:endParaRPr lang="en-US" dirty="0"/>
          </a:p>
        </p:txBody>
      </p:sp>
      <p:sp>
        <p:nvSpPr>
          <p:cNvPr id="7" name="Rectangle 6"/>
          <p:cNvSpPr/>
          <p:nvPr/>
        </p:nvSpPr>
        <p:spPr>
          <a:xfrm>
            <a:off x="533400" y="4343400"/>
            <a:ext cx="8001000" cy="369332"/>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r>
              <a:rPr lang="en-IN" b="1" dirty="0" smtClean="0"/>
              <a:t>B. British disregard of treaties and pledges</a:t>
            </a:r>
            <a:endParaRPr lang="en-US" dirty="0"/>
          </a:p>
        </p:txBody>
      </p:sp>
    </p:spTree>
  </p:cSld>
  <p:clrMapOvr>
    <a:masterClrMapping/>
  </p:clrMapOvr>
  <p:transition>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to="" calcmode="lin" valueType="num">
                                      <p:cBhvr>
                                        <p:cTn id="7" dur="1" fill="hold"/>
                                        <p:tgtEl>
                                          <p:spTgt spid="6"/>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 to="" calcmode="lin" valueType="num">
                                      <p:cBhvr>
                                        <p:cTn id="12" dur="1" fill="hold"/>
                                        <p:tgtEl>
                                          <p:spTgt spid="3">
                                            <p:bg/>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 to="" calcmode="lin" valueType="num">
                                      <p:cBhvr>
                                        <p:cTn id="17" dur="1" fill="hold"/>
                                        <p:tgtEl>
                                          <p:spTgt spid="3">
                                            <p:txEl>
                                              <p:pRg st="0" end="0"/>
                                            </p:txEl>
                                          </p:spTgt>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 to="" calcmode="lin" valueType="num">
                                      <p:cBhvr>
                                        <p:cTn id="22" dur="1" fill="hold"/>
                                        <p:tgtEl>
                                          <p:spTgt spid="7"/>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grpId="0" nodeType="clickEffect">
                                  <p:stCondLst>
                                    <p:cond delay="0"/>
                                  </p:stCondLst>
                                  <p:childTnLst>
                                    <p:set>
                                      <p:cBhvr>
                                        <p:cTn id="26" dur="1" fill="hold">
                                          <p:stCondLst>
                                            <p:cond delay="0"/>
                                          </p:stCondLst>
                                        </p:cTn>
                                        <p:tgtEl>
                                          <p:spTgt spid="4"/>
                                        </p:tgtEl>
                                        <p:attrNameLst>
                                          <p:attrName>style.visibility</p:attrName>
                                        </p:attrNameLst>
                                      </p:cBhvr>
                                      <p:to>
                                        <p:strVal val="visible"/>
                                      </p:to>
                                    </p:set>
                                    <p:anim to="" calcmode="lin" valueType="num">
                                      <p:cBhvr>
                                        <p:cTn id="27" dur="1" fill="hold"/>
                                        <p:tgtEl>
                                          <p:spTgt spid="4"/>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3" grpId="0" build="p" animBg="1"/>
      <p:bldP spid="4" grpId="0" animBg="1"/>
      <p:bldP spid="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Military Causes</a:t>
            </a:r>
            <a:r>
              <a:rPr lang="en-US" b="1" dirty="0" smtClean="0"/>
              <a:t/>
            </a:r>
            <a:br>
              <a:rPr lang="en-US" b="1" dirty="0" smtClean="0"/>
            </a:br>
            <a:endParaRPr lang="en-US" dirty="0"/>
          </a:p>
        </p:txBody>
      </p:sp>
      <p:sp>
        <p:nvSpPr>
          <p:cNvPr id="3" name="Content Placeholder 2"/>
          <p:cNvSpPr>
            <a:spLocks noGrp="1"/>
          </p:cNvSpPr>
          <p:nvPr>
            <p:ph idx="1"/>
          </p:nvPr>
        </p:nvSpPr>
        <p:spPr>
          <a:xfrm>
            <a:off x="685800" y="4191000"/>
            <a:ext cx="7391400" cy="1600200"/>
          </a:xfrm>
        </p:spPr>
        <p:style>
          <a:lnRef idx="0">
            <a:schemeClr val="accent1"/>
          </a:lnRef>
          <a:fillRef idx="3">
            <a:schemeClr val="accent1"/>
          </a:fillRef>
          <a:effectRef idx="3">
            <a:schemeClr val="accent1"/>
          </a:effectRef>
          <a:fontRef idx="minor">
            <a:schemeClr val="lt1"/>
          </a:fontRef>
        </p:style>
        <p:txBody>
          <a:bodyPr>
            <a:normAutofit fontScale="62500" lnSpcReduction="20000"/>
          </a:bodyPr>
          <a:lstStyle/>
          <a:p>
            <a:pPr>
              <a:buNone/>
            </a:pPr>
            <a:r>
              <a:rPr lang="en-IN" b="1" dirty="0" smtClean="0"/>
              <a:t>   D. Enfield Rifles</a:t>
            </a:r>
            <a:r>
              <a:rPr lang="en-IN" dirty="0" smtClean="0"/>
              <a:t/>
            </a:r>
            <a:br>
              <a:rPr lang="en-IN" dirty="0" smtClean="0"/>
            </a:br>
            <a:r>
              <a:rPr lang="en-IN" b="1" dirty="0" smtClean="0"/>
              <a:t>This was perhaps the immediate cause of the revolt. </a:t>
            </a:r>
            <a:r>
              <a:rPr lang="en-IN" dirty="0" smtClean="0"/>
              <a:t>The British introduced new rifles which had cartridges greased with the</a:t>
            </a:r>
            <a:r>
              <a:rPr lang="en-IN" b="1" dirty="0" smtClean="0"/>
              <a:t> fat of cows and pigs.</a:t>
            </a:r>
            <a:r>
              <a:rPr lang="en-IN" dirty="0" smtClean="0"/>
              <a:t> The cover had to be plucked out by the </a:t>
            </a:r>
            <a:r>
              <a:rPr lang="en-IN" dirty="0" err="1" smtClean="0"/>
              <a:t>teet</a:t>
            </a:r>
            <a:r>
              <a:rPr lang="en-IN" dirty="0" smtClean="0"/>
              <a:t> before using. The Hindu and Muslim </a:t>
            </a:r>
            <a:r>
              <a:rPr lang="en-IN" dirty="0" err="1" smtClean="0"/>
              <a:t>sepoys</a:t>
            </a:r>
            <a:r>
              <a:rPr lang="en-IN" dirty="0" smtClean="0"/>
              <a:t> refused tot ouch these cartridges.</a:t>
            </a:r>
            <a:endParaRPr lang="en-US" dirty="0" smtClean="0"/>
          </a:p>
          <a:p>
            <a:endParaRPr lang="en-US" dirty="0"/>
          </a:p>
        </p:txBody>
      </p:sp>
      <p:sp>
        <p:nvSpPr>
          <p:cNvPr id="4" name="Rectangle 3"/>
          <p:cNvSpPr/>
          <p:nvPr/>
        </p:nvSpPr>
        <p:spPr>
          <a:xfrm>
            <a:off x="685800" y="1905000"/>
            <a:ext cx="7391400" cy="369332"/>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r>
              <a:rPr lang="en-IN" b="1" dirty="0" smtClean="0"/>
              <a:t>A. Ill-Treatment of Indian Soldiers in The East India Company</a:t>
            </a:r>
            <a:endParaRPr lang="en-US" dirty="0" smtClean="0"/>
          </a:p>
        </p:txBody>
      </p:sp>
      <p:sp>
        <p:nvSpPr>
          <p:cNvPr id="6" name="Rectangle 5"/>
          <p:cNvSpPr/>
          <p:nvPr/>
        </p:nvSpPr>
        <p:spPr>
          <a:xfrm>
            <a:off x="685800" y="2286000"/>
            <a:ext cx="7391400" cy="369332"/>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r>
              <a:rPr lang="en-IN" b="1" dirty="0" smtClean="0"/>
              <a:t>B. Deprivation of foreign service allowance (</a:t>
            </a:r>
            <a:r>
              <a:rPr lang="en-IN" b="1" dirty="0" err="1" smtClean="0"/>
              <a:t>Bhatta</a:t>
            </a:r>
            <a:r>
              <a:rPr lang="en-IN" b="1" dirty="0" smtClean="0"/>
              <a:t>)</a:t>
            </a:r>
            <a:endParaRPr lang="en-US" dirty="0" smtClean="0"/>
          </a:p>
        </p:txBody>
      </p:sp>
      <p:sp>
        <p:nvSpPr>
          <p:cNvPr id="7" name="Rectangle 6"/>
          <p:cNvSpPr/>
          <p:nvPr/>
        </p:nvSpPr>
        <p:spPr>
          <a:xfrm>
            <a:off x="685800" y="2667000"/>
            <a:ext cx="7391400" cy="1477328"/>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r>
              <a:rPr lang="en-IN" b="1" dirty="0" smtClean="0"/>
              <a:t>C. General Services Enlistment Act</a:t>
            </a:r>
            <a:r>
              <a:rPr lang="en-IN" dirty="0" smtClean="0"/>
              <a:t/>
            </a:r>
            <a:br>
              <a:rPr lang="en-IN" dirty="0" smtClean="0"/>
            </a:br>
            <a:r>
              <a:rPr lang="en-IN" dirty="0" smtClean="0"/>
              <a:t>According to this act the Indian soldiers in the EI Company had the obligation to serve wherever required. The extension of British frontiers involved their presence in strange, different lands. They dreaded sea voyage and considered it against their customs</a:t>
            </a:r>
            <a:endParaRPr lang="en-US" dirty="0"/>
          </a:p>
        </p:txBody>
      </p:sp>
    </p:spTree>
  </p:cSld>
  <p:clrMapOvr>
    <a:masterClrMapping/>
  </p:clrMapOvr>
  <p:transition>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to="" calcmode="lin" valueType="num">
                                      <p:cBhvr>
                                        <p:cTn id="12" dur="1" fill="hold"/>
                                        <p:tgtEl>
                                          <p:spTgt spid="4"/>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 to="" calcmode="lin" valueType="num">
                                      <p:cBhvr>
                                        <p:cTn id="17" dur="1" fill="hold"/>
                                        <p:tgtEl>
                                          <p:spTgt spid="6"/>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 to="" calcmode="lin" valueType="num">
                                      <p:cBhvr>
                                        <p:cTn id="22" dur="1" fill="hold"/>
                                        <p:tgtEl>
                                          <p:spTgt spid="7"/>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grpId="0" nodeType="clickEffect">
                                  <p:stCondLst>
                                    <p:cond delay="0"/>
                                  </p:stCondLst>
                                  <p:childTnLst>
                                    <p:set>
                                      <p:cBhvr>
                                        <p:cTn id="26" dur="1" fill="hold">
                                          <p:stCondLst>
                                            <p:cond delay="0"/>
                                          </p:stCondLst>
                                        </p:cTn>
                                        <p:tgtEl>
                                          <p:spTgt spid="3">
                                            <p:bg/>
                                          </p:spTgt>
                                        </p:tgtEl>
                                        <p:attrNameLst>
                                          <p:attrName>style.visibility</p:attrName>
                                        </p:attrNameLst>
                                      </p:cBhvr>
                                      <p:to>
                                        <p:strVal val="visible"/>
                                      </p:to>
                                    </p:set>
                                    <p:anim to="" calcmode="lin" valueType="num">
                                      <p:cBhvr>
                                        <p:cTn id="27" dur="1" fill="hold"/>
                                        <p:tgtEl>
                                          <p:spTgt spid="3">
                                            <p:bg/>
                                          </p:spTgt>
                                        </p:tgtEl>
                                        <p:attrNameLst>
                                          <p:attrName/>
                                        </p:attrNameLst>
                                      </p:cBhvr>
                                    </p:anim>
                                  </p:childTnLst>
                                </p:cTn>
                              </p:par>
                            </p:childTnLst>
                          </p:cTn>
                        </p:par>
                      </p:childTnLst>
                    </p:cTn>
                  </p:par>
                  <p:par>
                    <p:cTn id="28" fill="hold">
                      <p:stCondLst>
                        <p:cond delay="indefinite"/>
                      </p:stCondLst>
                      <p:childTnLst>
                        <p:par>
                          <p:cTn id="29" fill="hold">
                            <p:stCondLst>
                              <p:cond delay="0"/>
                            </p:stCondLst>
                            <p:childTnLst>
                              <p:par>
                                <p:cTn id="30" presetID="24" presetClass="entr" presetSubtype="0" fill="hold" grpId="0" nodeType="clickEffect">
                                  <p:stCondLst>
                                    <p:cond delay="0"/>
                                  </p:stCondLst>
                                  <p:childTnLst>
                                    <p:set>
                                      <p:cBhvr>
                                        <p:cTn id="31" dur="1" fill="hold">
                                          <p:stCondLst>
                                            <p:cond delay="0"/>
                                          </p:stCondLst>
                                        </p:cTn>
                                        <p:tgtEl>
                                          <p:spTgt spid="3">
                                            <p:txEl>
                                              <p:pRg st="0" end="0"/>
                                            </p:txEl>
                                          </p:spTgt>
                                        </p:tgtEl>
                                        <p:attrNameLst>
                                          <p:attrName>style.visibility</p:attrName>
                                        </p:attrNameLst>
                                      </p:cBhvr>
                                      <p:to>
                                        <p:strVal val="visible"/>
                                      </p:to>
                                    </p:set>
                                    <p:anim to="" calcmode="lin" valueType="num">
                                      <p:cBhvr>
                                        <p:cTn id="32" dur="1" fill="hold"/>
                                        <p:tgtEl>
                                          <p:spTgt spid="3">
                                            <p:txEl>
                                              <p:pRg st="0" end="0"/>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animBg="1"/>
      <p:bldP spid="4" grpId="0" animBg="1"/>
      <p:bldP spid="6" grpId="0" animBg="1"/>
      <p:bldP spid="7"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400</TotalTime>
  <Words>1407</Words>
  <Application>Microsoft Office PowerPoint</Application>
  <PresentationFormat>On-screen Show (4:3)</PresentationFormat>
  <Paragraphs>81</Paragraphs>
  <Slides>20</Slides>
  <Notes>1</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Metro</vt:lpstr>
      <vt:lpstr>The Revolt of 1857</vt:lpstr>
      <vt:lpstr>Indian Rebellion of 1857</vt:lpstr>
      <vt:lpstr>The Revolt of 1857 </vt:lpstr>
      <vt:lpstr>India's First War of Independence</vt:lpstr>
      <vt:lpstr>Causes for the Revolt </vt:lpstr>
      <vt:lpstr>Social and Religious Causes</vt:lpstr>
      <vt:lpstr>Social and Religious Causes</vt:lpstr>
      <vt:lpstr> Political Causes </vt:lpstr>
      <vt:lpstr>Military Causes </vt:lpstr>
      <vt:lpstr>Events Of The Revolt </vt:lpstr>
      <vt:lpstr>Slide 11</vt:lpstr>
      <vt:lpstr>Slide 12</vt:lpstr>
      <vt:lpstr>Events Of The Revolt </vt:lpstr>
      <vt:lpstr>British Take Control </vt:lpstr>
      <vt:lpstr>Why It Failed? </vt:lpstr>
      <vt:lpstr>Epilogue </vt:lpstr>
      <vt:lpstr>Gallery</vt:lpstr>
      <vt:lpstr>Gallery</vt:lpstr>
      <vt:lpstr>Slide 19</vt:lpstr>
      <vt:lpstr>Slide 20</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user</cp:lastModifiedBy>
  <cp:revision>45</cp:revision>
  <dcterms:created xsi:type="dcterms:W3CDTF">2006-08-16T00:00:00Z</dcterms:created>
  <dcterms:modified xsi:type="dcterms:W3CDTF">2013-06-23T07:08:17Z</dcterms:modified>
</cp:coreProperties>
</file>