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1" r:id="rId2"/>
    <p:sldId id="270" r:id="rId3"/>
    <p:sldId id="294" r:id="rId4"/>
    <p:sldId id="274" r:id="rId5"/>
    <p:sldId id="297" r:id="rId6"/>
    <p:sldId id="271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7" r:id="rId17"/>
    <p:sldId id="309" r:id="rId18"/>
    <p:sldId id="310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C846-67E9-40E6-A6C7-C2130041A832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49F82-4081-4725-9952-A8CF5349B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67FCD-1E40-4BDB-BCEE-78CE02509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49F82-4081-4725-9952-A8CF5349B3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357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67FCD-1E40-4BDB-BCEE-78CE025097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  <a:r>
              <a:rPr lang="en-US" baseline="0" dirty="0" smtClean="0"/>
              <a:t> research of </a:t>
            </a:r>
            <a:r>
              <a:rPr lang="en-US" baseline="0" dirty="0" err="1" smtClean="0"/>
              <a:t>x,y,and</a:t>
            </a:r>
            <a:r>
              <a:rPr lang="en-US" baseline="0" dirty="0" smtClean="0"/>
              <a:t> z, we should or not invest in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49F82-4081-4725-9952-A8CF5349B3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6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83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8000" y="6251677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280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Essay 2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6"/>
          </p:nvPr>
        </p:nvSpPr>
        <p:spPr>
          <a:xfrm>
            <a:off x="498474" y="1828800"/>
            <a:ext cx="7569201" cy="4306824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listo MT" panose="02040603050505030304" pitchFamily="18" charset="0"/>
            </a:endParaRPr>
          </a:p>
          <a:p>
            <a:endParaRPr lang="en-US" sz="2400" dirty="0">
              <a:latin typeface="Calisto MT" panose="02040603050505030304" pitchFamily="18" charset="0"/>
            </a:endParaRPr>
          </a:p>
          <a:p>
            <a:r>
              <a:rPr lang="en-US" sz="2400" dirty="0" smtClean="0">
                <a:latin typeface="Calisto MT" panose="02040603050505030304" pitchFamily="18" charset="0"/>
              </a:rPr>
              <a:t>Take a moment to read over the prompt</a:t>
            </a:r>
          </a:p>
          <a:p>
            <a:r>
              <a:rPr lang="en-US" sz="2400" dirty="0" smtClean="0">
                <a:latin typeface="Calisto MT" panose="02040603050505030304" pitchFamily="18" charset="0"/>
              </a:rPr>
              <a:t>What is the goal of the assignment?</a:t>
            </a:r>
            <a:endParaRPr lang="en-US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7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sto MT" panose="02040603050505030304" pitchFamily="18" charset="0"/>
              </a:rPr>
              <a:t>I</a:t>
            </a:r>
            <a:r>
              <a:rPr lang="en-US" sz="2400" dirty="0" smtClean="0">
                <a:latin typeface="Calisto MT" panose="02040603050505030304" pitchFamily="18" charset="0"/>
              </a:rPr>
              <a:t>nformation on public companies is far more accessible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What you consider “necessary” information for determining investment potential may vary, though</a:t>
            </a:r>
          </a:p>
          <a:p>
            <a:pPr lvl="1"/>
            <a:endParaRPr lang="en-US" sz="2400" dirty="0" smtClean="0">
              <a:latin typeface="Calisto MT" panose="02040603050505030304" pitchFamily="18" charset="0"/>
            </a:endParaRPr>
          </a:p>
          <a:p>
            <a:r>
              <a:rPr lang="en-US" sz="2400" dirty="0" smtClean="0">
                <a:latin typeface="Calisto MT" panose="02040603050505030304" pitchFamily="18" charset="0"/>
              </a:rPr>
              <a:t>A private company may still prove manageable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It </a:t>
            </a:r>
            <a:r>
              <a:rPr lang="en-US" sz="2400" dirty="0">
                <a:latin typeface="Calisto MT" panose="02040603050505030304" pitchFamily="18" charset="0"/>
              </a:rPr>
              <a:t>i</a:t>
            </a:r>
            <a:r>
              <a:rPr lang="en-US" sz="2400" dirty="0" smtClean="0">
                <a:latin typeface="Calisto MT" panose="02040603050505030304" pitchFamily="18" charset="0"/>
              </a:rPr>
              <a:t>s just going to take a little more resourcefulness 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Calisto MT" panose="02040603050505030304" pitchFamily="18" charset="0"/>
              </a:rPr>
              <a:t>Public vs. Private</a:t>
            </a:r>
            <a:endParaRPr lang="en-US" sz="48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Both US and internationally companies are open for consideration</a:t>
            </a:r>
          </a:p>
          <a:p>
            <a:r>
              <a:rPr lang="en-US" sz="2400" dirty="0" smtClean="0">
                <a:latin typeface="Calisto MT" panose="02040603050505030304" pitchFamily="18" charset="0"/>
              </a:rPr>
              <a:t>If you select an internationally-based company: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Provide USD equivalents for financial data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Provide an appendix with any materials that required translation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Be aware that available financial data may vary by region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alisto MT" panose="02040603050505030304" pitchFamily="18" charset="0"/>
              </a:rPr>
              <a:t>Domestic vs. International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Non-profit companies are open for discussion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It may take some additional steps or extra consideration, but they are absolutely open</a:t>
            </a:r>
          </a:p>
          <a:p>
            <a:pPr lvl="1"/>
            <a:endParaRPr lang="en-US" sz="2400" dirty="0" smtClean="0">
              <a:latin typeface="Calisto MT" panose="02040603050505030304" pitchFamily="18" charset="0"/>
            </a:endParaRPr>
          </a:p>
          <a:p>
            <a:r>
              <a:rPr lang="en-US" sz="2400" dirty="0" smtClean="0">
                <a:latin typeface="Calisto MT" panose="02040603050505030304" pitchFamily="18" charset="0"/>
              </a:rPr>
              <a:t>Financial and insurance firms are also open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these firms do have a wealth of data available for your consideration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alisto MT" panose="02040603050505030304" pitchFamily="18" charset="0"/>
              </a:rPr>
              <a:t>Other Options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0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Beware biased sources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It </a:t>
            </a:r>
            <a:r>
              <a:rPr lang="en-US" sz="2400" i="1" dirty="0" smtClean="0">
                <a:latin typeface="Calisto MT" panose="02040603050505030304" pitchFamily="18" charset="0"/>
              </a:rPr>
              <a:t>is</a:t>
            </a:r>
            <a:r>
              <a:rPr lang="en-US" sz="2400" dirty="0" smtClean="0">
                <a:latin typeface="Calisto MT" panose="02040603050505030304" pitchFamily="18" charset="0"/>
              </a:rPr>
              <a:t> possible to be critical without being biased, but…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Make sure that your sources support claims made and do not fall victim to logical fallacies</a:t>
            </a:r>
          </a:p>
          <a:p>
            <a:pPr lvl="1"/>
            <a:endParaRPr lang="en-US" sz="2400" dirty="0" smtClean="0">
              <a:latin typeface="Calisto MT" panose="02040603050505030304" pitchFamily="18" charset="0"/>
            </a:endParaRPr>
          </a:p>
          <a:p>
            <a:r>
              <a:rPr lang="en-US" sz="2400" dirty="0" smtClean="0">
                <a:latin typeface="Calisto MT" panose="02040603050505030304" pitchFamily="18" charset="0"/>
              </a:rPr>
              <a:t>Cite diligently and thoroughly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Cite your supporting material in MLA format</a:t>
            </a:r>
          </a:p>
          <a:p>
            <a:pPr lvl="2"/>
            <a:r>
              <a:rPr lang="en-US" sz="2400" dirty="0" smtClean="0">
                <a:latin typeface="Calisto MT" panose="02040603050505030304" pitchFamily="18" charset="0"/>
              </a:rPr>
              <a:t>Direct quotes, paraphrasing, and summaries</a:t>
            </a:r>
          </a:p>
          <a:p>
            <a:pPr lvl="2"/>
            <a:r>
              <a:rPr lang="en-US" sz="2400" dirty="0" smtClean="0">
                <a:latin typeface="Calisto MT" panose="02040603050505030304" pitchFamily="18" charset="0"/>
              </a:rPr>
              <a:t>Material from your own papers (this class or others)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alisto MT" panose="02040603050505030304" pitchFamily="18" charset="0"/>
              </a:rPr>
              <a:t>Pitfalls to Avoid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4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474" y="1600200"/>
            <a:ext cx="8077199" cy="495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listo MT" panose="02040603050505030304" pitchFamily="18" charset="0"/>
              </a:rPr>
              <a:t>Procrastination</a:t>
            </a:r>
            <a:r>
              <a:rPr lang="en-US" sz="2400" dirty="0" smtClean="0">
                <a:latin typeface="Calisto MT" panose="02040603050505030304" pitchFamily="18" charset="0"/>
              </a:rPr>
              <a:t> leads to disaster</a:t>
            </a:r>
          </a:p>
          <a:p>
            <a:pPr marL="0" indent="0">
              <a:buNone/>
            </a:pPr>
            <a:endParaRPr lang="en-US" sz="2400" dirty="0" smtClean="0">
              <a:latin typeface="Calisto MT" panose="02040603050505030304" pitchFamily="18" charset="0"/>
            </a:endParaRPr>
          </a:p>
          <a:p>
            <a:r>
              <a:rPr lang="en-US" sz="2400" dirty="0" smtClean="0">
                <a:latin typeface="Calisto MT" panose="02040603050505030304" pitchFamily="18" charset="0"/>
              </a:rPr>
              <a:t>Don’t be afraid to change topic midstream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If your company is proving to be a disaster in terms of research potential, cut your losses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Come talk to me in office hours—we can talk about taking a new approach</a:t>
            </a:r>
          </a:p>
          <a:p>
            <a:pPr lvl="1"/>
            <a:endParaRPr lang="en-US" sz="2400" dirty="0" smtClean="0">
              <a:latin typeface="Calisto MT" panose="02040603050505030304" pitchFamily="18" charset="0"/>
            </a:endParaRPr>
          </a:p>
          <a:p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Pitfalls to Avoid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Sources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8"/>
          </p:nvPr>
        </p:nvSpPr>
        <p:spPr>
          <a:xfrm>
            <a:off x="502920" y="1600200"/>
            <a:ext cx="7551867" cy="45307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sto MT" panose="02040603050505030304" pitchFamily="18" charset="0"/>
              </a:rPr>
              <a:t>Company website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ucr.library.com</a:t>
            </a:r>
          </a:p>
          <a:p>
            <a:pPr marL="0" indent="0">
              <a:buNone/>
            </a:pPr>
            <a:endParaRPr lang="en-US" sz="3200" dirty="0" smtClean="0">
              <a:latin typeface="Calisto MT" panose="02040603050505030304" pitchFamily="18" charset="0"/>
            </a:endParaRPr>
          </a:p>
          <a:p>
            <a:endParaRPr lang="en-US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8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518502"/>
            <a:ext cx="8520599" cy="103037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Clr>
                <a:schemeClr val="dk2"/>
              </a:buClr>
              <a:buSzPct val="36666"/>
            </a:pPr>
            <a:r>
              <a:rPr lang="en" b="1" dirty="0">
                <a:latin typeface="Calisto MT" panose="02040603050505030304" pitchFamily="18" charset="0"/>
              </a:rPr>
              <a:t>Essay 2- Evaluation of a Company</a:t>
            </a:r>
          </a:p>
          <a:p>
            <a:endParaRPr sz="4400" dirty="0">
              <a:latin typeface="Calisto MT" panose="02040603050505030304" pitchFamily="18" charset="0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1" y="2009724"/>
            <a:ext cx="8520599" cy="442839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Clr>
                <a:schemeClr val="dk2"/>
              </a:buClr>
              <a:buSzPct val="61111"/>
            </a:pPr>
            <a:r>
              <a:rPr lang="en" sz="2200" dirty="0">
                <a:latin typeface="Calisto MT" panose="02040603050505030304" pitchFamily="18" charset="0"/>
              </a:rPr>
              <a:t>Begin by carefully reviewing and considering chapters eight and nine in </a:t>
            </a:r>
            <a:r>
              <a:rPr lang="en" sz="2200" dirty="0" smtClean="0">
                <a:latin typeface="Calisto MT" panose="02040603050505030304" pitchFamily="18" charset="0"/>
              </a:rPr>
              <a:t>the Rentz</a:t>
            </a:r>
            <a:r>
              <a:rPr lang="en" sz="2200" dirty="0">
                <a:latin typeface="Calisto MT" panose="02040603050505030304" pitchFamily="18" charset="0"/>
              </a:rPr>
              <a:t>.</a:t>
            </a:r>
          </a:p>
          <a:p>
            <a:r>
              <a:rPr lang="en" sz="2200" dirty="0">
                <a:latin typeface="Calisto MT" panose="02040603050505030304" pitchFamily="18" charset="0"/>
              </a:rPr>
              <a:t>C</a:t>
            </a:r>
            <a:r>
              <a:rPr lang="en" sz="2200" dirty="0" smtClean="0">
                <a:latin typeface="Calisto MT" panose="02040603050505030304" pitchFamily="18" charset="0"/>
              </a:rPr>
              <a:t>onsider </a:t>
            </a:r>
            <a:r>
              <a:rPr lang="en" sz="2200" dirty="0">
                <a:latin typeface="Calisto MT" panose="02040603050505030304" pitchFamily="18" charset="0"/>
              </a:rPr>
              <a:t>any lectures and discussions that pertain to the topic of reports. </a:t>
            </a:r>
          </a:p>
          <a:p>
            <a:r>
              <a:rPr lang="en" sz="2200" dirty="0">
                <a:latin typeface="Calisto MT" panose="02040603050505030304" pitchFamily="18" charset="0"/>
              </a:rPr>
              <a:t>Reserve drawing a final evaluation until you have conducted your research and fully contemplated the company under review. </a:t>
            </a:r>
          </a:p>
          <a:p>
            <a:r>
              <a:rPr lang="en" sz="2200" dirty="0" smtClean="0">
                <a:latin typeface="Calisto MT" panose="02040603050505030304" pitchFamily="18" charset="0"/>
              </a:rPr>
              <a:t>Let the </a:t>
            </a:r>
            <a:r>
              <a:rPr lang="en" sz="2200" dirty="0">
                <a:latin typeface="Calisto MT" panose="02040603050505030304" pitchFamily="18" charset="0"/>
              </a:rPr>
              <a:t>research guide your evaluation. Do not be married to a position and then attempt to justify the analysis of that position. </a:t>
            </a:r>
          </a:p>
          <a:p>
            <a:pPr>
              <a:buClr>
                <a:schemeClr val="dk2"/>
              </a:buClr>
              <a:buSzPct val="61111"/>
            </a:pPr>
            <a:r>
              <a:rPr lang="en" sz="2200" dirty="0" smtClean="0">
                <a:latin typeface="Calisto MT" panose="02040603050505030304" pitchFamily="18" charset="0"/>
              </a:rPr>
              <a:t>Remember</a:t>
            </a:r>
            <a:r>
              <a:rPr lang="en" sz="2200" dirty="0">
                <a:latin typeface="Calisto MT" panose="02040603050505030304" pitchFamily="18" charset="0"/>
              </a:rPr>
              <a:t>, this report does have a persuasive aspect connected to it, so you should consider audience and think about strategies to persuade your audience that your insight is logical, factual, unbiased, and thoughtful. </a:t>
            </a:r>
            <a:endParaRPr lang="en" sz="2200" dirty="0">
              <a:solidFill>
                <a:schemeClr val="dk2"/>
              </a:solidFill>
              <a:latin typeface="Calisto MT" panose="02040603050505030304" pitchFamily="18" charset="0"/>
              <a:ea typeface="Arial"/>
              <a:cs typeface="Arial"/>
              <a:sym typeface="Arial"/>
            </a:endParaRPr>
          </a:p>
          <a:p>
            <a:pPr>
              <a:buNone/>
            </a:pPr>
            <a:endParaRPr sz="2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476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Requirement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634481" y="1791478"/>
            <a:ext cx="7420305" cy="4385387"/>
          </a:xfrm>
        </p:spPr>
        <p:txBody>
          <a:bodyPr>
            <a:noAutofit/>
          </a:bodyPr>
          <a:lstStyle/>
          <a:p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1,750-2,000 </a:t>
            </a:r>
            <a:r>
              <a:rPr lang="en-US" sz="2000" dirty="0">
                <a:latin typeface="Calisto MT" panose="02040603050505030304" pitchFamily="18" charset="0"/>
              </a:rPr>
              <a:t>Words</a:t>
            </a:r>
          </a:p>
          <a:p>
            <a:r>
              <a:rPr lang="en-US" sz="2000" dirty="0" smtClean="0">
                <a:latin typeface="Calisto MT" panose="02040603050505030304" pitchFamily="18" charset="0"/>
              </a:rPr>
              <a:t>You </a:t>
            </a:r>
            <a:r>
              <a:rPr lang="en-US" sz="2000" dirty="0">
                <a:latin typeface="Calisto MT" panose="02040603050505030304" pitchFamily="18" charset="0"/>
              </a:rPr>
              <a:t>must cite all sources (including yourself if you used material generated previously) using MLA format (both in text and in a “works cited” page at the end of the report</a:t>
            </a:r>
            <a:r>
              <a:rPr lang="en-US" sz="2000" dirty="0" smtClean="0">
                <a:latin typeface="Calisto MT" panose="02040603050505030304" pitchFamily="18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7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35902"/>
            <a:ext cx="7556313" cy="1117600"/>
          </a:xfrm>
        </p:spPr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/>
            </a:r>
            <a:br>
              <a:rPr lang="en-US" dirty="0">
                <a:latin typeface="Calisto MT" panose="02040603050505030304" pitchFamily="18" charset="0"/>
              </a:rPr>
            </a:br>
            <a:r>
              <a:rPr lang="en-US" sz="4000" b="1" dirty="0" smtClean="0">
                <a:latin typeface="Calisto MT" panose="02040603050505030304" pitchFamily="18" charset="0"/>
              </a:rPr>
              <a:t>Format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502919" y="2313991"/>
            <a:ext cx="7556313" cy="39748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Calisto MT" panose="02040603050505030304" pitchFamily="18" charset="0"/>
            </a:endParaRPr>
          </a:p>
          <a:p>
            <a:r>
              <a:rPr lang="en-US" sz="3200" dirty="0" smtClean="0">
                <a:latin typeface="Calisto MT" panose="02040603050505030304" pitchFamily="18" charset="0"/>
              </a:rPr>
              <a:t>Improper </a:t>
            </a:r>
            <a:r>
              <a:rPr lang="en-US" sz="3200" dirty="0">
                <a:latin typeface="Calisto MT" panose="02040603050505030304" pitchFamily="18" charset="0"/>
              </a:rPr>
              <a:t>formatting will result in a grade deduction</a:t>
            </a:r>
          </a:p>
          <a:p>
            <a:pPr marL="0" indent="0">
              <a:buNone/>
            </a:pPr>
            <a:endParaRPr lang="en-US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Executive Summary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Not an introduction to your company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You should include: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</a:rPr>
              <a:t>   - Categories you chose for evaluation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</a:rPr>
              <a:t>   - Why you chose those categories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</a:rPr>
              <a:t>   - Where you conducted your research</a:t>
            </a:r>
          </a:p>
          <a:p>
            <a:pPr marL="0" indent="0">
              <a:buNone/>
            </a:pPr>
            <a:r>
              <a:rPr lang="en-US" dirty="0" smtClean="0">
                <a:latin typeface="Calisto MT" panose="02040603050505030304" pitchFamily="18" charset="0"/>
              </a:rPr>
              <a:t>    - Why you chose these sources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</a:rPr>
              <a:t>   - What is your recommendation?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It summarizes the entire paper</a:t>
            </a:r>
          </a:p>
          <a:p>
            <a:r>
              <a:rPr lang="en-US" dirty="0">
                <a:latin typeface="Calisto MT" panose="02040603050505030304" pitchFamily="18" charset="0"/>
              </a:rPr>
              <a:t>This does not count toward your word count</a:t>
            </a:r>
          </a:p>
          <a:p>
            <a:endParaRPr lang="en-US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8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Calisto MT" panose="02040603050505030304" pitchFamily="18" charset="0"/>
              </a:rPr>
              <a:t>Choosing a Company</a:t>
            </a:r>
            <a:endParaRPr lang="en-US" sz="54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1828800" y="2116591"/>
            <a:ext cx="5187820" cy="3687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listo MT" panose="02040603050505030304" pitchFamily="18" charset="0"/>
              </a:rPr>
              <a:t>Establishing a good foundation for Essay 2,3, and 4</a:t>
            </a:r>
          </a:p>
        </p:txBody>
      </p:sp>
    </p:spTree>
    <p:extLst>
      <p:ext uri="{BB962C8B-B14F-4D97-AF65-F5344CB8AC3E}">
        <p14:creationId xmlns:p14="http://schemas.microsoft.com/office/powerpoint/2010/main" val="7015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Table of Contents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sto MT" panose="02040603050505030304" pitchFamily="18" charset="0"/>
            </a:endParaRPr>
          </a:p>
          <a:p>
            <a:endParaRPr lang="en-US" dirty="0">
              <a:latin typeface="Calisto MT" panose="02040603050505030304" pitchFamily="18" charset="0"/>
            </a:endParaRPr>
          </a:p>
          <a:p>
            <a:r>
              <a:rPr lang="en-US" dirty="0" smtClean="0">
                <a:latin typeface="Calisto MT" panose="02040603050505030304" pitchFamily="18" charset="0"/>
              </a:rPr>
              <a:t>Include headings and subheadings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Include Page Numbers for each item</a:t>
            </a:r>
          </a:p>
          <a:p>
            <a:r>
              <a:rPr lang="en-US" dirty="0">
                <a:latin typeface="Calisto MT" panose="02040603050505030304" pitchFamily="18" charset="0"/>
              </a:rPr>
              <a:t>This does not count toward your word count</a:t>
            </a:r>
          </a:p>
          <a:p>
            <a:endParaRPr lang="en-US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9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Introduction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Tell me about your company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Past, Present Context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What do they do?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What will you be arguing in the report?</a:t>
            </a:r>
            <a:endParaRPr lang="en-US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3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Criteria for Evaluation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Pick 2-3 to evaluate your company on</a:t>
            </a:r>
          </a:p>
          <a:p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i="1" dirty="0" smtClean="0">
                <a:latin typeface="Calisto MT" panose="02040603050505030304" pitchFamily="18" charset="0"/>
              </a:rPr>
              <a:t>usiness </a:t>
            </a:r>
            <a:r>
              <a:rPr lang="en-US" i="1" dirty="0">
                <a:latin typeface="Calisto MT" panose="02040603050505030304" pitchFamily="18" charset="0"/>
              </a:rPr>
              <a:t>strategies, quality concerns with the product, labor practices, business ethics, market share, advertising strategies, Internet and cyber presence, product presence in the general marketplace, financial standings, research and development, growth, </a:t>
            </a:r>
            <a:r>
              <a:rPr lang="en-US" dirty="0">
                <a:latin typeface="Calisto MT" panose="02040603050505030304" pitchFamily="18" charset="0"/>
              </a:rPr>
              <a:t>or any other aspects of the company you feel are </a:t>
            </a:r>
            <a:r>
              <a:rPr lang="en-US" dirty="0" smtClean="0">
                <a:latin typeface="Calisto MT" panose="02040603050505030304" pitchFamily="18" charset="0"/>
              </a:rPr>
              <a:t>relevant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Remember to use headings and subheadings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</a:rPr>
              <a:t>  Heading</a:t>
            </a:r>
            <a:r>
              <a:rPr lang="en-US" dirty="0">
                <a:latin typeface="Calisto MT" panose="02040603050505030304" pitchFamily="18" charset="0"/>
              </a:rPr>
              <a:t>: Financial Standings</a:t>
            </a:r>
          </a:p>
          <a:p>
            <a:pPr marL="0" indent="0">
              <a:buNone/>
            </a:pPr>
            <a:r>
              <a:rPr lang="en-US" dirty="0" smtClean="0">
                <a:latin typeface="Calisto MT" panose="02040603050505030304" pitchFamily="18" charset="0"/>
              </a:rPr>
              <a:t>   Subheading</a:t>
            </a:r>
            <a:r>
              <a:rPr lang="en-US" dirty="0">
                <a:latin typeface="Calisto MT" panose="02040603050505030304" pitchFamily="18" charset="0"/>
              </a:rPr>
              <a:t>: Profitability</a:t>
            </a:r>
          </a:p>
          <a:p>
            <a:endParaRPr lang="en-US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9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Counterargument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sto MT" panose="02040603050505030304" pitchFamily="18" charset="0"/>
            </a:endParaRPr>
          </a:p>
          <a:p>
            <a:r>
              <a:rPr lang="en-US" dirty="0" smtClean="0">
                <a:latin typeface="Calisto MT" panose="02040603050505030304" pitchFamily="18" charset="0"/>
              </a:rPr>
              <a:t>An aspect of your company that might refute your thesis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E.g. you are arguing that we should invest in your company so the CA would address a reason we might not want to invest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Same holds true for the opposite scenario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Make </a:t>
            </a:r>
            <a:r>
              <a:rPr lang="en-US" dirty="0">
                <a:latin typeface="Calisto MT" panose="02040603050505030304" pitchFamily="18" charset="0"/>
              </a:rPr>
              <a:t>sure to consider counterarguments – otherwise, your paper may seem biased.</a:t>
            </a:r>
          </a:p>
          <a:p>
            <a:endParaRPr lang="en-US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Conclusion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sto MT" panose="02040603050505030304" pitchFamily="18" charset="0"/>
            </a:endParaRPr>
          </a:p>
          <a:p>
            <a:endParaRPr lang="en-US" dirty="0">
              <a:latin typeface="Calisto MT" panose="02040603050505030304" pitchFamily="18" charset="0"/>
            </a:endParaRPr>
          </a:p>
          <a:p>
            <a:r>
              <a:rPr lang="en-US" dirty="0" smtClean="0">
                <a:latin typeface="Calisto MT" panose="02040603050505030304" pitchFamily="18" charset="0"/>
              </a:rPr>
              <a:t>Reiterate your recommendation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Why did you arrive at this conclusion?</a:t>
            </a:r>
          </a:p>
        </p:txBody>
      </p:sp>
    </p:spTree>
    <p:extLst>
      <p:ext uri="{BB962C8B-B14F-4D97-AF65-F5344CB8AC3E}">
        <p14:creationId xmlns:p14="http://schemas.microsoft.com/office/powerpoint/2010/main" val="3110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Other Requirements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sto MT" panose="02040603050505030304" pitchFamily="18" charset="0"/>
            </a:endParaRPr>
          </a:p>
          <a:p>
            <a:endParaRPr lang="en-US" dirty="0">
              <a:latin typeface="Calisto MT" panose="02040603050505030304" pitchFamily="18" charset="0"/>
            </a:endParaRPr>
          </a:p>
          <a:p>
            <a:r>
              <a:rPr lang="en-US" dirty="0" smtClean="0">
                <a:latin typeface="Calisto MT" panose="02040603050505030304" pitchFamily="18" charset="0"/>
              </a:rPr>
              <a:t>Must include visual aids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Remember to cite your sources (MLA format)</a:t>
            </a:r>
          </a:p>
          <a:p>
            <a:pPr marL="0" indent="0">
              <a:buNone/>
            </a:pPr>
            <a:r>
              <a:rPr lang="en-US" dirty="0" smtClean="0">
                <a:latin typeface="Calisto MT" panose="02040603050505030304" pitchFamily="18" charset="0"/>
              </a:rPr>
              <a:t>      </a:t>
            </a:r>
            <a:r>
              <a:rPr lang="en-US" u="sng" dirty="0" smtClean="0">
                <a:latin typeface="Calisto MT" panose="02040603050505030304" pitchFamily="18" charset="0"/>
              </a:rPr>
              <a:t>https</a:t>
            </a:r>
            <a:r>
              <a:rPr lang="en-US" u="sng" dirty="0">
                <a:latin typeface="Calisto MT" panose="02040603050505030304" pitchFamily="18" charset="0"/>
              </a:rPr>
              <a:t>://owl.english.purdue.edu/owl/resource/747/02</a:t>
            </a:r>
            <a:r>
              <a:rPr lang="en-US" u="sng" dirty="0" smtClean="0">
                <a:latin typeface="Calisto MT" panose="02040603050505030304" pitchFamily="18" charset="0"/>
              </a:rPr>
              <a:t>/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Need in-text citations AND a works cited page</a:t>
            </a:r>
            <a:endParaRPr lang="en-US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35902"/>
            <a:ext cx="7556313" cy="1117600"/>
          </a:xfrm>
        </p:spPr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/>
            </a:r>
            <a:br>
              <a:rPr lang="en-US" dirty="0">
                <a:latin typeface="Calisto MT" panose="02040603050505030304" pitchFamily="18" charset="0"/>
              </a:rPr>
            </a:br>
            <a:r>
              <a:rPr lang="en-US" b="1" dirty="0" smtClean="0">
                <a:latin typeface="Calisto MT" panose="02040603050505030304" pitchFamily="18" charset="0"/>
              </a:rPr>
              <a:t>Before We Start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502919" y="2313991"/>
            <a:ext cx="7556313" cy="397484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sto MT" panose="02040603050505030304" pitchFamily="18" charset="0"/>
              </a:rPr>
              <a:t>Essay 2 is a long paper and the first part of your major papers</a:t>
            </a:r>
          </a:p>
          <a:p>
            <a:r>
              <a:rPr lang="en-US" sz="2800" dirty="0" smtClean="0">
                <a:latin typeface="Calisto MT" panose="02040603050505030304" pitchFamily="18" charset="0"/>
              </a:rPr>
              <a:t>You have to work on the same company for Essay 2 and 3</a:t>
            </a:r>
          </a:p>
          <a:p>
            <a:r>
              <a:rPr lang="en-US" sz="2800" dirty="0" smtClean="0">
                <a:latin typeface="Calisto MT" panose="02040603050505030304" pitchFamily="18" charset="0"/>
              </a:rPr>
              <a:t>I strongly encourage students to focus on the same company for Essay 4 </a:t>
            </a:r>
          </a:p>
          <a:p>
            <a:pPr lvl="1"/>
            <a:r>
              <a:rPr lang="en-US" sz="2800" dirty="0" smtClean="0">
                <a:latin typeface="Calisto MT" panose="02040603050505030304" pitchFamily="18" charset="0"/>
              </a:rPr>
              <a:t>It is not required, but it will make life easier</a:t>
            </a:r>
            <a:endParaRPr lang="en-US" sz="28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819996"/>
            <a:ext cx="7556313" cy="1116106"/>
          </a:xfrm>
        </p:spPr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Before We Start Cont’d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498474" y="2481943"/>
            <a:ext cx="7511335" cy="393933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Goal for Essay 2: Choose  a company for Tech-shield to invest</a:t>
            </a:r>
          </a:p>
          <a:p>
            <a:r>
              <a:rPr lang="en-US" sz="2400" dirty="0" smtClean="0">
                <a:latin typeface="Calisto MT" panose="02040603050505030304" pitchFamily="18" charset="0"/>
              </a:rPr>
              <a:t>Tech-Shield’s industry is not specified</a:t>
            </a:r>
          </a:p>
        </p:txBody>
      </p:sp>
    </p:spTree>
    <p:extLst>
      <p:ext uri="{BB962C8B-B14F-4D97-AF65-F5344CB8AC3E}">
        <p14:creationId xmlns:p14="http://schemas.microsoft.com/office/powerpoint/2010/main" val="17773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The No-Go List !!!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8"/>
          </p:nvPr>
        </p:nvSpPr>
        <p:spPr>
          <a:xfrm>
            <a:off x="502920" y="1600200"/>
            <a:ext cx="7551867" cy="453072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Calisto MT" panose="02040603050505030304" pitchFamily="18" charset="0"/>
              </a:rPr>
              <a:t>Costco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Disney</a:t>
            </a:r>
            <a:endParaRPr lang="en-US" sz="3200" dirty="0">
              <a:latin typeface="Calisto MT" panose="02040603050505030304" pitchFamily="18" charset="0"/>
            </a:endParaRPr>
          </a:p>
          <a:p>
            <a:r>
              <a:rPr lang="en-US" sz="3200" dirty="0" smtClean="0">
                <a:latin typeface="Calisto MT" panose="02040603050505030304" pitchFamily="18" charset="0"/>
              </a:rPr>
              <a:t>Google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Tesla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Microsoft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Nike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Starbucks</a:t>
            </a:r>
          </a:p>
          <a:p>
            <a:r>
              <a:rPr lang="en-US" sz="3200" dirty="0" smtClean="0">
                <a:latin typeface="Calisto MT" panose="02040603050505030304" pitchFamily="18" charset="0"/>
              </a:rPr>
              <a:t>Subway*</a:t>
            </a:r>
          </a:p>
          <a:p>
            <a:endParaRPr lang="en-US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2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sto MT" panose="02040603050505030304" pitchFamily="18" charset="0"/>
              </a:rPr>
              <a:t>Choosing a Company</a:t>
            </a:r>
            <a:endParaRPr lang="en-US" sz="4000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543452" y="2116591"/>
            <a:ext cx="6361201" cy="368704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Calisto MT" panose="02040603050505030304" pitchFamily="18" charset="0"/>
              </a:rPr>
              <a:t>Large vs. small</a:t>
            </a:r>
          </a:p>
          <a:p>
            <a:endParaRPr lang="en-US" sz="2800" dirty="0">
              <a:latin typeface="Calisto MT" panose="02040603050505030304" pitchFamily="18" charset="0"/>
            </a:endParaRPr>
          </a:p>
          <a:p>
            <a:r>
              <a:rPr lang="en-US" sz="2800" dirty="0">
                <a:latin typeface="Calisto MT" panose="02040603050505030304" pitchFamily="18" charset="0"/>
              </a:rPr>
              <a:t>Public vs. private</a:t>
            </a:r>
          </a:p>
          <a:p>
            <a:endParaRPr lang="en-US" sz="2800" dirty="0">
              <a:latin typeface="Calisto MT" panose="02040603050505030304" pitchFamily="18" charset="0"/>
            </a:endParaRPr>
          </a:p>
          <a:p>
            <a:r>
              <a:rPr lang="en-US" sz="2800" dirty="0">
                <a:latin typeface="Calisto MT" panose="02040603050505030304" pitchFamily="18" charset="0"/>
              </a:rPr>
              <a:t>Domestic vs. international</a:t>
            </a:r>
          </a:p>
          <a:p>
            <a:endParaRPr lang="en-US" sz="2800" dirty="0">
              <a:latin typeface="Calisto MT" panose="02040603050505030304" pitchFamily="18" charset="0"/>
            </a:endParaRPr>
          </a:p>
          <a:p>
            <a:r>
              <a:rPr lang="en-US" sz="2800" dirty="0">
                <a:latin typeface="Calisto MT" panose="02040603050505030304" pitchFamily="18" charset="0"/>
              </a:rPr>
              <a:t>Other options</a:t>
            </a:r>
          </a:p>
          <a:p>
            <a:pPr marL="0" indent="0">
              <a:buNone/>
            </a:pPr>
            <a:endParaRPr lang="en-US" sz="2800" b="1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8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8474" y="603904"/>
            <a:ext cx="7556313" cy="1116106"/>
          </a:xfrm>
        </p:spPr>
        <p:txBody>
          <a:bodyPr/>
          <a:lstStyle/>
          <a:p>
            <a:r>
              <a:rPr lang="en-US" sz="4400" b="1" dirty="0" smtClean="0">
                <a:latin typeface="Calisto MT" panose="02040603050505030304" pitchFamily="18" charset="0"/>
              </a:rPr>
              <a:t>Large vs. Small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Calisto MT" panose="02040603050505030304" pitchFamily="18" charset="0"/>
              </a:rPr>
              <a:t>Pro: Large</a:t>
            </a:r>
            <a:endParaRPr lang="en-US" sz="3200" dirty="0">
              <a:latin typeface="Calisto MT" panose="02040603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8488" y="2947594"/>
            <a:ext cx="3803904" cy="352940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sto MT" panose="02040603050505030304" pitchFamily="18" charset="0"/>
              </a:rPr>
              <a:t>Easier to find information</a:t>
            </a:r>
          </a:p>
          <a:p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Greater public recognition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More independent data</a:t>
            </a:r>
          </a:p>
          <a:p>
            <a:pPr lvl="1"/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Many approaches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Subsidiaries, etc.</a:t>
            </a:r>
            <a:endParaRPr lang="en-US" sz="2000" dirty="0">
              <a:latin typeface="Calisto MT" panose="0204060305050503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Calisto MT" panose="02040603050505030304" pitchFamily="18" charset="0"/>
              </a:rPr>
              <a:t>Pro: Small</a:t>
            </a:r>
            <a:endParaRPr lang="en-US" sz="3200" dirty="0">
              <a:latin typeface="Calisto MT" panose="0204060305050503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Unique approaches for investment</a:t>
            </a:r>
          </a:p>
          <a:p>
            <a:r>
              <a:rPr lang="en-US" sz="2000" dirty="0" smtClean="0">
                <a:latin typeface="Calisto MT" panose="02040603050505030304" pitchFamily="18" charset="0"/>
              </a:rPr>
              <a:t>Companies you may find more of a connection to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Easier to work with a company you feel an affinity for</a:t>
            </a:r>
          </a:p>
        </p:txBody>
      </p:sp>
    </p:spTree>
    <p:extLst>
      <p:ext uri="{BB962C8B-B14F-4D97-AF65-F5344CB8AC3E}">
        <p14:creationId xmlns:p14="http://schemas.microsoft.com/office/powerpoint/2010/main" val="286790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alisto MT" panose="02040603050505030304" pitchFamily="18" charset="0"/>
              </a:rPr>
              <a:t>Large vs. Small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8474" y="1932432"/>
            <a:ext cx="3995532" cy="437544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Calisto MT" panose="02040603050505030304" pitchFamily="18" charset="0"/>
              </a:rPr>
              <a:t>Con: Large</a:t>
            </a:r>
            <a:endParaRPr lang="en-US" sz="2500" dirty="0">
              <a:latin typeface="Calisto MT" panose="02040603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667000"/>
            <a:ext cx="3958992" cy="3733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sto MT" panose="02040603050505030304" pitchFamily="18" charset="0"/>
              </a:rPr>
              <a:t>Easier to become overwhelmed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Too much data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Too many options</a:t>
            </a:r>
          </a:p>
          <a:p>
            <a:pPr lvl="1"/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Harder to navigate</a:t>
            </a:r>
          </a:p>
          <a:p>
            <a:pPr lvl="1"/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Potentially harder to find reputable info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A glut of sources ≠ a glut of good sources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932432"/>
            <a:ext cx="3572794" cy="437544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Calisto MT" panose="02040603050505030304" pitchFamily="18" charset="0"/>
              </a:rPr>
              <a:t>Con: Small</a:t>
            </a:r>
            <a:endParaRPr lang="en-US" sz="2500" dirty="0">
              <a:latin typeface="Calisto MT" panose="0204060305050503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6800" y="2895600"/>
            <a:ext cx="3799728" cy="307543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sto MT" panose="02040603050505030304" pitchFamily="18" charset="0"/>
              </a:rPr>
              <a:t>Potentially harder to find relevant info</a:t>
            </a:r>
          </a:p>
          <a:p>
            <a:pPr lvl="1"/>
            <a:r>
              <a:rPr lang="en-US" sz="2000" dirty="0" smtClean="0">
                <a:latin typeface="Calisto MT" panose="02040603050505030304" pitchFamily="18" charset="0"/>
              </a:rPr>
              <a:t>Especially independent (not company-based) data</a:t>
            </a:r>
          </a:p>
          <a:p>
            <a:endParaRPr lang="en-US" sz="2000" dirty="0" smtClean="0">
              <a:latin typeface="Calisto MT" panose="02040603050505030304" pitchFamily="18" charset="0"/>
            </a:endParaRPr>
          </a:p>
          <a:p>
            <a:r>
              <a:rPr lang="en-US" sz="2000" dirty="0" smtClean="0">
                <a:latin typeface="Calisto MT" panose="02040603050505030304" pitchFamily="18" charset="0"/>
              </a:rPr>
              <a:t>Potentially harder to find enough information</a:t>
            </a:r>
            <a:endParaRPr lang="en-US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9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2248347"/>
            <a:ext cx="7924799" cy="387781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Bottom line:</a:t>
            </a: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Choosing a large company means staying focused</a:t>
            </a:r>
          </a:p>
          <a:p>
            <a:pPr lvl="2"/>
            <a:r>
              <a:rPr lang="en-US" sz="2400" dirty="0" smtClean="0">
                <a:latin typeface="Calisto MT" panose="02040603050505030304" pitchFamily="18" charset="0"/>
              </a:rPr>
              <a:t>Decide what is essential, what is not, and how to quickly and effectively distinguish between the two</a:t>
            </a:r>
          </a:p>
          <a:p>
            <a:pPr lvl="2"/>
            <a:endParaRPr lang="en-US" sz="2400" dirty="0" smtClean="0">
              <a:latin typeface="Calisto MT" panose="02040603050505030304" pitchFamily="18" charset="0"/>
            </a:endParaRPr>
          </a:p>
          <a:p>
            <a:pPr lvl="1"/>
            <a:r>
              <a:rPr lang="en-US" sz="2400" dirty="0" smtClean="0">
                <a:latin typeface="Calisto MT" panose="02040603050505030304" pitchFamily="18" charset="0"/>
              </a:rPr>
              <a:t>Choosing a small company means being persistent</a:t>
            </a:r>
          </a:p>
          <a:p>
            <a:pPr lvl="2"/>
            <a:r>
              <a:rPr lang="en-US" sz="2400" dirty="0" smtClean="0">
                <a:latin typeface="Calisto MT" panose="02040603050505030304" pitchFamily="18" charset="0"/>
              </a:rPr>
              <a:t>Know what information you need and be resourceful in looking for it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Calisto MT" panose="02040603050505030304" pitchFamily="18" charset="0"/>
              </a:rPr>
              <a:t>Large vs. Small</a:t>
            </a:r>
            <a:endParaRPr lang="en-US" sz="48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1140</TotalTime>
  <Words>1001</Words>
  <Application>Microsoft Office PowerPoint</Application>
  <PresentationFormat>全屏显示(4:3)</PresentationFormat>
  <Paragraphs>170</Paragraphs>
  <Slides>25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宋体</vt:lpstr>
      <vt:lpstr>Arial</vt:lpstr>
      <vt:lpstr>Calibri</vt:lpstr>
      <vt:lpstr>Calisto MT</vt:lpstr>
      <vt:lpstr>Rockwell</vt:lpstr>
      <vt:lpstr>Wingdings</vt:lpstr>
      <vt:lpstr>Advantage</vt:lpstr>
      <vt:lpstr>Essay 2</vt:lpstr>
      <vt:lpstr>Choosing a Company</vt:lpstr>
      <vt:lpstr> Before We Start</vt:lpstr>
      <vt:lpstr>Before We Start Cont’d</vt:lpstr>
      <vt:lpstr>The No-Go List !!!</vt:lpstr>
      <vt:lpstr>Choosing a Company</vt:lpstr>
      <vt:lpstr>Large vs. Small</vt:lpstr>
      <vt:lpstr>Large vs. Small</vt:lpstr>
      <vt:lpstr>Large vs. Small</vt:lpstr>
      <vt:lpstr>Public vs. Private</vt:lpstr>
      <vt:lpstr>Domestic vs. International</vt:lpstr>
      <vt:lpstr>Other Options</vt:lpstr>
      <vt:lpstr>Pitfalls to Avoid</vt:lpstr>
      <vt:lpstr>Pitfalls to Avoid</vt:lpstr>
      <vt:lpstr>Sources</vt:lpstr>
      <vt:lpstr>Essay 2- Evaluation of a Company </vt:lpstr>
      <vt:lpstr>Requirement</vt:lpstr>
      <vt:lpstr> Format</vt:lpstr>
      <vt:lpstr>Executive Summary</vt:lpstr>
      <vt:lpstr>Table of Contents</vt:lpstr>
      <vt:lpstr>Introduction</vt:lpstr>
      <vt:lpstr>Criteria for Evaluation</vt:lpstr>
      <vt:lpstr>Counterargument</vt:lpstr>
      <vt:lpstr>Conclusion</vt:lpstr>
      <vt:lpstr>Other Requirements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WLT</dc:creator>
  <cp:lastModifiedBy>Zhihui Lin</cp:lastModifiedBy>
  <cp:revision>56</cp:revision>
  <dcterms:created xsi:type="dcterms:W3CDTF">2015-09-24T16:00:31Z</dcterms:created>
  <dcterms:modified xsi:type="dcterms:W3CDTF">2016-04-17T05:12:00Z</dcterms:modified>
</cp:coreProperties>
</file>