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7"/>
  </p:notesMasterIdLst>
  <p:sldIdLst>
    <p:sldId id="311" r:id="rId2"/>
    <p:sldId id="270" r:id="rId3"/>
    <p:sldId id="294" r:id="rId4"/>
    <p:sldId id="274" r:id="rId5"/>
    <p:sldId id="297" r:id="rId6"/>
    <p:sldId id="271" r:id="rId7"/>
    <p:sldId id="296" r:id="rId8"/>
    <p:sldId id="298" r:id="rId9"/>
    <p:sldId id="299" r:id="rId10"/>
    <p:sldId id="300" r:id="rId11"/>
    <p:sldId id="301" r:id="rId12"/>
    <p:sldId id="302" r:id="rId13"/>
    <p:sldId id="303" r:id="rId14"/>
    <p:sldId id="304" r:id="rId15"/>
    <p:sldId id="306" r:id="rId16"/>
    <p:sldId id="307" r:id="rId17"/>
    <p:sldId id="309" r:id="rId18"/>
    <p:sldId id="310" r:id="rId19"/>
    <p:sldId id="313" r:id="rId20"/>
    <p:sldId id="314" r:id="rId21"/>
    <p:sldId id="315" r:id="rId22"/>
    <p:sldId id="316" r:id="rId23"/>
    <p:sldId id="317" r:id="rId24"/>
    <p:sldId id="318" r:id="rId25"/>
    <p:sldId id="319" r:id="rId2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306" autoAdjust="0"/>
    <p:restoredTop sz="94660"/>
  </p:normalViewPr>
  <p:slideViewPr>
    <p:cSldViewPr snapToGrid="0" snapToObjects="1">
      <p:cViewPr varScale="1">
        <p:scale>
          <a:sx n="110" d="100"/>
          <a:sy n="110" d="100"/>
        </p:scale>
        <p:origin x="1662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4CC846-67E9-40E6-A6C7-C2130041A832}" type="datetimeFigureOut">
              <a:rPr lang="en-US" smtClean="0"/>
              <a:t>4/16/2016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9E49F82-4081-4725-9952-A8CF5349B3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47705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067FCD-1E40-4BDB-BCEE-78CE025097C4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151050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E49F82-4081-4725-9952-A8CF5349B3DE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27305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Shape 140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1" name="Shape 14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08357008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067FCD-1E40-4BDB-BCEE-78CE025097C4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796393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Based on</a:t>
            </a:r>
            <a:r>
              <a:rPr lang="en-US" baseline="0" dirty="0" smtClean="0"/>
              <a:t> research of </a:t>
            </a:r>
            <a:r>
              <a:rPr lang="en-US" baseline="0" dirty="0" err="1" smtClean="0"/>
              <a:t>x,y,and</a:t>
            </a:r>
            <a:r>
              <a:rPr lang="en-US" baseline="0" dirty="0" smtClean="0"/>
              <a:t> z, we should or not invest in …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E49F82-4081-4725-9952-A8CF5349B3DE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02662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800600" y="4624668"/>
            <a:ext cx="4038600" cy="933450"/>
          </a:xfrm>
        </p:spPr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en-US" altLang="zh-CN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800600" y="5562599"/>
            <a:ext cx="4038600" cy="748553"/>
          </a:xfrm>
        </p:spPr>
        <p:txBody>
          <a:bodyPr>
            <a:normAutofit/>
          </a:bodyPr>
          <a:lstStyle>
            <a:lvl1pPr marL="0" indent="0" algn="l">
              <a:spcBef>
                <a:spcPts val="300"/>
              </a:spcBef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altLang="zh-CN" smtClean="0"/>
              <a:t>Click to edit Master subtitle style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800600" y="6425640"/>
            <a:ext cx="1232647" cy="365125"/>
          </a:xfrm>
        </p:spPr>
        <p:txBody>
          <a:bodyPr/>
          <a:lstStyle>
            <a:lvl1pPr algn="l">
              <a:defRPr/>
            </a:lvl1pPr>
          </a:lstStyle>
          <a:p>
            <a:fld id="{D728701E-CAF4-4159-9B3E-41C86DFFA30D}" type="datetimeFigureOut">
              <a:rPr lang="en-US" smtClean="0"/>
              <a:t>4/16/2016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311153" y="6425640"/>
            <a:ext cx="2617694" cy="365125"/>
          </a:xfrm>
        </p:spPr>
        <p:txBody>
          <a:bodyPr/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282575" y="228600"/>
            <a:ext cx="4235450" cy="4187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Rectangle 7"/>
          <p:cNvSpPr/>
          <p:nvPr/>
        </p:nvSpPr>
        <p:spPr>
          <a:xfrm>
            <a:off x="6802438" y="228600"/>
            <a:ext cx="2057400" cy="203911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Rectangle 9"/>
          <p:cNvSpPr/>
          <p:nvPr/>
        </p:nvSpPr>
        <p:spPr>
          <a:xfrm>
            <a:off x="4624388" y="2377440"/>
            <a:ext cx="2057400" cy="203911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24891" y="174812"/>
            <a:ext cx="413309" cy="83099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54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11" name="Rectangle 10"/>
          <p:cNvSpPr/>
          <p:nvPr/>
        </p:nvSpPr>
        <p:spPr>
          <a:xfrm>
            <a:off x="4624388" y="228600"/>
            <a:ext cx="2057400" cy="2039112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Rectangle 11"/>
          <p:cNvSpPr/>
          <p:nvPr/>
        </p:nvSpPr>
        <p:spPr>
          <a:xfrm>
            <a:off x="6802438" y="2377440"/>
            <a:ext cx="2057400" cy="203911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166847" y="282574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TextBox 9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701E-CAF4-4159-9B3E-41C86DFFA30D}" type="datetimeFigureOut">
              <a:rPr lang="en-US" smtClean="0"/>
              <a:t>4/16/2016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Content Placeholder 2"/>
          <p:cNvSpPr>
            <a:spLocks noGrp="1"/>
          </p:cNvSpPr>
          <p:nvPr>
            <p:ph sz="half" idx="17"/>
          </p:nvPr>
        </p:nvSpPr>
        <p:spPr>
          <a:xfrm>
            <a:off x="502920" y="1985963"/>
            <a:ext cx="3657413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dirty="0"/>
          </a:p>
        </p:txBody>
      </p:sp>
      <p:sp>
        <p:nvSpPr>
          <p:cNvPr id="14" name="Content Placeholder 2"/>
          <p:cNvSpPr>
            <a:spLocks noGrp="1"/>
          </p:cNvSpPr>
          <p:nvPr>
            <p:ph sz="half" idx="18"/>
          </p:nvPr>
        </p:nvSpPr>
        <p:spPr>
          <a:xfrm>
            <a:off x="502920" y="4164965"/>
            <a:ext cx="3657413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dirty="0"/>
          </a:p>
        </p:txBody>
      </p:sp>
      <p:sp>
        <p:nvSpPr>
          <p:cNvPr id="15" name="Content Placeholder 2"/>
          <p:cNvSpPr>
            <a:spLocks noGrp="1"/>
          </p:cNvSpPr>
          <p:nvPr>
            <p:ph sz="half" idx="1"/>
          </p:nvPr>
        </p:nvSpPr>
        <p:spPr>
          <a:xfrm>
            <a:off x="4410075" y="1985963"/>
            <a:ext cx="3657600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dirty="0"/>
          </a:p>
        </p:txBody>
      </p:sp>
      <p:sp>
        <p:nvSpPr>
          <p:cNvPr id="16" name="Content Placeholder 2"/>
          <p:cNvSpPr>
            <a:spLocks noGrp="1"/>
          </p:cNvSpPr>
          <p:nvPr>
            <p:ph sz="half" idx="16"/>
          </p:nvPr>
        </p:nvSpPr>
        <p:spPr>
          <a:xfrm>
            <a:off x="4410075" y="4169664"/>
            <a:ext cx="3657600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8166847" y="282574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TextBox 7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701E-CAF4-4159-9B3E-41C86DFFA30D}" type="datetimeFigureOut">
              <a:rPr lang="en-US" smtClean="0"/>
              <a:t>4/16/2016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8166847" y="282573"/>
            <a:ext cx="685800" cy="30221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701E-CAF4-4159-9B3E-41C86DFFA30D}" type="datetimeFigureOut">
              <a:rPr lang="en-US" smtClean="0"/>
              <a:t>4/16/2016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282575" y="228600"/>
            <a:ext cx="3451225" cy="634523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0555" y="2571750"/>
            <a:ext cx="3255264" cy="1162050"/>
          </a:xfrm>
        </p:spPr>
        <p:txBody>
          <a:bodyPr anchor="b">
            <a:normAutofit/>
          </a:bodyPr>
          <a:lstStyle>
            <a:lvl1pPr algn="l">
              <a:defRPr sz="2600" b="0">
                <a:solidFill>
                  <a:schemeClr val="bg1"/>
                </a:solidFill>
              </a:defRPr>
            </a:lvl1pPr>
          </a:lstStyle>
          <a:p>
            <a:r>
              <a:rPr lang="en-US" altLang="zh-CN" smtClean="0"/>
              <a:t>Click to edit Master title style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68775" y="273050"/>
            <a:ext cx="4597399" cy="585311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93" y="3733800"/>
            <a:ext cx="3255264" cy="2392363"/>
          </a:xfrm>
        </p:spPr>
        <p:txBody>
          <a:bodyPr/>
          <a:lstStyle>
            <a:lvl1pPr marL="0" indent="0">
              <a:spcBef>
                <a:spcPts val="600"/>
              </a:spcBef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391399" y="6423585"/>
            <a:ext cx="1537447" cy="365125"/>
          </a:xfrm>
        </p:spPr>
        <p:txBody>
          <a:bodyPr/>
          <a:lstStyle/>
          <a:p>
            <a:fld id="{D728701E-CAF4-4159-9B3E-41C86DFFA30D}" type="datetimeFigureOut">
              <a:rPr lang="en-US" smtClean="0"/>
              <a:t>4/16/2016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859305" y="6423585"/>
            <a:ext cx="3316941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424891" y="174812"/>
            <a:ext cx="413309" cy="83099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54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166847" y="282573"/>
            <a:ext cx="685800" cy="30221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69404" y="3124200"/>
            <a:ext cx="3898272" cy="871538"/>
          </a:xfrm>
        </p:spPr>
        <p:txBody>
          <a:bodyPr anchor="b">
            <a:normAutofit/>
          </a:bodyPr>
          <a:lstStyle>
            <a:lvl1pPr algn="l">
              <a:defRPr sz="2600" b="0"/>
            </a:lvl1pPr>
          </a:lstStyle>
          <a:p>
            <a:r>
              <a:rPr lang="en-US" altLang="zh-CN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77906" y="228600"/>
            <a:ext cx="3460658" cy="6345238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zh-CN" smtClean="0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69404" y="3995737"/>
            <a:ext cx="3898272" cy="2147888"/>
          </a:xfrm>
        </p:spPr>
        <p:txBody>
          <a:bodyPr/>
          <a:lstStyle>
            <a:lvl1pPr marL="0" indent="0">
              <a:spcBef>
                <a:spcPts val="600"/>
              </a:spcBef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391399" y="6423585"/>
            <a:ext cx="1537447" cy="365125"/>
          </a:xfrm>
        </p:spPr>
        <p:txBody>
          <a:bodyPr/>
          <a:lstStyle/>
          <a:p>
            <a:fld id="{D728701E-CAF4-4159-9B3E-41C86DFFA30D}" type="datetimeFigureOut">
              <a:rPr lang="en-US" smtClean="0"/>
              <a:t>4/16/2016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191000" y="6423585"/>
            <a:ext cx="3005138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3990110" y="3370730"/>
            <a:ext cx="220568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2400" b="1" baseline="0">
                <a:solidFill>
                  <a:schemeClr val="accent1">
                    <a:lumMod val="60000"/>
                    <a:lumOff val="40000"/>
                  </a:schemeClr>
                </a:solidFill>
              </a:rPr>
              <a:t>+ 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above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6505" y="4424082"/>
            <a:ext cx="6191157" cy="833718"/>
          </a:xfrm>
        </p:spPr>
        <p:txBody>
          <a:bodyPr anchor="b">
            <a:normAutofit/>
          </a:bodyPr>
          <a:lstStyle>
            <a:lvl1pPr algn="l">
              <a:defRPr sz="2600" b="0"/>
            </a:lvl1pPr>
          </a:lstStyle>
          <a:p>
            <a:r>
              <a:rPr lang="en-US" altLang="zh-CN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77905" y="228600"/>
            <a:ext cx="6378389" cy="418795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zh-CN" smtClean="0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6505" y="5257799"/>
            <a:ext cx="6191157" cy="885825"/>
          </a:xfrm>
        </p:spPr>
        <p:txBody>
          <a:bodyPr/>
          <a:lstStyle>
            <a:lvl1pPr marL="0" indent="0">
              <a:spcBef>
                <a:spcPts val="300"/>
              </a:spcBef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701E-CAF4-4159-9B3E-41C86DFFA30D}" type="datetimeFigureOut">
              <a:rPr lang="en-US" smtClean="0"/>
              <a:t>4/16/2016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6802438" y="228600"/>
            <a:ext cx="2057400" cy="203911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Rectangle 8"/>
          <p:cNvSpPr/>
          <p:nvPr/>
        </p:nvSpPr>
        <p:spPr>
          <a:xfrm>
            <a:off x="6802438" y="2377440"/>
            <a:ext cx="2057400" cy="20391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TextBox 9"/>
          <p:cNvSpPr txBox="1"/>
          <p:nvPr/>
        </p:nvSpPr>
        <p:spPr>
          <a:xfrm>
            <a:off x="327212" y="4632792"/>
            <a:ext cx="220568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2400" b="1" baseline="0">
                <a:solidFill>
                  <a:schemeClr val="accent1">
                    <a:lumMod val="60000"/>
                    <a:lumOff val="40000"/>
                  </a:schemeClr>
                </a:solidFill>
              </a:rPr>
              <a:t>+ 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Pictures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282574" y="228600"/>
            <a:ext cx="6387167" cy="634523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0554" y="2571750"/>
            <a:ext cx="6181611" cy="1162050"/>
          </a:xfrm>
        </p:spPr>
        <p:txBody>
          <a:bodyPr anchor="b">
            <a:normAutofit/>
          </a:bodyPr>
          <a:lstStyle>
            <a:lvl1pPr algn="l">
              <a:defRPr sz="2600" b="0">
                <a:solidFill>
                  <a:schemeClr val="bg1"/>
                </a:solidFill>
              </a:defRPr>
            </a:lvl1pPr>
          </a:lstStyle>
          <a:p>
            <a:r>
              <a:rPr lang="en-US" altLang="zh-CN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94" y="3733800"/>
            <a:ext cx="6179566" cy="2392363"/>
          </a:xfrm>
        </p:spPr>
        <p:txBody>
          <a:bodyPr/>
          <a:lstStyle>
            <a:lvl1pPr marL="0" indent="0">
              <a:spcBef>
                <a:spcPts val="600"/>
              </a:spcBef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212262" y="6235607"/>
            <a:ext cx="1348398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D728701E-CAF4-4159-9B3E-41C86DFFA30D}" type="datetimeFigureOut">
              <a:rPr lang="en-US" smtClean="0"/>
              <a:t>4/16/2016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81095" y="6235607"/>
            <a:ext cx="4648105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424891" y="174812"/>
            <a:ext cx="413309" cy="83099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54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10" name="Rectangle 9"/>
          <p:cNvSpPr/>
          <p:nvPr/>
        </p:nvSpPr>
        <p:spPr>
          <a:xfrm>
            <a:off x="6802438" y="228600"/>
            <a:ext cx="2057400" cy="203911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Picture Placeholder 12"/>
          <p:cNvSpPr>
            <a:spLocks noGrp="1"/>
          </p:cNvSpPr>
          <p:nvPr>
            <p:ph type="pic" sz="quarter" idx="13"/>
          </p:nvPr>
        </p:nvSpPr>
        <p:spPr>
          <a:xfrm>
            <a:off x="6802438" y="2374940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altLang="zh-CN" smtClean="0"/>
              <a:t>Drag picture to placeholder or click icon to add</a:t>
            </a:r>
            <a:endParaRPr/>
          </a:p>
        </p:txBody>
      </p:sp>
      <p:sp>
        <p:nvSpPr>
          <p:cNvPr id="13" name="Picture Placeholder 12"/>
          <p:cNvSpPr>
            <a:spLocks noGrp="1"/>
          </p:cNvSpPr>
          <p:nvPr>
            <p:ph type="pic" sz="quarter" idx="14"/>
          </p:nvPr>
        </p:nvSpPr>
        <p:spPr>
          <a:xfrm>
            <a:off x="6802438" y="4535424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altLang="zh-CN" smtClean="0"/>
              <a:t>Drag picture to placeholder or click icon to add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s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282575" y="228600"/>
            <a:ext cx="4235450" cy="634523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0554" y="2571750"/>
            <a:ext cx="4016633" cy="1162050"/>
          </a:xfrm>
        </p:spPr>
        <p:txBody>
          <a:bodyPr anchor="b">
            <a:normAutofit/>
          </a:bodyPr>
          <a:lstStyle>
            <a:lvl1pPr algn="l">
              <a:defRPr sz="2600" b="0">
                <a:solidFill>
                  <a:schemeClr val="bg1"/>
                </a:solidFill>
              </a:defRPr>
            </a:lvl1pPr>
          </a:lstStyle>
          <a:p>
            <a:r>
              <a:rPr lang="en-US" altLang="zh-CN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94" y="3733800"/>
            <a:ext cx="4015304" cy="2392363"/>
          </a:xfrm>
        </p:spPr>
        <p:txBody>
          <a:bodyPr/>
          <a:lstStyle>
            <a:lvl1pPr marL="0" indent="0">
              <a:spcBef>
                <a:spcPts val="600"/>
              </a:spcBef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048000" y="6235607"/>
            <a:ext cx="1348398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D728701E-CAF4-4159-9B3E-41C86DFFA30D}" type="datetimeFigureOut">
              <a:rPr lang="en-US" smtClean="0"/>
              <a:t>4/16/2016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81095" y="6235607"/>
            <a:ext cx="2590705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424891" y="174812"/>
            <a:ext cx="413309" cy="83099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54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10" name="Rectangle 9"/>
          <p:cNvSpPr/>
          <p:nvPr/>
        </p:nvSpPr>
        <p:spPr>
          <a:xfrm>
            <a:off x="6802438" y="228600"/>
            <a:ext cx="2057400" cy="203911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Rectangle 10"/>
          <p:cNvSpPr/>
          <p:nvPr/>
        </p:nvSpPr>
        <p:spPr>
          <a:xfrm>
            <a:off x="4624388" y="4534726"/>
            <a:ext cx="2057400" cy="203911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Picture Placeholder 12"/>
          <p:cNvSpPr>
            <a:spLocks noGrp="1"/>
          </p:cNvSpPr>
          <p:nvPr>
            <p:ph type="pic" sz="quarter" idx="13"/>
          </p:nvPr>
        </p:nvSpPr>
        <p:spPr>
          <a:xfrm>
            <a:off x="4624388" y="228600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altLang="zh-CN" smtClean="0"/>
              <a:t>Drag picture to placeholder or click icon to add</a:t>
            </a:r>
            <a:endParaRPr/>
          </a:p>
        </p:txBody>
      </p:sp>
      <p:sp>
        <p:nvSpPr>
          <p:cNvPr id="13" name="Picture Placeholder 12"/>
          <p:cNvSpPr>
            <a:spLocks noGrp="1"/>
          </p:cNvSpPr>
          <p:nvPr>
            <p:ph type="pic" sz="quarter" idx="14"/>
          </p:nvPr>
        </p:nvSpPr>
        <p:spPr>
          <a:xfrm>
            <a:off x="4624388" y="2381663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altLang="zh-CN" smtClean="0"/>
              <a:t>Drag picture to placeholder or click icon to add</a:t>
            </a:r>
            <a:endParaRPr/>
          </a:p>
        </p:txBody>
      </p:sp>
      <p:sp>
        <p:nvSpPr>
          <p:cNvPr id="14" name="Picture Placeholder 12"/>
          <p:cNvSpPr>
            <a:spLocks noGrp="1"/>
          </p:cNvSpPr>
          <p:nvPr>
            <p:ph type="pic" sz="quarter" idx="15"/>
          </p:nvPr>
        </p:nvSpPr>
        <p:spPr>
          <a:xfrm>
            <a:off x="6803136" y="2381662"/>
            <a:ext cx="2057400" cy="418795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altLang="zh-CN" smtClean="0"/>
              <a:t>Drag picture to placeholder or click icon to add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s with Caption, Alt.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166847" y="282573"/>
            <a:ext cx="685800" cy="30221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0" y="3124200"/>
            <a:ext cx="3108960" cy="871538"/>
          </a:xfrm>
        </p:spPr>
        <p:txBody>
          <a:bodyPr anchor="b">
            <a:normAutofit/>
          </a:bodyPr>
          <a:lstStyle>
            <a:lvl1pPr algn="l">
              <a:defRPr sz="2600" b="0"/>
            </a:lvl1pPr>
          </a:lstStyle>
          <a:p>
            <a:r>
              <a:rPr lang="en-US" altLang="zh-CN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77905" y="2365248"/>
            <a:ext cx="4240119" cy="418795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zh-CN" smtClean="0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3000" y="3995737"/>
            <a:ext cx="3108960" cy="2147888"/>
          </a:xfrm>
        </p:spPr>
        <p:txBody>
          <a:bodyPr/>
          <a:lstStyle>
            <a:lvl1pPr marL="0" indent="0">
              <a:spcBef>
                <a:spcPts val="600"/>
              </a:spcBef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391399" y="6423585"/>
            <a:ext cx="1537447" cy="365125"/>
          </a:xfrm>
        </p:spPr>
        <p:txBody>
          <a:bodyPr/>
          <a:lstStyle/>
          <a:p>
            <a:fld id="{D728701E-CAF4-4159-9B3E-41C86DFFA30D}" type="datetimeFigureOut">
              <a:rPr lang="en-US" smtClean="0"/>
              <a:t>4/16/2016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191000" y="6423585"/>
            <a:ext cx="3005138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4750361" y="3370730"/>
            <a:ext cx="220568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2400" b="1" baseline="0">
                <a:solidFill>
                  <a:schemeClr val="accent1">
                    <a:lumMod val="60000"/>
                    <a:lumOff val="40000"/>
                  </a:schemeClr>
                </a:solidFill>
              </a:rPr>
              <a:t>+ </a:t>
            </a:r>
          </a:p>
        </p:txBody>
      </p:sp>
      <p:sp>
        <p:nvSpPr>
          <p:cNvPr id="14" name="Picture Placeholder 12"/>
          <p:cNvSpPr>
            <a:spLocks noGrp="1"/>
          </p:cNvSpPr>
          <p:nvPr>
            <p:ph type="pic" sz="quarter" idx="13"/>
          </p:nvPr>
        </p:nvSpPr>
        <p:spPr>
          <a:xfrm>
            <a:off x="277905" y="228600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altLang="zh-CN" smtClean="0"/>
              <a:t>Drag picture to placeholder or click icon to add</a:t>
            </a:r>
            <a:endParaRPr/>
          </a:p>
        </p:txBody>
      </p:sp>
      <p:sp>
        <p:nvSpPr>
          <p:cNvPr id="15" name="Picture Placeholder 12"/>
          <p:cNvSpPr>
            <a:spLocks noGrp="1"/>
          </p:cNvSpPr>
          <p:nvPr>
            <p:ph type="pic" sz="quarter" idx="14"/>
          </p:nvPr>
        </p:nvSpPr>
        <p:spPr>
          <a:xfrm>
            <a:off x="2460625" y="228600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altLang="zh-CN" smtClean="0"/>
              <a:t>Drag picture to placeholder or click icon to add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8166847" y="282574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TextBox 8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701E-CAF4-4159-9B3E-41C86DFFA30D}" type="datetimeFigureOut">
              <a:rPr lang="en-US" smtClean="0"/>
              <a:t>4/16/2016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8210550" y="282574"/>
            <a:ext cx="642097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701E-CAF4-4159-9B3E-41C86DFFA30D}" type="datetimeFigureOut">
              <a:rPr lang="en-US" smtClean="0"/>
              <a:t>4/16/2016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10" name="Rectangle 9"/>
          <p:cNvSpPr/>
          <p:nvPr/>
        </p:nvSpPr>
        <p:spPr>
          <a:xfrm>
            <a:off x="8068235" y="282574"/>
            <a:ext cx="91440" cy="16002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8166847" y="282573"/>
            <a:ext cx="685800" cy="30221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95772" y="954742"/>
            <a:ext cx="681318" cy="5171422"/>
          </a:xfrm>
        </p:spPr>
        <p:txBody>
          <a:bodyPr vert="eaVert" anchor="t" anchorCtr="0"/>
          <a:lstStyle/>
          <a:p>
            <a:r>
              <a:rPr lang="en-US" altLang="zh-CN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58756"/>
            <a:ext cx="6858000" cy="5184869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701E-CAF4-4159-9B3E-41C86DFFA30D}" type="datetimeFigureOut">
              <a:rPr lang="en-US" smtClean="0"/>
              <a:t>4/16/2016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 rot="16200000">
            <a:off x="8593111" y="561668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body">
    <p:spTree>
      <p:nvGrpSpPr>
        <p:cNvPr id="1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Shape 19"/>
          <p:cNvSpPr txBox="1">
            <a:spLocks noGrp="1"/>
          </p:cNvSpPr>
          <p:nvPr>
            <p:ph type="title"/>
          </p:nvPr>
        </p:nvSpPr>
        <p:spPr>
          <a:xfrm>
            <a:off x="311701" y="593367"/>
            <a:ext cx="8520599" cy="8312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0" name="Shape 20"/>
          <p:cNvSpPr txBox="1">
            <a:spLocks noGrp="1"/>
          </p:cNvSpPr>
          <p:nvPr>
            <p:ph type="body" idx="1"/>
          </p:nvPr>
        </p:nvSpPr>
        <p:spPr>
          <a:xfrm>
            <a:off x="311701" y="1536633"/>
            <a:ext cx="8520599" cy="45552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1" name="Shape 21"/>
          <p:cNvSpPr txBox="1">
            <a:spLocks noGrp="1"/>
          </p:cNvSpPr>
          <p:nvPr>
            <p:ph type="sldNum" idx="12"/>
          </p:nvPr>
        </p:nvSpPr>
        <p:spPr>
          <a:xfrm>
            <a:off x="8498000" y="6251677"/>
            <a:ext cx="548699" cy="52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18428011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, Alt.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8166847" y="282574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8474" y="134471"/>
            <a:ext cx="7556313" cy="995082"/>
          </a:xfrm>
        </p:spPr>
        <p:txBody>
          <a:bodyPr anchor="b" anchorCtr="0"/>
          <a:lstStyle/>
          <a:p>
            <a:r>
              <a:rPr lang="en-US" altLang="zh-CN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701E-CAF4-4159-9B3E-41C86DFFA30D}" type="datetimeFigureOut">
              <a:rPr lang="en-US" smtClean="0"/>
              <a:t>4/16/2016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498518" y="1129553"/>
            <a:ext cx="7558960" cy="774700"/>
          </a:xfrm>
        </p:spPr>
        <p:txBody>
          <a:bodyPr vert="horz" lIns="91440" tIns="45720" rIns="91440" bIns="45720" rtlCol="0" anchor="t" anchorCtr="0">
            <a:noAutofit/>
          </a:bodyPr>
          <a:lstStyle>
            <a:lvl1pPr marL="0" indent="0">
              <a:buNone/>
              <a:defRPr kumimoji="0" sz="2400" b="0" i="0" u="none" strike="noStrike" kern="1200" cap="none" spc="0" normalizeH="0" baseline="0">
                <a:ln>
                  <a:noFill/>
                </a:ln>
                <a:solidFill>
                  <a:schemeClr val="accent3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mtClean="0"/>
              <a:t>Click to edit Master text styles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with 2 Pict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800600" y="4624668"/>
            <a:ext cx="4038600" cy="933450"/>
          </a:xfrm>
        </p:spPr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en-US" altLang="zh-CN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800600" y="5562599"/>
            <a:ext cx="4038600" cy="748553"/>
          </a:xfrm>
        </p:spPr>
        <p:txBody>
          <a:bodyPr>
            <a:normAutofit/>
          </a:bodyPr>
          <a:lstStyle>
            <a:lvl1pPr marL="0" indent="0" algn="l">
              <a:spcBef>
                <a:spcPts val="300"/>
              </a:spcBef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altLang="zh-CN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800600" y="6425640"/>
            <a:ext cx="1232647" cy="365125"/>
          </a:xfrm>
        </p:spPr>
        <p:txBody>
          <a:bodyPr/>
          <a:lstStyle>
            <a:lvl1pPr algn="l">
              <a:defRPr/>
            </a:lvl1pPr>
          </a:lstStyle>
          <a:p>
            <a:fld id="{D728701E-CAF4-4159-9B3E-41C86DFFA30D}" type="datetimeFigureOut">
              <a:rPr lang="en-US" smtClean="0"/>
              <a:t>4/16/2016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311153" y="6425640"/>
            <a:ext cx="2617694" cy="365125"/>
          </a:xfrm>
        </p:spPr>
        <p:txBody>
          <a:bodyPr/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282575" y="228600"/>
            <a:ext cx="4235450" cy="4187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Rectangle 7"/>
          <p:cNvSpPr/>
          <p:nvPr/>
        </p:nvSpPr>
        <p:spPr>
          <a:xfrm>
            <a:off x="6802438" y="228600"/>
            <a:ext cx="2057400" cy="203911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Rectangle 9"/>
          <p:cNvSpPr/>
          <p:nvPr/>
        </p:nvSpPr>
        <p:spPr>
          <a:xfrm>
            <a:off x="4624388" y="2377440"/>
            <a:ext cx="2057400" cy="203911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Picture Placeholder 12"/>
          <p:cNvSpPr>
            <a:spLocks noGrp="1"/>
          </p:cNvSpPr>
          <p:nvPr>
            <p:ph type="pic" sz="quarter" idx="12"/>
          </p:nvPr>
        </p:nvSpPr>
        <p:spPr>
          <a:xfrm>
            <a:off x="4624388" y="228600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altLang="zh-CN" smtClean="0"/>
              <a:t>Drag picture to placeholder or click icon to add</a:t>
            </a:r>
            <a:endParaRPr/>
          </a:p>
        </p:txBody>
      </p:sp>
      <p:sp>
        <p:nvSpPr>
          <p:cNvPr id="14" name="Picture Placeholder 12"/>
          <p:cNvSpPr>
            <a:spLocks noGrp="1"/>
          </p:cNvSpPr>
          <p:nvPr>
            <p:ph type="pic" sz="quarter" idx="13"/>
          </p:nvPr>
        </p:nvSpPr>
        <p:spPr>
          <a:xfrm>
            <a:off x="6802438" y="2377440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altLang="zh-CN" smtClean="0"/>
              <a:t>Drag picture to placeholder or click icon to add</a:t>
            </a:r>
            <a:endParaRPr/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2"/>
          </p:nvPr>
        </p:nvSpPr>
        <p:spPr>
          <a:xfrm>
            <a:off x="857250" y="1779494"/>
            <a:ext cx="3086100" cy="2040905"/>
          </a:xfrm>
        </p:spPr>
        <p:txBody>
          <a:bodyPr lIns="45720" tIns="45720" rIns="45720" anchor="t">
            <a:noAutofit/>
          </a:bodyPr>
          <a:lstStyle>
            <a:lvl1pPr marL="0" indent="0" algn="ctr">
              <a:spcBef>
                <a:spcPts val="600"/>
              </a:spcBef>
              <a:buNone/>
              <a:defRPr sz="4600">
                <a:solidFill>
                  <a:schemeClr val="bg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altLang="zh-CN" smtClean="0"/>
              <a:t>Click to edit Master text styles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24891" y="174812"/>
            <a:ext cx="413309" cy="83099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54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58907" y="228600"/>
            <a:ext cx="8200930" cy="634523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3124200"/>
            <a:ext cx="5638800" cy="1362075"/>
          </a:xfrm>
        </p:spPr>
        <p:txBody>
          <a:bodyPr anchor="b" anchorCtr="0">
            <a:normAutofit/>
          </a:bodyPr>
          <a:lstStyle>
            <a:lvl1pPr algn="l">
              <a:defRPr sz="3200" b="0" cap="none" baseline="0">
                <a:solidFill>
                  <a:schemeClr val="bg1"/>
                </a:solidFill>
              </a:defRPr>
            </a:lvl1pPr>
          </a:lstStyle>
          <a:p>
            <a:r>
              <a:rPr lang="en-US" altLang="zh-CN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4495800"/>
            <a:ext cx="5638800" cy="1500187"/>
          </a:xfrm>
        </p:spPr>
        <p:txBody>
          <a:bodyPr anchor="t" anchorCtr="0">
            <a:normAutofit/>
          </a:bodyPr>
          <a:lstStyle>
            <a:lvl1pPr marL="0" indent="0">
              <a:spcBef>
                <a:spcPts val="300"/>
              </a:spcBef>
              <a:buNone/>
              <a:defRPr sz="1400" cap="none" baseline="0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8906" y="6248774"/>
            <a:ext cx="1474694" cy="365125"/>
          </a:xfrm>
        </p:spPr>
        <p:txBody>
          <a:bodyPr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fld id="{D728701E-CAF4-4159-9B3E-41C86DFFA30D}" type="datetimeFigureOut">
              <a:rPr lang="en-US" smtClean="0"/>
              <a:t>4/16/2016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86000" y="6248774"/>
            <a:ext cx="56388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305800" y="6248774"/>
            <a:ext cx="554038" cy="365125"/>
          </a:xfrm>
        </p:spPr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2003612" y="3110754"/>
            <a:ext cx="260909" cy="61555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40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9" name="Rectangle 8"/>
          <p:cNvSpPr/>
          <p:nvPr/>
        </p:nvSpPr>
        <p:spPr>
          <a:xfrm>
            <a:off x="285750" y="228600"/>
            <a:ext cx="212725" cy="634523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210550" y="282574"/>
            <a:ext cx="642097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Rectangle 11"/>
          <p:cNvSpPr/>
          <p:nvPr/>
        </p:nvSpPr>
        <p:spPr>
          <a:xfrm>
            <a:off x="8068235" y="282574"/>
            <a:ext cx="91440" cy="16002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TextBox 9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98518" y="1985963"/>
            <a:ext cx="3657600" cy="4140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399878" y="1985963"/>
            <a:ext cx="3657600" cy="4140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701E-CAF4-4159-9B3E-41C86DFFA30D}" type="datetimeFigureOut">
              <a:rPr lang="en-US" smtClean="0"/>
              <a:t>4/16/2016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8166847" y="282574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TextBox 11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7541" y="2447365"/>
            <a:ext cx="3657600" cy="3678797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399878" y="2447365"/>
            <a:ext cx="3657600" cy="3678797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701E-CAF4-4159-9B3E-41C86DFFA30D}" type="datetimeFigureOut">
              <a:rPr lang="en-US" smtClean="0"/>
              <a:t>4/16/2016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7541" y="2070847"/>
            <a:ext cx="3657600" cy="322729"/>
          </a:xfrm>
          <a:prstGeom prst="rect">
            <a:avLst/>
          </a:prstGeom>
          <a:solidFill>
            <a:schemeClr val="accent3"/>
          </a:solidFill>
        </p:spPr>
        <p:txBody>
          <a:bodyPr tIns="0" bIns="0" anchor="ctr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1800" b="0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99878" y="2070847"/>
            <a:ext cx="3657600" cy="322729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tIns="0" bIns="0" anchor="ctr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1800" b="0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Content, Top and Bot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98517" y="1985963"/>
            <a:ext cx="7569157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701E-CAF4-4159-9B3E-41C86DFFA30D}" type="datetimeFigureOut">
              <a:rPr lang="en-US" smtClean="0"/>
              <a:t>4/16/2016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Content Placeholder 2"/>
          <p:cNvSpPr>
            <a:spLocks noGrp="1"/>
          </p:cNvSpPr>
          <p:nvPr>
            <p:ph sz="half" idx="14"/>
          </p:nvPr>
        </p:nvSpPr>
        <p:spPr>
          <a:xfrm>
            <a:off x="498517" y="4164965"/>
            <a:ext cx="7569157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dirty="0"/>
          </a:p>
        </p:txBody>
      </p:sp>
      <p:sp>
        <p:nvSpPr>
          <p:cNvPr id="14" name="Rectangle 13"/>
          <p:cNvSpPr/>
          <p:nvPr/>
        </p:nvSpPr>
        <p:spPr>
          <a:xfrm>
            <a:off x="8166847" y="282574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5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05800" y="242234"/>
            <a:ext cx="554038" cy="365125"/>
          </a:xfrm>
        </p:spPr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166847" y="282574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TextBox 9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410075" y="1985963"/>
            <a:ext cx="3657600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701E-CAF4-4159-9B3E-41C86DFFA30D}" type="datetimeFigureOut">
              <a:rPr lang="en-US" smtClean="0"/>
              <a:t>4/16/2016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2"/>
          <p:cNvSpPr>
            <a:spLocks noGrp="1"/>
          </p:cNvSpPr>
          <p:nvPr>
            <p:ph sz="half" idx="15"/>
          </p:nvPr>
        </p:nvSpPr>
        <p:spPr>
          <a:xfrm>
            <a:off x="498518" y="1985963"/>
            <a:ext cx="3657600" cy="4140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dirty="0"/>
          </a:p>
        </p:txBody>
      </p:sp>
      <p:sp>
        <p:nvSpPr>
          <p:cNvPr id="13" name="Content Placeholder 2"/>
          <p:cNvSpPr>
            <a:spLocks noGrp="1"/>
          </p:cNvSpPr>
          <p:nvPr>
            <p:ph sz="half" idx="16"/>
          </p:nvPr>
        </p:nvSpPr>
        <p:spPr>
          <a:xfrm>
            <a:off x="4410075" y="4169664"/>
            <a:ext cx="3657600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98474" y="484094"/>
            <a:ext cx="7556313" cy="1116106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en-US" altLang="zh-CN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8474" y="1981200"/>
            <a:ext cx="7556313" cy="4144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795247" y="642358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D728701E-CAF4-4159-9B3E-41C86DFFA30D}" type="datetimeFigureOut">
              <a:rPr lang="en-US" smtClean="0"/>
              <a:t>4/16/2016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01706" y="6423585"/>
            <a:ext cx="612289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05800" y="242234"/>
            <a:ext cx="5540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bg1"/>
                </a:solidFill>
              </a:defRPr>
            </a:lvl1pPr>
          </a:lstStyle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  <p:sldLayoutId id="2147483679" r:id="rId19"/>
    <p:sldLayoutId id="2147483680" r:id="rId20"/>
    <p:sldLayoutId id="2147483681" r:id="rId21"/>
  </p:sldLayoutIdLst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xStyles>
    <p:titleStyle>
      <a:lvl1pPr algn="l" defTabSz="914400" rtl="0" eaLnBrk="1" latinLnBrk="0" hangingPunct="1">
        <a:spcBef>
          <a:spcPct val="0"/>
        </a:spcBef>
        <a:buNone/>
        <a:defRPr sz="3600" b="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spcBef>
          <a:spcPts val="2000"/>
        </a:spcBef>
        <a:buClr>
          <a:schemeClr val="accent1"/>
        </a:buClr>
        <a:buSzPct val="75000"/>
        <a:buFont typeface="Wingdings" pitchFamily="2" charset="2"/>
        <a:buChar char="n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75000"/>
        <a:buFont typeface="Wingdings" pitchFamily="2" charset="2"/>
        <a:buChar char="n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spcBef>
          <a:spcPts val="600"/>
        </a:spcBef>
        <a:buClr>
          <a:schemeClr val="accent1"/>
        </a:buClr>
        <a:buSzPct val="75000"/>
        <a:buFont typeface="Wingdings" pitchFamily="2" charset="2"/>
        <a:buChar char="n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75000"/>
        <a:buFont typeface="Wingdings" pitchFamily="2" charset="2"/>
        <a:buChar char="n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spcBef>
          <a:spcPts val="600"/>
        </a:spcBef>
        <a:buClr>
          <a:schemeClr val="accent1"/>
        </a:buClr>
        <a:buSzPct val="75000"/>
        <a:buFont typeface="Wingdings" pitchFamily="2" charset="2"/>
        <a:buChar char="n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1377950" indent="-22860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75000"/>
        <a:buFont typeface="Wingdings" pitchFamily="2" charset="2"/>
        <a:buChar char="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1603375" indent="-228600" algn="l" defTabSz="914400" rtl="0" eaLnBrk="1" latinLnBrk="0" hangingPunct="1">
        <a:spcBef>
          <a:spcPct val="20000"/>
        </a:spcBef>
        <a:buClr>
          <a:schemeClr val="accent1"/>
        </a:buClr>
        <a:buSzPct val="75000"/>
        <a:buFont typeface="Wingdings" pitchFamily="2" charset="2"/>
        <a:buChar char=""/>
        <a:defRPr lang="en-US" sz="1800" kern="1200" baseline="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1830388" indent="-22860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75000"/>
        <a:buFont typeface="Wingdings" pitchFamily="2" charset="2"/>
        <a:buChar char=""/>
        <a:defRPr lang="en-US" sz="1800" kern="1200" baseline="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2057400" indent="-228600" algn="l" defTabSz="914400" rtl="0" eaLnBrk="1" latinLnBrk="0" hangingPunct="1">
        <a:spcBef>
          <a:spcPct val="20000"/>
        </a:spcBef>
        <a:buClr>
          <a:schemeClr val="accent1"/>
        </a:buClr>
        <a:buSzPct val="75000"/>
        <a:buFont typeface="Wingdings" pitchFamily="2" charset="2"/>
        <a:buChar char=""/>
        <a:defRPr lang="en-US" sz="1800" kern="1200" baseline="0" dirty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0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0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0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atin typeface="Calisto MT" panose="02040603050505030304" pitchFamily="18" charset="0"/>
              </a:rPr>
              <a:t>Essay 2</a:t>
            </a:r>
            <a:endParaRPr lang="en-US" b="1" dirty="0">
              <a:latin typeface="Calisto MT" panose="02040603050505030304" pitchFamily="18" charset="0"/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sz="half" idx="16"/>
          </p:nvPr>
        </p:nvSpPr>
        <p:spPr>
          <a:xfrm>
            <a:off x="498474" y="1828800"/>
            <a:ext cx="7569201" cy="4306824"/>
          </a:xfrm>
        </p:spPr>
        <p:txBody>
          <a:bodyPr>
            <a:normAutofit/>
          </a:bodyPr>
          <a:lstStyle/>
          <a:p>
            <a:endParaRPr lang="en-US" sz="2400" dirty="0" smtClean="0">
              <a:latin typeface="Calisto MT" panose="02040603050505030304" pitchFamily="18" charset="0"/>
            </a:endParaRPr>
          </a:p>
          <a:p>
            <a:endParaRPr lang="en-US" sz="2400" dirty="0">
              <a:latin typeface="Calisto MT" panose="02040603050505030304" pitchFamily="18" charset="0"/>
            </a:endParaRPr>
          </a:p>
          <a:p>
            <a:r>
              <a:rPr lang="en-US" sz="2400" dirty="0" smtClean="0">
                <a:latin typeface="Calisto MT" panose="02040603050505030304" pitchFamily="18" charset="0"/>
              </a:rPr>
              <a:t>Take a moment to read over the prompt</a:t>
            </a:r>
          </a:p>
          <a:p>
            <a:r>
              <a:rPr lang="en-US" sz="2400" dirty="0" smtClean="0">
                <a:latin typeface="Calisto MT" panose="02040603050505030304" pitchFamily="18" charset="0"/>
              </a:rPr>
              <a:t>What is the goal of the assignment?</a:t>
            </a:r>
            <a:endParaRPr lang="en-US" sz="2400" dirty="0">
              <a:latin typeface="Calisto MT" panose="020406030505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349715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>
                <a:latin typeface="Calisto MT" panose="02040603050505030304" pitchFamily="18" charset="0"/>
              </a:rPr>
              <a:t>I</a:t>
            </a:r>
            <a:r>
              <a:rPr lang="en-US" sz="2400" dirty="0" smtClean="0">
                <a:latin typeface="Calisto MT" panose="02040603050505030304" pitchFamily="18" charset="0"/>
              </a:rPr>
              <a:t>nformation on public companies is far more accessible</a:t>
            </a:r>
          </a:p>
          <a:p>
            <a:pPr lvl="1"/>
            <a:r>
              <a:rPr lang="en-US" sz="2400" dirty="0" smtClean="0">
                <a:latin typeface="Calisto MT" panose="02040603050505030304" pitchFamily="18" charset="0"/>
              </a:rPr>
              <a:t>What you consider “necessary” information for determining investment potential may vary, though</a:t>
            </a:r>
          </a:p>
          <a:p>
            <a:pPr lvl="1"/>
            <a:endParaRPr lang="en-US" sz="2400" dirty="0" smtClean="0">
              <a:latin typeface="Calisto MT" panose="02040603050505030304" pitchFamily="18" charset="0"/>
            </a:endParaRPr>
          </a:p>
          <a:p>
            <a:r>
              <a:rPr lang="en-US" sz="2400" dirty="0" smtClean="0">
                <a:latin typeface="Calisto MT" panose="02040603050505030304" pitchFamily="18" charset="0"/>
              </a:rPr>
              <a:t>A private company may still prove manageable</a:t>
            </a:r>
          </a:p>
          <a:p>
            <a:pPr lvl="1"/>
            <a:r>
              <a:rPr lang="en-US" sz="2400" dirty="0" smtClean="0">
                <a:latin typeface="Calisto MT" panose="02040603050505030304" pitchFamily="18" charset="0"/>
              </a:rPr>
              <a:t>It </a:t>
            </a:r>
            <a:r>
              <a:rPr lang="en-US" sz="2400" dirty="0">
                <a:latin typeface="Calisto MT" panose="02040603050505030304" pitchFamily="18" charset="0"/>
              </a:rPr>
              <a:t>i</a:t>
            </a:r>
            <a:r>
              <a:rPr lang="en-US" sz="2400" dirty="0" smtClean="0">
                <a:latin typeface="Calisto MT" panose="02040603050505030304" pitchFamily="18" charset="0"/>
              </a:rPr>
              <a:t>s just going to take a little more resourcefulness </a:t>
            </a:r>
            <a:endParaRPr lang="en-US" sz="2400" dirty="0">
              <a:latin typeface="Calisto MT" panose="02040603050505030304" pitchFamily="18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800" b="1" dirty="0" smtClean="0">
                <a:latin typeface="Calisto MT" panose="02040603050505030304" pitchFamily="18" charset="0"/>
              </a:rPr>
              <a:t>Public vs. Private</a:t>
            </a:r>
            <a:endParaRPr lang="en-US" sz="4800" b="1" dirty="0">
              <a:latin typeface="Calisto MT" panose="020406030505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139064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>
                <a:latin typeface="Calisto MT" panose="02040603050505030304" pitchFamily="18" charset="0"/>
              </a:rPr>
              <a:t>Both US and internationally companies are open for consideration</a:t>
            </a:r>
          </a:p>
          <a:p>
            <a:r>
              <a:rPr lang="en-US" sz="2400" dirty="0" smtClean="0">
                <a:latin typeface="Calisto MT" panose="02040603050505030304" pitchFamily="18" charset="0"/>
              </a:rPr>
              <a:t>If you select an internationally-based company:</a:t>
            </a:r>
          </a:p>
          <a:p>
            <a:pPr lvl="1"/>
            <a:r>
              <a:rPr lang="en-US" sz="2400" dirty="0" smtClean="0">
                <a:latin typeface="Calisto MT" panose="02040603050505030304" pitchFamily="18" charset="0"/>
              </a:rPr>
              <a:t>Provide USD equivalents for financial data</a:t>
            </a:r>
          </a:p>
          <a:p>
            <a:pPr lvl="1"/>
            <a:r>
              <a:rPr lang="en-US" sz="2400" dirty="0" smtClean="0">
                <a:latin typeface="Calisto MT" panose="02040603050505030304" pitchFamily="18" charset="0"/>
              </a:rPr>
              <a:t>Provide an appendix with any materials that required translation</a:t>
            </a:r>
          </a:p>
          <a:p>
            <a:pPr lvl="1"/>
            <a:r>
              <a:rPr lang="en-US" sz="2400" dirty="0" smtClean="0">
                <a:latin typeface="Calisto MT" panose="02040603050505030304" pitchFamily="18" charset="0"/>
              </a:rPr>
              <a:t>Be aware that available financial data may vary by region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b="1" dirty="0" smtClean="0">
                <a:latin typeface="Calisto MT" panose="02040603050505030304" pitchFamily="18" charset="0"/>
              </a:rPr>
              <a:t>Domestic vs. International</a:t>
            </a:r>
            <a:endParaRPr lang="en-US" sz="4400" b="1" dirty="0">
              <a:latin typeface="Calisto MT" panose="020406030505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005917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>
                <a:latin typeface="Calisto MT" panose="02040603050505030304" pitchFamily="18" charset="0"/>
              </a:rPr>
              <a:t>Non-profit companies are open for discussion</a:t>
            </a:r>
          </a:p>
          <a:p>
            <a:pPr lvl="1"/>
            <a:r>
              <a:rPr lang="en-US" sz="2400" dirty="0" smtClean="0">
                <a:latin typeface="Calisto MT" panose="02040603050505030304" pitchFamily="18" charset="0"/>
              </a:rPr>
              <a:t>It may take some additional steps or extra consideration, but they are absolutely open</a:t>
            </a:r>
          </a:p>
          <a:p>
            <a:pPr lvl="1"/>
            <a:endParaRPr lang="en-US" sz="2400" dirty="0" smtClean="0">
              <a:latin typeface="Calisto MT" panose="02040603050505030304" pitchFamily="18" charset="0"/>
            </a:endParaRPr>
          </a:p>
          <a:p>
            <a:r>
              <a:rPr lang="en-US" sz="2400" dirty="0" smtClean="0">
                <a:latin typeface="Calisto MT" panose="02040603050505030304" pitchFamily="18" charset="0"/>
              </a:rPr>
              <a:t>Financial and insurance firms are also open</a:t>
            </a:r>
          </a:p>
          <a:p>
            <a:pPr lvl="1"/>
            <a:r>
              <a:rPr lang="en-US" sz="2400" dirty="0" smtClean="0">
                <a:latin typeface="Calisto MT" panose="02040603050505030304" pitchFamily="18" charset="0"/>
              </a:rPr>
              <a:t>these firms do have a wealth of data available for your consideration</a:t>
            </a:r>
            <a:endParaRPr lang="en-US" sz="2400" dirty="0">
              <a:latin typeface="Calisto MT" panose="02040603050505030304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b="1" dirty="0" smtClean="0">
                <a:latin typeface="Calisto MT" panose="02040603050505030304" pitchFamily="18" charset="0"/>
              </a:rPr>
              <a:t>Other Options</a:t>
            </a:r>
            <a:endParaRPr lang="en-US" sz="4400" b="1" dirty="0">
              <a:latin typeface="Calisto MT" panose="020406030505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106016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99247" y="2248347"/>
            <a:ext cx="7745505" cy="4152453"/>
          </a:xfrm>
        </p:spPr>
        <p:txBody>
          <a:bodyPr>
            <a:normAutofit/>
          </a:bodyPr>
          <a:lstStyle/>
          <a:p>
            <a:r>
              <a:rPr lang="en-US" sz="2400" dirty="0" smtClean="0">
                <a:latin typeface="Calisto MT" panose="02040603050505030304" pitchFamily="18" charset="0"/>
              </a:rPr>
              <a:t>Beware biased sources</a:t>
            </a:r>
          </a:p>
          <a:p>
            <a:pPr lvl="1"/>
            <a:r>
              <a:rPr lang="en-US" sz="2400" dirty="0" smtClean="0">
                <a:latin typeface="Calisto MT" panose="02040603050505030304" pitchFamily="18" charset="0"/>
              </a:rPr>
              <a:t>It </a:t>
            </a:r>
            <a:r>
              <a:rPr lang="en-US" sz="2400" i="1" dirty="0" smtClean="0">
                <a:latin typeface="Calisto MT" panose="02040603050505030304" pitchFamily="18" charset="0"/>
              </a:rPr>
              <a:t>is</a:t>
            </a:r>
            <a:r>
              <a:rPr lang="en-US" sz="2400" dirty="0" smtClean="0">
                <a:latin typeface="Calisto MT" panose="02040603050505030304" pitchFamily="18" charset="0"/>
              </a:rPr>
              <a:t> possible to be critical without being biased, but…</a:t>
            </a:r>
          </a:p>
          <a:p>
            <a:pPr lvl="1"/>
            <a:r>
              <a:rPr lang="en-US" sz="2400" dirty="0" smtClean="0">
                <a:latin typeface="Calisto MT" panose="02040603050505030304" pitchFamily="18" charset="0"/>
              </a:rPr>
              <a:t>Make sure that your sources support claims made and do not fall victim to logical fallacies</a:t>
            </a:r>
          </a:p>
          <a:p>
            <a:pPr lvl="1"/>
            <a:endParaRPr lang="en-US" sz="2400" dirty="0" smtClean="0">
              <a:latin typeface="Calisto MT" panose="02040603050505030304" pitchFamily="18" charset="0"/>
            </a:endParaRPr>
          </a:p>
          <a:p>
            <a:r>
              <a:rPr lang="en-US" sz="2400" dirty="0" smtClean="0">
                <a:latin typeface="Calisto MT" panose="02040603050505030304" pitchFamily="18" charset="0"/>
              </a:rPr>
              <a:t>Cite diligently and thoroughly</a:t>
            </a:r>
          </a:p>
          <a:p>
            <a:pPr lvl="1"/>
            <a:r>
              <a:rPr lang="en-US" sz="2400" dirty="0" smtClean="0">
                <a:latin typeface="Calisto MT" panose="02040603050505030304" pitchFamily="18" charset="0"/>
              </a:rPr>
              <a:t>Cite your supporting material in MLA format</a:t>
            </a:r>
          </a:p>
          <a:p>
            <a:pPr lvl="2"/>
            <a:r>
              <a:rPr lang="en-US" sz="2400" dirty="0" smtClean="0">
                <a:latin typeface="Calisto MT" panose="02040603050505030304" pitchFamily="18" charset="0"/>
              </a:rPr>
              <a:t>Direct quotes, paraphrasing, and summaries</a:t>
            </a:r>
          </a:p>
          <a:p>
            <a:pPr lvl="2"/>
            <a:r>
              <a:rPr lang="en-US" sz="2400" dirty="0" smtClean="0">
                <a:latin typeface="Calisto MT" panose="02040603050505030304" pitchFamily="18" charset="0"/>
              </a:rPr>
              <a:t>Material from your own papers (this class or others)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b="1" dirty="0" smtClean="0">
                <a:latin typeface="Calisto MT" panose="02040603050505030304" pitchFamily="18" charset="0"/>
              </a:rPr>
              <a:t>Pitfalls to Avoid</a:t>
            </a:r>
            <a:endParaRPr lang="en-US" sz="4400" b="1" dirty="0">
              <a:latin typeface="Calisto MT" panose="020406030505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932485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98474" y="1600200"/>
            <a:ext cx="8077199" cy="4953000"/>
          </a:xfrm>
        </p:spPr>
        <p:txBody>
          <a:bodyPr>
            <a:noAutofit/>
          </a:bodyPr>
          <a:lstStyle/>
          <a:p>
            <a:r>
              <a:rPr lang="en-US" sz="2400" b="1" dirty="0" smtClean="0">
                <a:latin typeface="Calisto MT" panose="02040603050505030304" pitchFamily="18" charset="0"/>
              </a:rPr>
              <a:t>Procrastination</a:t>
            </a:r>
            <a:r>
              <a:rPr lang="en-US" sz="2400" dirty="0" smtClean="0">
                <a:latin typeface="Calisto MT" panose="02040603050505030304" pitchFamily="18" charset="0"/>
              </a:rPr>
              <a:t> leads to disaster</a:t>
            </a:r>
          </a:p>
          <a:p>
            <a:pPr marL="0" indent="0">
              <a:buNone/>
            </a:pPr>
            <a:endParaRPr lang="en-US" sz="2400" dirty="0" smtClean="0">
              <a:latin typeface="Calisto MT" panose="02040603050505030304" pitchFamily="18" charset="0"/>
            </a:endParaRPr>
          </a:p>
          <a:p>
            <a:r>
              <a:rPr lang="en-US" sz="2400" dirty="0" smtClean="0">
                <a:latin typeface="Calisto MT" panose="02040603050505030304" pitchFamily="18" charset="0"/>
              </a:rPr>
              <a:t>Don’t be afraid to change topic midstream</a:t>
            </a:r>
          </a:p>
          <a:p>
            <a:pPr lvl="1"/>
            <a:r>
              <a:rPr lang="en-US" sz="2400" dirty="0" smtClean="0">
                <a:latin typeface="Calisto MT" panose="02040603050505030304" pitchFamily="18" charset="0"/>
              </a:rPr>
              <a:t>If your company is proving to be a disaster in terms of research potential, cut your losses</a:t>
            </a:r>
          </a:p>
          <a:p>
            <a:pPr lvl="1"/>
            <a:r>
              <a:rPr lang="en-US" sz="2400" dirty="0" smtClean="0">
                <a:latin typeface="Calisto MT" panose="02040603050505030304" pitchFamily="18" charset="0"/>
              </a:rPr>
              <a:t>Come talk to me in office hours—we can talk about taking a new approach</a:t>
            </a:r>
          </a:p>
          <a:p>
            <a:pPr lvl="1"/>
            <a:endParaRPr lang="en-US" sz="2400" dirty="0" smtClean="0">
              <a:latin typeface="Calisto MT" panose="02040603050505030304" pitchFamily="18" charset="0"/>
            </a:endParaRPr>
          </a:p>
          <a:p>
            <a:endParaRPr lang="en-US" sz="2400" dirty="0">
              <a:latin typeface="Calisto MT" panose="02040603050505030304" pitchFamily="18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b="1" dirty="0" smtClean="0">
                <a:latin typeface="Calisto MT" panose="02040603050505030304" pitchFamily="18" charset="0"/>
              </a:rPr>
              <a:t>Pitfalls to Avoid</a:t>
            </a:r>
            <a:endParaRPr lang="en-US" sz="4000" b="1" dirty="0">
              <a:latin typeface="Calisto MT" panose="020406030505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763474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atin typeface="Calisto MT" panose="02040603050505030304" pitchFamily="18" charset="0"/>
              </a:rPr>
              <a:t>Sources</a:t>
            </a:r>
            <a:endParaRPr lang="en-US" b="1" dirty="0">
              <a:latin typeface="Calisto MT" panose="02040603050505030304" pitchFamily="18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18"/>
          </p:nvPr>
        </p:nvSpPr>
        <p:spPr>
          <a:xfrm>
            <a:off x="502920" y="1600200"/>
            <a:ext cx="7551867" cy="4530725"/>
          </a:xfrm>
        </p:spPr>
        <p:txBody>
          <a:bodyPr>
            <a:normAutofit/>
          </a:bodyPr>
          <a:lstStyle/>
          <a:p>
            <a:r>
              <a:rPr lang="en-US" sz="3200" dirty="0" smtClean="0">
                <a:latin typeface="Calisto MT" panose="02040603050505030304" pitchFamily="18" charset="0"/>
              </a:rPr>
              <a:t>Company website</a:t>
            </a:r>
          </a:p>
          <a:p>
            <a:r>
              <a:rPr lang="en-US" sz="3200" dirty="0" smtClean="0">
                <a:latin typeface="Calisto MT" panose="02040603050505030304" pitchFamily="18" charset="0"/>
              </a:rPr>
              <a:t>ucr.library.com</a:t>
            </a:r>
          </a:p>
          <a:p>
            <a:pPr marL="0" indent="0">
              <a:buNone/>
            </a:pPr>
            <a:endParaRPr lang="en-US" sz="3200" dirty="0" smtClean="0">
              <a:latin typeface="Calisto MT" panose="02040603050505030304" pitchFamily="18" charset="0"/>
            </a:endParaRPr>
          </a:p>
          <a:p>
            <a:endParaRPr lang="en-US" sz="3200" dirty="0">
              <a:latin typeface="Calisto MT" panose="020406030505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157803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Shape 143"/>
          <p:cNvSpPr txBox="1">
            <a:spLocks noGrp="1"/>
          </p:cNvSpPr>
          <p:nvPr>
            <p:ph type="title"/>
          </p:nvPr>
        </p:nvSpPr>
        <p:spPr>
          <a:xfrm>
            <a:off x="311700" y="518502"/>
            <a:ext cx="8520599" cy="1030379"/>
          </a:xfrm>
          <a:prstGeom prst="rect">
            <a:avLst/>
          </a:prstGeom>
        </p:spPr>
        <p:txBody>
          <a:bodyPr vert="horz" lIns="91425" tIns="91425" rIns="91425" bIns="91425" rtlCol="0" anchor="t" anchorCtr="0">
            <a:noAutofit/>
          </a:bodyPr>
          <a:lstStyle/>
          <a:p>
            <a:pPr>
              <a:buClr>
                <a:schemeClr val="dk2"/>
              </a:buClr>
              <a:buSzPct val="36666"/>
            </a:pPr>
            <a:r>
              <a:rPr lang="en" b="1" dirty="0">
                <a:latin typeface="Calisto MT" panose="02040603050505030304" pitchFamily="18" charset="0"/>
              </a:rPr>
              <a:t>Essay 2- Evaluation of a Company</a:t>
            </a:r>
          </a:p>
          <a:p>
            <a:endParaRPr sz="4400" dirty="0">
              <a:latin typeface="Calisto MT" panose="02040603050505030304" pitchFamily="18" charset="0"/>
            </a:endParaRPr>
          </a:p>
        </p:txBody>
      </p:sp>
      <p:sp>
        <p:nvSpPr>
          <p:cNvPr id="144" name="Shape 144"/>
          <p:cNvSpPr txBox="1">
            <a:spLocks noGrp="1"/>
          </p:cNvSpPr>
          <p:nvPr>
            <p:ph type="body" idx="1"/>
          </p:nvPr>
        </p:nvSpPr>
        <p:spPr>
          <a:xfrm>
            <a:off x="311701" y="2009724"/>
            <a:ext cx="8520599" cy="4428397"/>
          </a:xfrm>
          <a:prstGeom prst="rect">
            <a:avLst/>
          </a:prstGeom>
        </p:spPr>
        <p:txBody>
          <a:bodyPr vert="horz" lIns="91425" tIns="91425" rIns="91425" bIns="91425" rtlCol="0" anchor="t" anchorCtr="0">
            <a:noAutofit/>
          </a:bodyPr>
          <a:lstStyle/>
          <a:p>
            <a:pPr>
              <a:buClr>
                <a:schemeClr val="dk2"/>
              </a:buClr>
              <a:buSzPct val="61111"/>
            </a:pPr>
            <a:r>
              <a:rPr lang="en" sz="2200" dirty="0">
                <a:latin typeface="Calisto MT" panose="02040603050505030304" pitchFamily="18" charset="0"/>
              </a:rPr>
              <a:t>Begin by carefully reviewing and considering chapters eight and nine in </a:t>
            </a:r>
            <a:r>
              <a:rPr lang="en" sz="2200" dirty="0" smtClean="0">
                <a:latin typeface="Calisto MT" panose="02040603050505030304" pitchFamily="18" charset="0"/>
              </a:rPr>
              <a:t>the Rentz</a:t>
            </a:r>
            <a:r>
              <a:rPr lang="en" sz="2200" dirty="0">
                <a:latin typeface="Calisto MT" panose="02040603050505030304" pitchFamily="18" charset="0"/>
              </a:rPr>
              <a:t>.</a:t>
            </a:r>
          </a:p>
          <a:p>
            <a:r>
              <a:rPr lang="en" sz="2200" dirty="0">
                <a:latin typeface="Calisto MT" panose="02040603050505030304" pitchFamily="18" charset="0"/>
              </a:rPr>
              <a:t>C</a:t>
            </a:r>
            <a:r>
              <a:rPr lang="en" sz="2200" dirty="0" smtClean="0">
                <a:latin typeface="Calisto MT" panose="02040603050505030304" pitchFamily="18" charset="0"/>
              </a:rPr>
              <a:t>onsider </a:t>
            </a:r>
            <a:r>
              <a:rPr lang="en" sz="2200" dirty="0">
                <a:latin typeface="Calisto MT" panose="02040603050505030304" pitchFamily="18" charset="0"/>
              </a:rPr>
              <a:t>any lectures and discussions that pertain to the topic of reports. </a:t>
            </a:r>
          </a:p>
          <a:p>
            <a:r>
              <a:rPr lang="en" sz="2200" dirty="0">
                <a:latin typeface="Calisto MT" panose="02040603050505030304" pitchFamily="18" charset="0"/>
              </a:rPr>
              <a:t>Reserve drawing a final evaluation until you have conducted your research and fully contemplated the company under review. </a:t>
            </a:r>
          </a:p>
          <a:p>
            <a:r>
              <a:rPr lang="en" sz="2200" dirty="0" smtClean="0">
                <a:latin typeface="Calisto MT" panose="02040603050505030304" pitchFamily="18" charset="0"/>
              </a:rPr>
              <a:t>Let the </a:t>
            </a:r>
            <a:r>
              <a:rPr lang="en" sz="2200" dirty="0">
                <a:latin typeface="Calisto MT" panose="02040603050505030304" pitchFamily="18" charset="0"/>
              </a:rPr>
              <a:t>research guide your evaluation. Do not be married to a position and then attempt to justify the analysis of that position. </a:t>
            </a:r>
          </a:p>
          <a:p>
            <a:pPr>
              <a:buClr>
                <a:schemeClr val="dk2"/>
              </a:buClr>
              <a:buSzPct val="61111"/>
            </a:pPr>
            <a:r>
              <a:rPr lang="en" sz="2200" dirty="0" smtClean="0">
                <a:latin typeface="Calisto MT" panose="02040603050505030304" pitchFamily="18" charset="0"/>
              </a:rPr>
              <a:t>Remember</a:t>
            </a:r>
            <a:r>
              <a:rPr lang="en" sz="2200" dirty="0">
                <a:latin typeface="Calisto MT" panose="02040603050505030304" pitchFamily="18" charset="0"/>
              </a:rPr>
              <a:t>, this report does have a persuasive aspect connected to it, so you should consider audience and think about strategies to persuade your audience that your insight is logical, factual, unbiased, and thoughtful. </a:t>
            </a:r>
            <a:endParaRPr lang="en" sz="2200" dirty="0">
              <a:solidFill>
                <a:schemeClr val="dk2"/>
              </a:solidFill>
              <a:latin typeface="Calisto MT" panose="02040603050505030304" pitchFamily="18" charset="0"/>
              <a:ea typeface="Arial"/>
              <a:cs typeface="Arial"/>
              <a:sym typeface="Arial"/>
            </a:endParaRPr>
          </a:p>
          <a:p>
            <a:pPr>
              <a:buNone/>
            </a:pPr>
            <a:endParaRPr sz="2200" dirty="0">
              <a:latin typeface="Calisto MT" panose="020406030505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21647602"/>
      </p:ext>
    </p:extLst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latin typeface="Calisto MT" panose="02040603050505030304" pitchFamily="18" charset="0"/>
              </a:rPr>
              <a:t>Requirement</a:t>
            </a:r>
            <a:endParaRPr lang="en-US" b="1" dirty="0">
              <a:latin typeface="Calisto MT" panose="0204060305050503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7"/>
          </p:nvPr>
        </p:nvSpPr>
        <p:spPr>
          <a:xfrm>
            <a:off x="634481" y="1791478"/>
            <a:ext cx="7420305" cy="4385387"/>
          </a:xfrm>
        </p:spPr>
        <p:txBody>
          <a:bodyPr>
            <a:noAutofit/>
          </a:bodyPr>
          <a:lstStyle/>
          <a:p>
            <a:endParaRPr lang="en-US" sz="2000" dirty="0" smtClean="0">
              <a:latin typeface="Calisto MT" panose="02040603050505030304" pitchFamily="18" charset="0"/>
            </a:endParaRPr>
          </a:p>
          <a:p>
            <a:r>
              <a:rPr lang="en-US" sz="2000" dirty="0" smtClean="0">
                <a:latin typeface="Calisto MT" panose="02040603050505030304" pitchFamily="18" charset="0"/>
              </a:rPr>
              <a:t>1,750-2,000 </a:t>
            </a:r>
            <a:r>
              <a:rPr lang="en-US" sz="2000" dirty="0">
                <a:latin typeface="Calisto MT" panose="02040603050505030304" pitchFamily="18" charset="0"/>
              </a:rPr>
              <a:t>Words</a:t>
            </a:r>
          </a:p>
          <a:p>
            <a:r>
              <a:rPr lang="en-US" sz="2000" dirty="0" smtClean="0">
                <a:latin typeface="Calisto MT" panose="02040603050505030304" pitchFamily="18" charset="0"/>
              </a:rPr>
              <a:t>You </a:t>
            </a:r>
            <a:r>
              <a:rPr lang="en-US" sz="2000" dirty="0">
                <a:latin typeface="Calisto MT" panose="02040603050505030304" pitchFamily="18" charset="0"/>
              </a:rPr>
              <a:t>must cite all sources (including yourself if you used material generated previously) using MLA format (both in text and in a “works cited” page at the end of the report</a:t>
            </a:r>
            <a:r>
              <a:rPr lang="en-US" sz="2000" dirty="0" smtClean="0">
                <a:latin typeface="Calisto MT" panose="02040603050505030304" pitchFamily="18" charset="0"/>
              </a:rPr>
              <a:t>)</a:t>
            </a:r>
          </a:p>
          <a:p>
            <a:pPr marL="0" indent="0">
              <a:buNone/>
            </a:pPr>
            <a:endParaRPr lang="en-US" sz="2000" dirty="0">
              <a:latin typeface="Calisto MT" panose="020406030505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002742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335902"/>
            <a:ext cx="7556313" cy="1117600"/>
          </a:xfrm>
        </p:spPr>
        <p:txBody>
          <a:bodyPr/>
          <a:lstStyle/>
          <a:p>
            <a:r>
              <a:rPr lang="en-US" dirty="0">
                <a:latin typeface="Calisto MT" panose="02040603050505030304" pitchFamily="18" charset="0"/>
              </a:rPr>
              <a:t/>
            </a:r>
            <a:br>
              <a:rPr lang="en-US" dirty="0">
                <a:latin typeface="Calisto MT" panose="02040603050505030304" pitchFamily="18" charset="0"/>
              </a:rPr>
            </a:br>
            <a:r>
              <a:rPr lang="en-US" sz="4000" b="1" dirty="0" smtClean="0">
                <a:latin typeface="Calisto MT" panose="02040603050505030304" pitchFamily="18" charset="0"/>
              </a:rPr>
              <a:t>Format</a:t>
            </a:r>
            <a:endParaRPr lang="en-US" sz="4000" b="1" dirty="0">
              <a:latin typeface="Calisto MT" panose="0204060305050503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7"/>
          </p:nvPr>
        </p:nvSpPr>
        <p:spPr>
          <a:xfrm>
            <a:off x="502919" y="2313991"/>
            <a:ext cx="7556313" cy="3974841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sz="3200" dirty="0">
              <a:latin typeface="Calisto MT" panose="02040603050505030304" pitchFamily="18" charset="0"/>
            </a:endParaRPr>
          </a:p>
          <a:p>
            <a:r>
              <a:rPr lang="en-US" sz="3200" dirty="0" smtClean="0">
                <a:latin typeface="Calisto MT" panose="02040603050505030304" pitchFamily="18" charset="0"/>
              </a:rPr>
              <a:t>Improper </a:t>
            </a:r>
            <a:r>
              <a:rPr lang="en-US" sz="3200" dirty="0">
                <a:latin typeface="Calisto MT" panose="02040603050505030304" pitchFamily="18" charset="0"/>
              </a:rPr>
              <a:t>formatting will result in a grade deduction</a:t>
            </a:r>
          </a:p>
          <a:p>
            <a:pPr marL="0" indent="0">
              <a:buNone/>
            </a:pPr>
            <a:endParaRPr lang="en-US" sz="3200" dirty="0">
              <a:latin typeface="Calisto MT" panose="020406030505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81754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b="1" dirty="0" smtClean="0">
                <a:latin typeface="Calisto MT" panose="02040603050505030304" pitchFamily="18" charset="0"/>
              </a:rPr>
              <a:t>Executive Summary</a:t>
            </a:r>
            <a:endParaRPr lang="en-US" sz="4000" b="1" dirty="0">
              <a:latin typeface="Calisto MT" panose="0204060305050503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8474" y="1600200"/>
            <a:ext cx="7556313" cy="4525963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>
                <a:latin typeface="Calisto MT" panose="02040603050505030304" pitchFamily="18" charset="0"/>
              </a:rPr>
              <a:t>Not an introduction to your company</a:t>
            </a:r>
          </a:p>
          <a:p>
            <a:r>
              <a:rPr lang="en-US" dirty="0" smtClean="0">
                <a:latin typeface="Calisto MT" panose="02040603050505030304" pitchFamily="18" charset="0"/>
              </a:rPr>
              <a:t>You should include:</a:t>
            </a:r>
          </a:p>
          <a:p>
            <a:pPr marL="0" indent="0">
              <a:buNone/>
            </a:pPr>
            <a:r>
              <a:rPr lang="en-US" dirty="0">
                <a:latin typeface="Calisto MT" panose="02040603050505030304" pitchFamily="18" charset="0"/>
              </a:rPr>
              <a:t> </a:t>
            </a:r>
            <a:r>
              <a:rPr lang="en-US" dirty="0" smtClean="0">
                <a:latin typeface="Calisto MT" panose="02040603050505030304" pitchFamily="18" charset="0"/>
              </a:rPr>
              <a:t>   - Categories you chose for evaluation</a:t>
            </a:r>
          </a:p>
          <a:p>
            <a:pPr marL="0" indent="0">
              <a:buNone/>
            </a:pPr>
            <a:r>
              <a:rPr lang="en-US" dirty="0">
                <a:latin typeface="Calisto MT" panose="02040603050505030304" pitchFamily="18" charset="0"/>
              </a:rPr>
              <a:t> </a:t>
            </a:r>
            <a:r>
              <a:rPr lang="en-US" dirty="0" smtClean="0">
                <a:latin typeface="Calisto MT" panose="02040603050505030304" pitchFamily="18" charset="0"/>
              </a:rPr>
              <a:t>   - Why you chose those categories</a:t>
            </a:r>
          </a:p>
          <a:p>
            <a:pPr marL="0" indent="0">
              <a:buNone/>
            </a:pPr>
            <a:r>
              <a:rPr lang="en-US" dirty="0">
                <a:latin typeface="Calisto MT" panose="02040603050505030304" pitchFamily="18" charset="0"/>
              </a:rPr>
              <a:t> </a:t>
            </a:r>
            <a:r>
              <a:rPr lang="en-US" dirty="0" smtClean="0">
                <a:latin typeface="Calisto MT" panose="02040603050505030304" pitchFamily="18" charset="0"/>
              </a:rPr>
              <a:t>   - Where you conducted your research</a:t>
            </a:r>
          </a:p>
          <a:p>
            <a:pPr marL="0" indent="0">
              <a:buNone/>
            </a:pPr>
            <a:r>
              <a:rPr lang="en-US" dirty="0" smtClean="0">
                <a:latin typeface="Calisto MT" panose="02040603050505030304" pitchFamily="18" charset="0"/>
              </a:rPr>
              <a:t>    - Why you chose these sources</a:t>
            </a:r>
          </a:p>
          <a:p>
            <a:pPr marL="0" indent="0">
              <a:buNone/>
            </a:pPr>
            <a:r>
              <a:rPr lang="en-US" dirty="0">
                <a:latin typeface="Calisto MT" panose="02040603050505030304" pitchFamily="18" charset="0"/>
              </a:rPr>
              <a:t> </a:t>
            </a:r>
            <a:r>
              <a:rPr lang="en-US" dirty="0" smtClean="0">
                <a:latin typeface="Calisto MT" panose="02040603050505030304" pitchFamily="18" charset="0"/>
              </a:rPr>
              <a:t>   - What is your recommendation?</a:t>
            </a:r>
          </a:p>
          <a:p>
            <a:r>
              <a:rPr lang="en-US" dirty="0" smtClean="0">
                <a:latin typeface="Calisto MT" panose="02040603050505030304" pitchFamily="18" charset="0"/>
              </a:rPr>
              <a:t>It summarizes the entire paper</a:t>
            </a:r>
          </a:p>
          <a:p>
            <a:r>
              <a:rPr lang="en-US" dirty="0">
                <a:latin typeface="Calisto MT" panose="02040603050505030304" pitchFamily="18" charset="0"/>
              </a:rPr>
              <a:t>This does not count toward your word count</a:t>
            </a:r>
          </a:p>
          <a:p>
            <a:endParaRPr lang="en-US" dirty="0">
              <a:latin typeface="Calisto MT" panose="020406030505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119858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5400" b="1" dirty="0" smtClean="0">
                <a:latin typeface="Calisto MT" panose="02040603050505030304" pitchFamily="18" charset="0"/>
              </a:rPr>
              <a:t>Choosing a Company</a:t>
            </a:r>
            <a:endParaRPr lang="en-US" sz="5400" b="1" dirty="0">
              <a:latin typeface="Calisto MT" panose="0204060305050503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7"/>
          </p:nvPr>
        </p:nvSpPr>
        <p:spPr>
          <a:xfrm>
            <a:off x="1828800" y="2116591"/>
            <a:ext cx="5187820" cy="3687049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n-US" sz="2800" dirty="0" smtClean="0">
              <a:latin typeface="Calisto MT" panose="02040603050505030304" pitchFamily="18" charset="0"/>
            </a:endParaRPr>
          </a:p>
          <a:p>
            <a:pPr marL="0" indent="0" algn="ctr">
              <a:buNone/>
            </a:pPr>
            <a:endParaRPr lang="en-US" sz="2800" dirty="0">
              <a:latin typeface="Calisto MT" panose="02040603050505030304" pitchFamily="18" charset="0"/>
            </a:endParaRPr>
          </a:p>
          <a:p>
            <a:pPr marL="0" indent="0" algn="ctr">
              <a:buNone/>
            </a:pPr>
            <a:r>
              <a:rPr lang="en-US" sz="2800" dirty="0" smtClean="0">
                <a:latin typeface="Calisto MT" panose="02040603050505030304" pitchFamily="18" charset="0"/>
              </a:rPr>
              <a:t>Establishing a good foundation for Essay 2,3, and 4</a:t>
            </a:r>
          </a:p>
        </p:txBody>
      </p:sp>
    </p:spTree>
    <p:extLst>
      <p:ext uri="{BB962C8B-B14F-4D97-AF65-F5344CB8AC3E}">
        <p14:creationId xmlns:p14="http://schemas.microsoft.com/office/powerpoint/2010/main" val="7015515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b="1" dirty="0" smtClean="0">
                <a:latin typeface="Calisto MT" panose="02040603050505030304" pitchFamily="18" charset="0"/>
              </a:rPr>
              <a:t>Table of Contents</a:t>
            </a:r>
            <a:endParaRPr lang="en-US" sz="4000" b="1" dirty="0">
              <a:latin typeface="Calisto MT" panose="0204060305050503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>
              <a:latin typeface="Calisto MT" panose="02040603050505030304" pitchFamily="18" charset="0"/>
            </a:endParaRPr>
          </a:p>
          <a:p>
            <a:endParaRPr lang="en-US" dirty="0">
              <a:latin typeface="Calisto MT" panose="02040603050505030304" pitchFamily="18" charset="0"/>
            </a:endParaRPr>
          </a:p>
          <a:p>
            <a:r>
              <a:rPr lang="en-US" dirty="0" smtClean="0">
                <a:latin typeface="Calisto MT" panose="02040603050505030304" pitchFamily="18" charset="0"/>
              </a:rPr>
              <a:t>Include headings and subheadings</a:t>
            </a:r>
          </a:p>
          <a:p>
            <a:r>
              <a:rPr lang="en-US" dirty="0" smtClean="0">
                <a:latin typeface="Calisto MT" panose="02040603050505030304" pitchFamily="18" charset="0"/>
              </a:rPr>
              <a:t>Include Page Numbers for each item</a:t>
            </a:r>
          </a:p>
          <a:p>
            <a:r>
              <a:rPr lang="en-US" dirty="0">
                <a:latin typeface="Calisto MT" panose="02040603050505030304" pitchFamily="18" charset="0"/>
              </a:rPr>
              <a:t>This does not count toward your word count</a:t>
            </a:r>
          </a:p>
          <a:p>
            <a:endParaRPr lang="en-US" dirty="0" smtClean="0">
              <a:latin typeface="Calisto MT" panose="020406030505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12963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b="1" dirty="0" smtClean="0">
                <a:latin typeface="Calisto MT" panose="02040603050505030304" pitchFamily="18" charset="0"/>
              </a:rPr>
              <a:t>Introduction</a:t>
            </a:r>
            <a:endParaRPr lang="en-US" sz="4000" b="1" dirty="0">
              <a:latin typeface="Calisto MT" panose="0204060305050503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Calisto MT" panose="02040603050505030304" pitchFamily="18" charset="0"/>
              </a:rPr>
              <a:t>Tell me about your company</a:t>
            </a:r>
          </a:p>
          <a:p>
            <a:r>
              <a:rPr lang="en-US" dirty="0" smtClean="0">
                <a:latin typeface="Calisto MT" panose="02040603050505030304" pitchFamily="18" charset="0"/>
              </a:rPr>
              <a:t>Past, Present Context</a:t>
            </a:r>
          </a:p>
          <a:p>
            <a:r>
              <a:rPr lang="en-US" dirty="0" smtClean="0">
                <a:latin typeface="Calisto MT" panose="02040603050505030304" pitchFamily="18" charset="0"/>
              </a:rPr>
              <a:t>What do they do?</a:t>
            </a:r>
          </a:p>
          <a:p>
            <a:r>
              <a:rPr lang="en-US" dirty="0" smtClean="0">
                <a:latin typeface="Calisto MT" panose="02040603050505030304" pitchFamily="18" charset="0"/>
              </a:rPr>
              <a:t>What will you be arguing in the report?</a:t>
            </a:r>
            <a:endParaRPr lang="en-US" dirty="0">
              <a:latin typeface="Calisto MT" panose="020406030505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115384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b="1" dirty="0" smtClean="0">
                <a:latin typeface="Calisto MT" panose="02040603050505030304" pitchFamily="18" charset="0"/>
              </a:rPr>
              <a:t>Criteria for Evaluation</a:t>
            </a:r>
            <a:endParaRPr lang="en-US" sz="4000" b="1" dirty="0">
              <a:latin typeface="Calisto MT" panose="0204060305050503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>
                <a:latin typeface="Calisto MT" panose="02040603050505030304" pitchFamily="18" charset="0"/>
              </a:rPr>
              <a:t>Pick 2-3 to evaluate your company on</a:t>
            </a:r>
          </a:p>
          <a:p>
            <a:r>
              <a:rPr lang="en-US" i="1" dirty="0">
                <a:latin typeface="Calisto MT" panose="02040603050505030304" pitchFamily="18" charset="0"/>
              </a:rPr>
              <a:t>B</a:t>
            </a:r>
            <a:r>
              <a:rPr lang="en-US" i="1" dirty="0" smtClean="0">
                <a:latin typeface="Calisto MT" panose="02040603050505030304" pitchFamily="18" charset="0"/>
              </a:rPr>
              <a:t>usiness </a:t>
            </a:r>
            <a:r>
              <a:rPr lang="en-US" i="1" dirty="0">
                <a:latin typeface="Calisto MT" panose="02040603050505030304" pitchFamily="18" charset="0"/>
              </a:rPr>
              <a:t>strategies, quality concerns with the product, labor practices, business ethics, market share, advertising strategies, Internet and cyber presence, product presence in the general marketplace, financial standings, research and development, growth, </a:t>
            </a:r>
            <a:r>
              <a:rPr lang="en-US" dirty="0">
                <a:latin typeface="Calisto MT" panose="02040603050505030304" pitchFamily="18" charset="0"/>
              </a:rPr>
              <a:t>or any other aspects of the company you feel are </a:t>
            </a:r>
            <a:r>
              <a:rPr lang="en-US" dirty="0" smtClean="0">
                <a:latin typeface="Calisto MT" panose="02040603050505030304" pitchFamily="18" charset="0"/>
              </a:rPr>
              <a:t>relevant</a:t>
            </a:r>
          </a:p>
          <a:p>
            <a:r>
              <a:rPr lang="en-US" dirty="0" smtClean="0">
                <a:latin typeface="Calisto MT" panose="02040603050505030304" pitchFamily="18" charset="0"/>
              </a:rPr>
              <a:t>Remember to use headings and subheadings</a:t>
            </a:r>
          </a:p>
          <a:p>
            <a:pPr marL="0" indent="0">
              <a:buNone/>
            </a:pPr>
            <a:r>
              <a:rPr lang="en-US" dirty="0">
                <a:latin typeface="Calisto MT" panose="02040603050505030304" pitchFamily="18" charset="0"/>
              </a:rPr>
              <a:t>Example:</a:t>
            </a:r>
          </a:p>
          <a:p>
            <a:pPr marL="0" indent="0">
              <a:buNone/>
            </a:pPr>
            <a:r>
              <a:rPr lang="en-US" dirty="0">
                <a:latin typeface="Calisto MT" panose="02040603050505030304" pitchFamily="18" charset="0"/>
              </a:rPr>
              <a:t> </a:t>
            </a:r>
            <a:r>
              <a:rPr lang="en-US" dirty="0" smtClean="0">
                <a:latin typeface="Calisto MT" panose="02040603050505030304" pitchFamily="18" charset="0"/>
              </a:rPr>
              <a:t>  Heading</a:t>
            </a:r>
            <a:r>
              <a:rPr lang="en-US" dirty="0">
                <a:latin typeface="Calisto MT" panose="02040603050505030304" pitchFamily="18" charset="0"/>
              </a:rPr>
              <a:t>: Financial Standings</a:t>
            </a:r>
          </a:p>
          <a:p>
            <a:pPr marL="0" indent="0">
              <a:buNone/>
            </a:pPr>
            <a:r>
              <a:rPr lang="en-US" dirty="0" smtClean="0">
                <a:latin typeface="Calisto MT" panose="02040603050505030304" pitchFamily="18" charset="0"/>
              </a:rPr>
              <a:t>   Subheading</a:t>
            </a:r>
            <a:r>
              <a:rPr lang="en-US" dirty="0">
                <a:latin typeface="Calisto MT" panose="02040603050505030304" pitchFamily="18" charset="0"/>
              </a:rPr>
              <a:t>: Profitability</a:t>
            </a:r>
          </a:p>
          <a:p>
            <a:endParaRPr lang="en-US" dirty="0">
              <a:latin typeface="Calisto MT" panose="020406030505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637954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b="1" dirty="0" smtClean="0">
                <a:latin typeface="Calisto MT" panose="02040603050505030304" pitchFamily="18" charset="0"/>
              </a:rPr>
              <a:t>Counterargument</a:t>
            </a:r>
            <a:endParaRPr lang="en-US" sz="4000" b="1" dirty="0">
              <a:latin typeface="Calisto MT" panose="0204060305050503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>
              <a:latin typeface="Calisto MT" panose="02040603050505030304" pitchFamily="18" charset="0"/>
            </a:endParaRPr>
          </a:p>
          <a:p>
            <a:r>
              <a:rPr lang="en-US" dirty="0" smtClean="0">
                <a:latin typeface="Calisto MT" panose="02040603050505030304" pitchFamily="18" charset="0"/>
              </a:rPr>
              <a:t>An aspect of your company that might refute your thesis</a:t>
            </a:r>
          </a:p>
          <a:p>
            <a:r>
              <a:rPr lang="en-US" dirty="0" smtClean="0">
                <a:latin typeface="Calisto MT" panose="02040603050505030304" pitchFamily="18" charset="0"/>
              </a:rPr>
              <a:t>E.g. you are arguing that we should invest in your company so the CA would address a reason we might not want to invest</a:t>
            </a:r>
          </a:p>
          <a:p>
            <a:r>
              <a:rPr lang="en-US" dirty="0" smtClean="0">
                <a:latin typeface="Calisto MT" panose="02040603050505030304" pitchFamily="18" charset="0"/>
              </a:rPr>
              <a:t>Same holds true for the opposite scenario</a:t>
            </a:r>
          </a:p>
          <a:p>
            <a:r>
              <a:rPr lang="en-US" dirty="0" smtClean="0">
                <a:latin typeface="Calisto MT" panose="02040603050505030304" pitchFamily="18" charset="0"/>
              </a:rPr>
              <a:t>Make </a:t>
            </a:r>
            <a:r>
              <a:rPr lang="en-US" dirty="0">
                <a:latin typeface="Calisto MT" panose="02040603050505030304" pitchFamily="18" charset="0"/>
              </a:rPr>
              <a:t>sure to consider counterarguments – otherwise, your paper may seem biased.</a:t>
            </a:r>
          </a:p>
          <a:p>
            <a:endParaRPr lang="en-US" dirty="0" smtClean="0">
              <a:latin typeface="Calisto MT" panose="020406030505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200937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b="1" dirty="0" smtClean="0">
                <a:latin typeface="Calisto MT" panose="02040603050505030304" pitchFamily="18" charset="0"/>
              </a:rPr>
              <a:t>Conclusion</a:t>
            </a:r>
            <a:endParaRPr lang="en-US" sz="4000" b="1" dirty="0">
              <a:latin typeface="Calisto MT" panose="0204060305050503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>
              <a:latin typeface="Calisto MT" panose="02040603050505030304" pitchFamily="18" charset="0"/>
            </a:endParaRPr>
          </a:p>
          <a:p>
            <a:endParaRPr lang="en-US" dirty="0">
              <a:latin typeface="Calisto MT" panose="02040603050505030304" pitchFamily="18" charset="0"/>
            </a:endParaRPr>
          </a:p>
          <a:p>
            <a:r>
              <a:rPr lang="en-US" dirty="0" smtClean="0">
                <a:latin typeface="Calisto MT" panose="02040603050505030304" pitchFamily="18" charset="0"/>
              </a:rPr>
              <a:t>Reiterate your recommendation</a:t>
            </a:r>
          </a:p>
          <a:p>
            <a:r>
              <a:rPr lang="en-US" dirty="0" smtClean="0">
                <a:latin typeface="Calisto MT" panose="02040603050505030304" pitchFamily="18" charset="0"/>
              </a:rPr>
              <a:t>Why did you arrive at this conclusion?</a:t>
            </a:r>
          </a:p>
        </p:txBody>
      </p:sp>
    </p:spTree>
    <p:extLst>
      <p:ext uri="{BB962C8B-B14F-4D97-AF65-F5344CB8AC3E}">
        <p14:creationId xmlns:p14="http://schemas.microsoft.com/office/powerpoint/2010/main" val="3110294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b="1" dirty="0" smtClean="0">
                <a:latin typeface="Calisto MT" panose="02040603050505030304" pitchFamily="18" charset="0"/>
              </a:rPr>
              <a:t>Other Requirements</a:t>
            </a:r>
            <a:endParaRPr lang="en-US" sz="4000" b="1" dirty="0">
              <a:latin typeface="Calisto MT" panose="0204060305050503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>
              <a:latin typeface="Calisto MT" panose="02040603050505030304" pitchFamily="18" charset="0"/>
            </a:endParaRPr>
          </a:p>
          <a:p>
            <a:endParaRPr lang="en-US" dirty="0">
              <a:latin typeface="Calisto MT" panose="02040603050505030304" pitchFamily="18" charset="0"/>
            </a:endParaRPr>
          </a:p>
          <a:p>
            <a:r>
              <a:rPr lang="en-US" dirty="0" smtClean="0">
                <a:latin typeface="Calisto MT" panose="02040603050505030304" pitchFamily="18" charset="0"/>
              </a:rPr>
              <a:t>Must include visual aids</a:t>
            </a:r>
          </a:p>
          <a:p>
            <a:r>
              <a:rPr lang="en-US" dirty="0" smtClean="0">
                <a:latin typeface="Calisto MT" panose="02040603050505030304" pitchFamily="18" charset="0"/>
              </a:rPr>
              <a:t>Remember to cite your sources (MLA format)</a:t>
            </a:r>
          </a:p>
          <a:p>
            <a:pPr marL="0" indent="0">
              <a:buNone/>
            </a:pPr>
            <a:r>
              <a:rPr lang="en-US" dirty="0" smtClean="0">
                <a:latin typeface="Calisto MT" panose="02040603050505030304" pitchFamily="18" charset="0"/>
              </a:rPr>
              <a:t>      </a:t>
            </a:r>
            <a:r>
              <a:rPr lang="en-US" u="sng" dirty="0" smtClean="0">
                <a:latin typeface="Calisto MT" panose="02040603050505030304" pitchFamily="18" charset="0"/>
              </a:rPr>
              <a:t>https</a:t>
            </a:r>
            <a:r>
              <a:rPr lang="en-US" u="sng" dirty="0">
                <a:latin typeface="Calisto MT" panose="02040603050505030304" pitchFamily="18" charset="0"/>
              </a:rPr>
              <a:t>://owl.english.purdue.edu/owl/resource/747/02</a:t>
            </a:r>
            <a:r>
              <a:rPr lang="en-US" u="sng" dirty="0" smtClean="0">
                <a:latin typeface="Calisto MT" panose="02040603050505030304" pitchFamily="18" charset="0"/>
              </a:rPr>
              <a:t>/</a:t>
            </a:r>
          </a:p>
          <a:p>
            <a:r>
              <a:rPr lang="en-US" dirty="0" smtClean="0">
                <a:latin typeface="Calisto MT" panose="02040603050505030304" pitchFamily="18" charset="0"/>
              </a:rPr>
              <a:t>Need in-text citations AND a works cited page</a:t>
            </a:r>
            <a:endParaRPr lang="en-US" dirty="0">
              <a:latin typeface="Calisto MT" panose="020406030505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262222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335902"/>
            <a:ext cx="7556313" cy="1117600"/>
          </a:xfrm>
        </p:spPr>
        <p:txBody>
          <a:bodyPr/>
          <a:lstStyle/>
          <a:p>
            <a:r>
              <a:rPr lang="en-US" dirty="0">
                <a:latin typeface="Calisto MT" panose="02040603050505030304" pitchFamily="18" charset="0"/>
              </a:rPr>
              <a:t/>
            </a:r>
            <a:br>
              <a:rPr lang="en-US" dirty="0">
                <a:latin typeface="Calisto MT" panose="02040603050505030304" pitchFamily="18" charset="0"/>
              </a:rPr>
            </a:br>
            <a:r>
              <a:rPr lang="en-US" b="1" dirty="0" smtClean="0">
                <a:latin typeface="Calisto MT" panose="02040603050505030304" pitchFamily="18" charset="0"/>
              </a:rPr>
              <a:t>Before We Start</a:t>
            </a:r>
            <a:endParaRPr lang="en-US" b="1" dirty="0">
              <a:latin typeface="Calisto MT" panose="0204060305050503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7"/>
          </p:nvPr>
        </p:nvSpPr>
        <p:spPr>
          <a:xfrm>
            <a:off x="502919" y="2313991"/>
            <a:ext cx="7556313" cy="3974841"/>
          </a:xfrm>
        </p:spPr>
        <p:txBody>
          <a:bodyPr>
            <a:normAutofit/>
          </a:bodyPr>
          <a:lstStyle/>
          <a:p>
            <a:r>
              <a:rPr lang="en-US" sz="2800" dirty="0" smtClean="0">
                <a:latin typeface="Calisto MT" panose="02040603050505030304" pitchFamily="18" charset="0"/>
              </a:rPr>
              <a:t>Essay 2 is a long paper and the first part of your major papers</a:t>
            </a:r>
          </a:p>
          <a:p>
            <a:r>
              <a:rPr lang="en-US" sz="2800" dirty="0" smtClean="0">
                <a:latin typeface="Calisto MT" panose="02040603050505030304" pitchFamily="18" charset="0"/>
              </a:rPr>
              <a:t>You have to work on the same company for Essay 2 and 3</a:t>
            </a:r>
          </a:p>
          <a:p>
            <a:r>
              <a:rPr lang="en-US" sz="2800" dirty="0" smtClean="0">
                <a:latin typeface="Calisto MT" panose="02040603050505030304" pitchFamily="18" charset="0"/>
              </a:rPr>
              <a:t>I strongly encourage students to focus on the same company for Essay 4 </a:t>
            </a:r>
          </a:p>
          <a:p>
            <a:pPr lvl="1"/>
            <a:r>
              <a:rPr lang="en-US" sz="2800" dirty="0" smtClean="0">
                <a:latin typeface="Calisto MT" panose="02040603050505030304" pitchFamily="18" charset="0"/>
              </a:rPr>
              <a:t>It is not required, but it will make life easier</a:t>
            </a:r>
            <a:endParaRPr lang="en-US" sz="2800" dirty="0">
              <a:latin typeface="Calisto MT" panose="020406030505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087854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8474" y="819996"/>
            <a:ext cx="7556313" cy="1116106"/>
          </a:xfrm>
        </p:spPr>
        <p:txBody>
          <a:bodyPr/>
          <a:lstStyle/>
          <a:p>
            <a:r>
              <a:rPr lang="en-US" b="1" dirty="0" smtClean="0">
                <a:latin typeface="Calisto MT" panose="02040603050505030304" pitchFamily="18" charset="0"/>
              </a:rPr>
              <a:t>Before We Start Cont’d</a:t>
            </a:r>
            <a:endParaRPr lang="en-US" b="1" dirty="0">
              <a:latin typeface="Calisto MT" panose="0204060305050503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7"/>
          </p:nvPr>
        </p:nvSpPr>
        <p:spPr>
          <a:xfrm>
            <a:off x="498474" y="2481943"/>
            <a:ext cx="7511335" cy="3939332"/>
          </a:xfrm>
        </p:spPr>
        <p:txBody>
          <a:bodyPr>
            <a:noAutofit/>
          </a:bodyPr>
          <a:lstStyle/>
          <a:p>
            <a:r>
              <a:rPr lang="en-US" sz="2400" dirty="0" smtClean="0">
                <a:latin typeface="Calisto MT" panose="02040603050505030304" pitchFamily="18" charset="0"/>
              </a:rPr>
              <a:t>Goal for Essay 2: Choose  a company for Tech-shield to invest</a:t>
            </a:r>
          </a:p>
          <a:p>
            <a:r>
              <a:rPr lang="en-US" sz="2400" dirty="0" smtClean="0">
                <a:latin typeface="Calisto MT" panose="02040603050505030304" pitchFamily="18" charset="0"/>
              </a:rPr>
              <a:t>Tech-Shield’s industry is not specified</a:t>
            </a:r>
          </a:p>
        </p:txBody>
      </p:sp>
    </p:spTree>
    <p:extLst>
      <p:ext uri="{BB962C8B-B14F-4D97-AF65-F5344CB8AC3E}">
        <p14:creationId xmlns:p14="http://schemas.microsoft.com/office/powerpoint/2010/main" val="1777326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b="1" dirty="0" smtClean="0">
                <a:latin typeface="Calisto MT" panose="02040603050505030304" pitchFamily="18" charset="0"/>
              </a:rPr>
              <a:t>The No-Go List !!!</a:t>
            </a:r>
            <a:endParaRPr lang="en-US" sz="4000" b="1" dirty="0">
              <a:latin typeface="Calisto MT" panose="02040603050505030304" pitchFamily="18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18"/>
          </p:nvPr>
        </p:nvSpPr>
        <p:spPr>
          <a:xfrm>
            <a:off x="502920" y="1600200"/>
            <a:ext cx="7551867" cy="4530725"/>
          </a:xfrm>
        </p:spPr>
        <p:txBody>
          <a:bodyPr>
            <a:normAutofit fontScale="85000" lnSpcReduction="20000"/>
          </a:bodyPr>
          <a:lstStyle/>
          <a:p>
            <a:r>
              <a:rPr lang="en-US" sz="3200" dirty="0" smtClean="0">
                <a:latin typeface="Calisto MT" panose="02040603050505030304" pitchFamily="18" charset="0"/>
              </a:rPr>
              <a:t>Costco</a:t>
            </a:r>
          </a:p>
          <a:p>
            <a:r>
              <a:rPr lang="en-US" sz="3200" dirty="0" smtClean="0">
                <a:latin typeface="Calisto MT" panose="02040603050505030304" pitchFamily="18" charset="0"/>
              </a:rPr>
              <a:t>Disney</a:t>
            </a:r>
            <a:endParaRPr lang="en-US" sz="3200" dirty="0">
              <a:latin typeface="Calisto MT" panose="02040603050505030304" pitchFamily="18" charset="0"/>
            </a:endParaRPr>
          </a:p>
          <a:p>
            <a:r>
              <a:rPr lang="en-US" sz="3200" dirty="0" smtClean="0">
                <a:latin typeface="Calisto MT" panose="02040603050505030304" pitchFamily="18" charset="0"/>
              </a:rPr>
              <a:t>Google</a:t>
            </a:r>
          </a:p>
          <a:p>
            <a:r>
              <a:rPr lang="en-US" sz="3200" dirty="0" smtClean="0">
                <a:latin typeface="Calisto MT" panose="02040603050505030304" pitchFamily="18" charset="0"/>
              </a:rPr>
              <a:t>Tesla</a:t>
            </a:r>
          </a:p>
          <a:p>
            <a:r>
              <a:rPr lang="en-US" sz="3200" dirty="0" smtClean="0">
                <a:latin typeface="Calisto MT" panose="02040603050505030304" pitchFamily="18" charset="0"/>
              </a:rPr>
              <a:t>Microsoft</a:t>
            </a:r>
          </a:p>
          <a:p>
            <a:r>
              <a:rPr lang="en-US" sz="3200" dirty="0" smtClean="0">
                <a:latin typeface="Calisto MT" panose="02040603050505030304" pitchFamily="18" charset="0"/>
              </a:rPr>
              <a:t>Nike</a:t>
            </a:r>
          </a:p>
          <a:p>
            <a:r>
              <a:rPr lang="en-US" sz="3200" dirty="0" smtClean="0">
                <a:latin typeface="Calisto MT" panose="02040603050505030304" pitchFamily="18" charset="0"/>
              </a:rPr>
              <a:t>Starbucks</a:t>
            </a:r>
          </a:p>
          <a:p>
            <a:r>
              <a:rPr lang="en-US" sz="3200" dirty="0" smtClean="0">
                <a:latin typeface="Calisto MT" panose="02040603050505030304" pitchFamily="18" charset="0"/>
              </a:rPr>
              <a:t>Subway*</a:t>
            </a:r>
          </a:p>
          <a:p>
            <a:endParaRPr lang="en-US" sz="3200" dirty="0">
              <a:latin typeface="Calisto MT" panose="020406030505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505269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b="1" dirty="0" smtClean="0">
                <a:latin typeface="Calisto MT" panose="02040603050505030304" pitchFamily="18" charset="0"/>
              </a:rPr>
              <a:t>Choosing a Company</a:t>
            </a:r>
            <a:endParaRPr lang="en-US" sz="4000" b="1" dirty="0">
              <a:latin typeface="Calisto MT" panose="0204060305050503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7"/>
          </p:nvPr>
        </p:nvSpPr>
        <p:spPr>
          <a:xfrm>
            <a:off x="543452" y="2116591"/>
            <a:ext cx="6361201" cy="3687049"/>
          </a:xfrm>
        </p:spPr>
        <p:txBody>
          <a:bodyPr>
            <a:normAutofit fontScale="85000" lnSpcReduction="20000"/>
          </a:bodyPr>
          <a:lstStyle/>
          <a:p>
            <a:r>
              <a:rPr lang="en-US" sz="2800" dirty="0">
                <a:latin typeface="Calisto MT" panose="02040603050505030304" pitchFamily="18" charset="0"/>
              </a:rPr>
              <a:t>Large vs. small</a:t>
            </a:r>
          </a:p>
          <a:p>
            <a:endParaRPr lang="en-US" sz="2800" dirty="0">
              <a:latin typeface="Calisto MT" panose="02040603050505030304" pitchFamily="18" charset="0"/>
            </a:endParaRPr>
          </a:p>
          <a:p>
            <a:r>
              <a:rPr lang="en-US" sz="2800" dirty="0">
                <a:latin typeface="Calisto MT" panose="02040603050505030304" pitchFamily="18" charset="0"/>
              </a:rPr>
              <a:t>Public vs. private</a:t>
            </a:r>
          </a:p>
          <a:p>
            <a:endParaRPr lang="en-US" sz="2800" dirty="0">
              <a:latin typeface="Calisto MT" panose="02040603050505030304" pitchFamily="18" charset="0"/>
            </a:endParaRPr>
          </a:p>
          <a:p>
            <a:r>
              <a:rPr lang="en-US" sz="2800" dirty="0">
                <a:latin typeface="Calisto MT" panose="02040603050505030304" pitchFamily="18" charset="0"/>
              </a:rPr>
              <a:t>Domestic vs. international</a:t>
            </a:r>
          </a:p>
          <a:p>
            <a:endParaRPr lang="en-US" sz="2800" dirty="0">
              <a:latin typeface="Calisto MT" panose="02040603050505030304" pitchFamily="18" charset="0"/>
            </a:endParaRPr>
          </a:p>
          <a:p>
            <a:r>
              <a:rPr lang="en-US" sz="2800" dirty="0">
                <a:latin typeface="Calisto MT" panose="02040603050505030304" pitchFamily="18" charset="0"/>
              </a:rPr>
              <a:t>Other options</a:t>
            </a:r>
          </a:p>
          <a:p>
            <a:pPr marL="0" indent="0">
              <a:buNone/>
            </a:pPr>
            <a:endParaRPr lang="en-US" sz="2800" b="1" dirty="0" smtClean="0">
              <a:latin typeface="Calisto MT" panose="02040603050505030304" pitchFamily="18" charset="0"/>
            </a:endParaRPr>
          </a:p>
          <a:p>
            <a:pPr marL="0" indent="0">
              <a:buNone/>
            </a:pPr>
            <a:endParaRPr lang="en-US" b="1" dirty="0" smtClean="0">
              <a:latin typeface="Calisto MT" panose="020406030505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78805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98474" y="603904"/>
            <a:ext cx="7556313" cy="1116106"/>
          </a:xfrm>
        </p:spPr>
        <p:txBody>
          <a:bodyPr/>
          <a:lstStyle/>
          <a:p>
            <a:r>
              <a:rPr lang="en-US" sz="4400" b="1" dirty="0" smtClean="0">
                <a:latin typeface="Calisto MT" panose="02040603050505030304" pitchFamily="18" charset="0"/>
              </a:rPr>
              <a:t>Large vs. Small</a:t>
            </a:r>
            <a:endParaRPr lang="en-US" sz="4400" b="1" dirty="0">
              <a:latin typeface="Calisto MT" panose="02040603050505030304" pitchFamily="18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sz="3200" dirty="0" smtClean="0">
                <a:latin typeface="Calisto MT" panose="02040603050505030304" pitchFamily="18" charset="0"/>
              </a:rPr>
              <a:t>Pro: Large</a:t>
            </a:r>
            <a:endParaRPr lang="en-US" sz="3200" dirty="0">
              <a:latin typeface="Calisto MT" panose="02040603050505030304" pitchFamily="18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>
          <a:xfrm>
            <a:off x="688488" y="2947594"/>
            <a:ext cx="3803904" cy="3529405"/>
          </a:xfrm>
        </p:spPr>
        <p:txBody>
          <a:bodyPr>
            <a:normAutofit/>
          </a:bodyPr>
          <a:lstStyle/>
          <a:p>
            <a:r>
              <a:rPr lang="en-US" sz="2000" dirty="0" smtClean="0">
                <a:latin typeface="Calisto MT" panose="02040603050505030304" pitchFamily="18" charset="0"/>
              </a:rPr>
              <a:t>Easier to find information</a:t>
            </a:r>
          </a:p>
          <a:p>
            <a:endParaRPr lang="en-US" sz="2000" dirty="0" smtClean="0">
              <a:latin typeface="Calisto MT" panose="02040603050505030304" pitchFamily="18" charset="0"/>
            </a:endParaRPr>
          </a:p>
          <a:p>
            <a:r>
              <a:rPr lang="en-US" sz="2000" dirty="0" smtClean="0">
                <a:latin typeface="Calisto MT" panose="02040603050505030304" pitchFamily="18" charset="0"/>
              </a:rPr>
              <a:t>Greater public recognition</a:t>
            </a:r>
          </a:p>
          <a:p>
            <a:pPr lvl="1"/>
            <a:r>
              <a:rPr lang="en-US" sz="2000" dirty="0" smtClean="0">
                <a:latin typeface="Calisto MT" panose="02040603050505030304" pitchFamily="18" charset="0"/>
              </a:rPr>
              <a:t>More independent data</a:t>
            </a:r>
          </a:p>
          <a:p>
            <a:pPr lvl="1"/>
            <a:endParaRPr lang="en-US" sz="2000" dirty="0" smtClean="0">
              <a:latin typeface="Calisto MT" panose="02040603050505030304" pitchFamily="18" charset="0"/>
            </a:endParaRPr>
          </a:p>
          <a:p>
            <a:r>
              <a:rPr lang="en-US" sz="2000" dirty="0" smtClean="0">
                <a:latin typeface="Calisto MT" panose="02040603050505030304" pitchFamily="18" charset="0"/>
              </a:rPr>
              <a:t>Many approaches</a:t>
            </a:r>
          </a:p>
          <a:p>
            <a:pPr lvl="1"/>
            <a:r>
              <a:rPr lang="en-US" sz="2000" dirty="0" smtClean="0">
                <a:latin typeface="Calisto MT" panose="02040603050505030304" pitchFamily="18" charset="0"/>
              </a:rPr>
              <a:t>Subsidiaries, etc.</a:t>
            </a:r>
            <a:endParaRPr lang="en-US" sz="2000" dirty="0">
              <a:latin typeface="Calisto MT" panose="02040603050505030304" pitchFamily="18" charset="0"/>
            </a:endParaRP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3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sz="3200" dirty="0" smtClean="0">
                <a:latin typeface="Calisto MT" panose="02040603050505030304" pitchFamily="18" charset="0"/>
              </a:rPr>
              <a:t>Pro: Small</a:t>
            </a:r>
            <a:endParaRPr lang="en-US" sz="3200" dirty="0">
              <a:latin typeface="Calisto MT" panose="02040603050505030304" pitchFamily="18" charset="0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sz="quarter" idx="4"/>
          </p:nvPr>
        </p:nvSpPr>
        <p:spPr/>
        <p:txBody>
          <a:bodyPr>
            <a:normAutofit/>
          </a:bodyPr>
          <a:lstStyle/>
          <a:p>
            <a:endParaRPr lang="en-US" sz="2000" dirty="0" smtClean="0">
              <a:latin typeface="Calisto MT" panose="02040603050505030304" pitchFamily="18" charset="0"/>
            </a:endParaRPr>
          </a:p>
          <a:p>
            <a:r>
              <a:rPr lang="en-US" sz="2000" dirty="0" smtClean="0">
                <a:latin typeface="Calisto MT" panose="02040603050505030304" pitchFamily="18" charset="0"/>
              </a:rPr>
              <a:t>Unique approaches for investment</a:t>
            </a:r>
          </a:p>
          <a:p>
            <a:r>
              <a:rPr lang="en-US" sz="2000" dirty="0" smtClean="0">
                <a:latin typeface="Calisto MT" panose="02040603050505030304" pitchFamily="18" charset="0"/>
              </a:rPr>
              <a:t>Companies you may find more of a connection to</a:t>
            </a:r>
          </a:p>
          <a:p>
            <a:pPr lvl="1"/>
            <a:r>
              <a:rPr lang="en-US" sz="2000" dirty="0" smtClean="0">
                <a:latin typeface="Calisto MT" panose="02040603050505030304" pitchFamily="18" charset="0"/>
              </a:rPr>
              <a:t>Easier to work with a company you feel an affinity for</a:t>
            </a:r>
          </a:p>
        </p:txBody>
      </p:sp>
    </p:spTree>
    <p:extLst>
      <p:ext uri="{BB962C8B-B14F-4D97-AF65-F5344CB8AC3E}">
        <p14:creationId xmlns:p14="http://schemas.microsoft.com/office/powerpoint/2010/main" val="28679023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b="1" dirty="0" smtClean="0">
                <a:latin typeface="Calisto MT" panose="02040603050505030304" pitchFamily="18" charset="0"/>
              </a:rPr>
              <a:t>Large vs. Small</a:t>
            </a:r>
            <a:endParaRPr lang="en-US" sz="4400" b="1" dirty="0">
              <a:latin typeface="Calisto MT" panose="02040603050505030304" pitchFamily="18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498474" y="1932432"/>
            <a:ext cx="3995532" cy="437544"/>
          </a:xfrm>
        </p:spPr>
        <p:txBody>
          <a:bodyPr>
            <a:normAutofit/>
          </a:bodyPr>
          <a:lstStyle/>
          <a:p>
            <a:r>
              <a:rPr lang="en-US" sz="2500" dirty="0" smtClean="0">
                <a:latin typeface="Calisto MT" panose="02040603050505030304" pitchFamily="18" charset="0"/>
              </a:rPr>
              <a:t>Con: Large</a:t>
            </a:r>
            <a:endParaRPr lang="en-US" sz="2500" dirty="0">
              <a:latin typeface="Calisto MT" panose="02040603050505030304" pitchFamily="18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>
          <a:xfrm>
            <a:off x="609600" y="2667000"/>
            <a:ext cx="3958992" cy="3733800"/>
          </a:xfrm>
        </p:spPr>
        <p:txBody>
          <a:bodyPr>
            <a:noAutofit/>
          </a:bodyPr>
          <a:lstStyle/>
          <a:p>
            <a:r>
              <a:rPr lang="en-US" sz="2000" dirty="0" smtClean="0">
                <a:latin typeface="Calisto MT" panose="02040603050505030304" pitchFamily="18" charset="0"/>
              </a:rPr>
              <a:t>Easier to become overwhelmed</a:t>
            </a:r>
          </a:p>
          <a:p>
            <a:pPr lvl="1"/>
            <a:r>
              <a:rPr lang="en-US" sz="2000" dirty="0" smtClean="0">
                <a:latin typeface="Calisto MT" panose="02040603050505030304" pitchFamily="18" charset="0"/>
              </a:rPr>
              <a:t>Too much data</a:t>
            </a:r>
          </a:p>
          <a:p>
            <a:pPr lvl="1"/>
            <a:r>
              <a:rPr lang="en-US" sz="2000" dirty="0" smtClean="0">
                <a:latin typeface="Calisto MT" panose="02040603050505030304" pitchFamily="18" charset="0"/>
              </a:rPr>
              <a:t>Too many options</a:t>
            </a:r>
          </a:p>
          <a:p>
            <a:pPr lvl="1"/>
            <a:endParaRPr lang="en-US" sz="2000" dirty="0" smtClean="0">
              <a:latin typeface="Calisto MT" panose="02040603050505030304" pitchFamily="18" charset="0"/>
            </a:endParaRPr>
          </a:p>
          <a:p>
            <a:r>
              <a:rPr lang="en-US" sz="2000" dirty="0" smtClean="0">
                <a:latin typeface="Calisto MT" panose="02040603050505030304" pitchFamily="18" charset="0"/>
              </a:rPr>
              <a:t>Harder to navigate</a:t>
            </a:r>
          </a:p>
          <a:p>
            <a:pPr lvl="1"/>
            <a:endParaRPr lang="en-US" sz="2000" dirty="0" smtClean="0">
              <a:latin typeface="Calisto MT" panose="02040603050505030304" pitchFamily="18" charset="0"/>
            </a:endParaRPr>
          </a:p>
          <a:p>
            <a:r>
              <a:rPr lang="en-US" sz="2000" dirty="0" smtClean="0">
                <a:latin typeface="Calisto MT" panose="02040603050505030304" pitchFamily="18" charset="0"/>
              </a:rPr>
              <a:t>Potentially harder to find reputable info</a:t>
            </a:r>
          </a:p>
          <a:p>
            <a:pPr lvl="1"/>
            <a:r>
              <a:rPr lang="en-US" sz="2000" dirty="0" smtClean="0">
                <a:latin typeface="Calisto MT" panose="02040603050505030304" pitchFamily="18" charset="0"/>
              </a:rPr>
              <a:t>A glut of sources ≠ a glut of good sources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3"/>
          </p:nvPr>
        </p:nvSpPr>
        <p:spPr>
          <a:xfrm>
            <a:off x="4876800" y="1932432"/>
            <a:ext cx="3572794" cy="437544"/>
          </a:xfrm>
        </p:spPr>
        <p:txBody>
          <a:bodyPr>
            <a:normAutofit/>
          </a:bodyPr>
          <a:lstStyle/>
          <a:p>
            <a:r>
              <a:rPr lang="en-US" sz="2500" dirty="0" smtClean="0">
                <a:latin typeface="Calisto MT" panose="02040603050505030304" pitchFamily="18" charset="0"/>
              </a:rPr>
              <a:t>Con: Small</a:t>
            </a:r>
            <a:endParaRPr lang="en-US" sz="2500" dirty="0">
              <a:latin typeface="Calisto MT" panose="02040603050505030304" pitchFamily="18" charset="0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sz="quarter" idx="4"/>
          </p:nvPr>
        </p:nvSpPr>
        <p:spPr>
          <a:xfrm>
            <a:off x="4876800" y="2895600"/>
            <a:ext cx="3799728" cy="3075432"/>
          </a:xfrm>
        </p:spPr>
        <p:txBody>
          <a:bodyPr>
            <a:noAutofit/>
          </a:bodyPr>
          <a:lstStyle/>
          <a:p>
            <a:r>
              <a:rPr lang="en-US" sz="2000" dirty="0" smtClean="0">
                <a:latin typeface="Calisto MT" panose="02040603050505030304" pitchFamily="18" charset="0"/>
              </a:rPr>
              <a:t>Potentially harder to find relevant info</a:t>
            </a:r>
          </a:p>
          <a:p>
            <a:pPr lvl="1"/>
            <a:r>
              <a:rPr lang="en-US" sz="2000" dirty="0" smtClean="0">
                <a:latin typeface="Calisto MT" panose="02040603050505030304" pitchFamily="18" charset="0"/>
              </a:rPr>
              <a:t>Especially independent (not company-based) data</a:t>
            </a:r>
          </a:p>
          <a:p>
            <a:endParaRPr lang="en-US" sz="2000" dirty="0" smtClean="0">
              <a:latin typeface="Calisto MT" panose="02040603050505030304" pitchFamily="18" charset="0"/>
            </a:endParaRPr>
          </a:p>
          <a:p>
            <a:r>
              <a:rPr lang="en-US" sz="2000" dirty="0" smtClean="0">
                <a:latin typeface="Calisto MT" panose="02040603050505030304" pitchFamily="18" charset="0"/>
              </a:rPr>
              <a:t>Potentially harder to find enough information</a:t>
            </a:r>
            <a:endParaRPr lang="en-US" sz="2000" dirty="0">
              <a:latin typeface="Calisto MT" panose="020406030505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544915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idx="1"/>
          </p:nvPr>
        </p:nvSpPr>
        <p:spPr>
          <a:xfrm>
            <a:off x="609600" y="2248347"/>
            <a:ext cx="7924799" cy="3877815"/>
          </a:xfrm>
        </p:spPr>
        <p:txBody>
          <a:bodyPr>
            <a:noAutofit/>
          </a:bodyPr>
          <a:lstStyle/>
          <a:p>
            <a:r>
              <a:rPr lang="en-US" sz="2400" dirty="0" smtClean="0">
                <a:latin typeface="Calisto MT" panose="02040603050505030304" pitchFamily="18" charset="0"/>
              </a:rPr>
              <a:t>Bottom line:</a:t>
            </a:r>
          </a:p>
          <a:p>
            <a:pPr lvl="1"/>
            <a:r>
              <a:rPr lang="en-US" sz="2400" dirty="0" smtClean="0">
                <a:latin typeface="Calisto MT" panose="02040603050505030304" pitchFamily="18" charset="0"/>
              </a:rPr>
              <a:t>Choosing a large company means staying focused</a:t>
            </a:r>
          </a:p>
          <a:p>
            <a:pPr lvl="2"/>
            <a:r>
              <a:rPr lang="en-US" sz="2400" dirty="0" smtClean="0">
                <a:latin typeface="Calisto MT" panose="02040603050505030304" pitchFamily="18" charset="0"/>
              </a:rPr>
              <a:t>Decide what is essential, what is not, and how to quickly and effectively distinguish between the two</a:t>
            </a:r>
          </a:p>
          <a:p>
            <a:pPr lvl="2"/>
            <a:endParaRPr lang="en-US" sz="2400" dirty="0" smtClean="0">
              <a:latin typeface="Calisto MT" panose="02040603050505030304" pitchFamily="18" charset="0"/>
            </a:endParaRPr>
          </a:p>
          <a:p>
            <a:pPr lvl="1"/>
            <a:r>
              <a:rPr lang="en-US" sz="2400" dirty="0" smtClean="0">
                <a:latin typeface="Calisto MT" panose="02040603050505030304" pitchFamily="18" charset="0"/>
              </a:rPr>
              <a:t>Choosing a small company means being persistent</a:t>
            </a:r>
          </a:p>
          <a:p>
            <a:pPr lvl="2"/>
            <a:r>
              <a:rPr lang="en-US" sz="2400" dirty="0" smtClean="0">
                <a:latin typeface="Calisto MT" panose="02040603050505030304" pitchFamily="18" charset="0"/>
              </a:rPr>
              <a:t>Know what information you need and be resourceful in looking for it</a:t>
            </a:r>
            <a:endParaRPr lang="en-US" sz="2400" dirty="0">
              <a:latin typeface="Calisto MT" panose="02040603050505030304" pitchFamily="18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800" b="1" dirty="0" smtClean="0">
                <a:latin typeface="Calisto MT" panose="02040603050505030304" pitchFamily="18" charset="0"/>
              </a:rPr>
              <a:t>Large vs. Small</a:t>
            </a:r>
            <a:endParaRPr lang="en-US" sz="4800" b="1" dirty="0">
              <a:latin typeface="Calisto MT" panose="020406030505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31500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Advantage">
  <a:themeElements>
    <a:clrScheme name="Advantage">
      <a:dk1>
        <a:sysClr val="windowText" lastClr="000000"/>
      </a:dk1>
      <a:lt1>
        <a:sysClr val="window" lastClr="FFFFFF"/>
      </a:lt1>
      <a:dk2>
        <a:srgbClr val="2B142D"/>
      </a:dk2>
      <a:lt2>
        <a:srgbClr val="C3AFCC"/>
      </a:lt2>
      <a:accent1>
        <a:srgbClr val="663366"/>
      </a:accent1>
      <a:accent2>
        <a:srgbClr val="330F42"/>
      </a:accent2>
      <a:accent3>
        <a:srgbClr val="666699"/>
      </a:accent3>
      <a:accent4>
        <a:srgbClr val="999966"/>
      </a:accent4>
      <a:accent5>
        <a:srgbClr val="F7901E"/>
      </a:accent5>
      <a:accent6>
        <a:srgbClr val="A3A101"/>
      </a:accent6>
      <a:hlink>
        <a:srgbClr val="BC5FBC"/>
      </a:hlink>
      <a:folHlink>
        <a:srgbClr val="9775A7"/>
      </a:folHlink>
    </a:clrScheme>
    <a:fontScheme name="Advantage">
      <a:majorFont>
        <a:latin typeface="Rockwell"/>
        <a:ea typeface=""/>
        <a:cs typeface=""/>
        <a:font script="Jpan" typeface="ＭＳ ゴシック"/>
        <a:font script="Hans" typeface="宋体"/>
        <a:font script="Hant" typeface="新細明體"/>
      </a:majorFont>
      <a:minorFont>
        <a:latin typeface="Rockwell"/>
        <a:ea typeface=""/>
        <a:cs typeface=""/>
        <a:font script="Jpan" typeface="ＭＳ ゴシック"/>
        <a:font script="Hans" typeface="宋体"/>
        <a:font script="Hant" typeface="新細明體"/>
      </a:minorFont>
    </a:fontScheme>
    <a:fmtScheme name="Advantage">
      <a: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40000"/>
                <a:alpha val="100000"/>
                <a:satMod val="150000"/>
                <a:lumMod val="100000"/>
              </a:schemeClr>
            </a:gs>
            <a:gs pos="100000">
              <a:schemeClr val="phClr">
                <a:tint val="70000"/>
                <a:shade val="100000"/>
                <a:alpha val="100000"/>
                <a:satMod val="200000"/>
                <a:lumMod val="100000"/>
              </a:schemeClr>
            </a:gs>
          </a:gsLst>
          <a:lin ang="6000000" scaled="1"/>
        </a:gradFill>
        <a:gradFill rotWithShape="1">
          <a:gsLst>
            <a:gs pos="0">
              <a:schemeClr val="phClr">
                <a:shade val="40000"/>
                <a:alpha val="100000"/>
                <a:satMod val="150000"/>
                <a:lumMod val="100000"/>
              </a:schemeClr>
            </a:gs>
            <a:gs pos="100000">
              <a:schemeClr val="phClr">
                <a:tint val="70000"/>
                <a:shade val="100000"/>
                <a:alpha val="100000"/>
                <a:satMod val="200000"/>
                <a:lumMod val="100000"/>
              </a:schemeClr>
            </a:gs>
          </a:gsLst>
          <a:lin ang="5400000" scaled="1"/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50800" dist="25400" dir="13500000">
              <a:srgbClr val="FFFFFF">
                <a:alpha val="75000"/>
              </a:srgbClr>
            </a:innerShdw>
            <a:outerShdw blurRad="63500" dist="25400" dir="5400000" rotWithShape="0">
              <a:srgbClr val="808080">
                <a:alpha val="75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twoPt" dir="tl">
              <a:rot lat="0" lon="0" rev="4500000"/>
            </a:lightRig>
          </a:scene3d>
          <a:sp3d>
            <a:bevelT w="635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1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Advantage.thmx</Template>
  <TotalTime>1140</TotalTime>
  <Words>1001</Words>
  <Application>Microsoft Office PowerPoint</Application>
  <PresentationFormat>全屏显示(4:3)</PresentationFormat>
  <Paragraphs>170</Paragraphs>
  <Slides>25</Slides>
  <Notes>5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25</vt:i4>
      </vt:variant>
    </vt:vector>
  </HeadingPairs>
  <TitlesOfParts>
    <vt:vector size="32" baseType="lpstr">
      <vt:lpstr>宋体</vt:lpstr>
      <vt:lpstr>Arial</vt:lpstr>
      <vt:lpstr>Calibri</vt:lpstr>
      <vt:lpstr>Calisto MT</vt:lpstr>
      <vt:lpstr>Rockwell</vt:lpstr>
      <vt:lpstr>Wingdings</vt:lpstr>
      <vt:lpstr>Advantage</vt:lpstr>
      <vt:lpstr>Essay 2</vt:lpstr>
      <vt:lpstr>Choosing a Company</vt:lpstr>
      <vt:lpstr> Before We Start</vt:lpstr>
      <vt:lpstr>Before We Start Cont’d</vt:lpstr>
      <vt:lpstr>The No-Go List !!!</vt:lpstr>
      <vt:lpstr>Choosing a Company</vt:lpstr>
      <vt:lpstr>Large vs. Small</vt:lpstr>
      <vt:lpstr>Large vs. Small</vt:lpstr>
      <vt:lpstr>Large vs. Small</vt:lpstr>
      <vt:lpstr>Public vs. Private</vt:lpstr>
      <vt:lpstr>Domestic vs. International</vt:lpstr>
      <vt:lpstr>Other Options</vt:lpstr>
      <vt:lpstr>Pitfalls to Avoid</vt:lpstr>
      <vt:lpstr>Pitfalls to Avoid</vt:lpstr>
      <vt:lpstr>Sources</vt:lpstr>
      <vt:lpstr>Essay 2- Evaluation of a Company </vt:lpstr>
      <vt:lpstr>Requirement</vt:lpstr>
      <vt:lpstr> Format</vt:lpstr>
      <vt:lpstr>Executive Summary</vt:lpstr>
      <vt:lpstr>Table of Contents</vt:lpstr>
      <vt:lpstr>Introduction</vt:lpstr>
      <vt:lpstr>Criteria for Evaluation</vt:lpstr>
      <vt:lpstr>Counterargument</vt:lpstr>
      <vt:lpstr>Conclusion</vt:lpstr>
      <vt:lpstr>Other Requirements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WLT</dc:creator>
  <cp:lastModifiedBy>Zhihui Lin</cp:lastModifiedBy>
  <cp:revision>56</cp:revision>
  <dcterms:created xsi:type="dcterms:W3CDTF">2015-09-24T16:00:31Z</dcterms:created>
  <dcterms:modified xsi:type="dcterms:W3CDTF">2016-04-17T05:12:00Z</dcterms:modified>
</cp:coreProperties>
</file>