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2" r:id="rId1"/>
  </p:sldMasterIdLst>
  <p:notesMasterIdLst>
    <p:notesMasterId r:id="rId22"/>
  </p:notesMasterIdLst>
  <p:sldIdLst>
    <p:sldId id="256" r:id="rId2"/>
    <p:sldId id="257" r:id="rId3"/>
    <p:sldId id="258" r:id="rId4"/>
    <p:sldId id="259" r:id="rId5"/>
    <p:sldId id="260" r:id="rId6"/>
    <p:sldId id="271" r:id="rId7"/>
    <p:sldId id="263" r:id="rId8"/>
    <p:sldId id="262" r:id="rId9"/>
    <p:sldId id="264" r:id="rId10"/>
    <p:sldId id="265" r:id="rId11"/>
    <p:sldId id="307" r:id="rId12"/>
    <p:sldId id="266" r:id="rId13"/>
    <p:sldId id="267" r:id="rId14"/>
    <p:sldId id="268" r:id="rId15"/>
    <p:sldId id="269" r:id="rId16"/>
    <p:sldId id="270" r:id="rId17"/>
    <p:sldId id="303" r:id="rId18"/>
    <p:sldId id="304" r:id="rId19"/>
    <p:sldId id="305" r:id="rId20"/>
    <p:sldId id="30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374" autoAdjust="0"/>
    <p:restoredTop sz="94632" autoAdjust="0"/>
  </p:normalViewPr>
  <p:slideViewPr>
    <p:cSldViewPr snapToGrid="0" snapToObjects="1">
      <p:cViewPr varScale="1">
        <p:scale>
          <a:sx n="85" d="100"/>
          <a:sy n="85" d="100"/>
        </p:scale>
        <p:origin x="-176"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8D5A4A-288C-5B4C-BF25-5EFD575CCAF1}" type="datetimeFigureOut">
              <a:rPr lang="en-US" smtClean="0"/>
              <a:t>5/2/16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674CD4-FDF6-2E42-B590-2CE1B16B7B91}" type="slidenum">
              <a:rPr lang="en-US" smtClean="0"/>
              <a:t>‹#›</a:t>
            </a:fld>
            <a:endParaRPr lang="en-US"/>
          </a:p>
        </p:txBody>
      </p:sp>
    </p:spTree>
    <p:extLst>
      <p:ext uri="{BB962C8B-B14F-4D97-AF65-F5344CB8AC3E}">
        <p14:creationId xmlns:p14="http://schemas.microsoft.com/office/powerpoint/2010/main" val="390623091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65248"/>
            <a:ext cx="7772400" cy="978408"/>
          </a:xfrm>
        </p:spPr>
        <p:txBody>
          <a:bodyPr vert="horz" lIns="91440" tIns="45720" rIns="91440" bIns="45720" rtlCol="0" anchor="b" anchorCtr="0">
            <a:noAutofit/>
          </a:bodyPr>
          <a:lstStyle>
            <a:lvl1pPr algn="ctr" defTabSz="914400" rtl="0" eaLnBrk="1" latinLnBrk="0" hangingPunct="1">
              <a:spcBef>
                <a:spcPct val="0"/>
              </a:spcBef>
              <a:buNone/>
              <a:defRPr sz="540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dirty="0"/>
          </a:p>
        </p:txBody>
      </p:sp>
      <p:sp>
        <p:nvSpPr>
          <p:cNvPr id="3" name="Subtitle 2"/>
          <p:cNvSpPr>
            <a:spLocks noGrp="1"/>
          </p:cNvSpPr>
          <p:nvPr>
            <p:ph type="subTitle" idx="1"/>
          </p:nvPr>
        </p:nvSpPr>
        <p:spPr>
          <a:xfrm>
            <a:off x="685800" y="3352800"/>
            <a:ext cx="7772400" cy="877824"/>
          </a:xfrm>
        </p:spPr>
        <p:txBody>
          <a:bodyPr vert="horz" lIns="91440" tIns="45720" rIns="91440" bIns="45720" rtlCol="0">
            <a:normAutofit/>
          </a:bodyPr>
          <a:lstStyle>
            <a:lvl1pPr marL="0" indent="0" algn="ctr" defTabSz="914400" rtl="0" eaLnBrk="1" latinLnBrk="0" hangingPunct="1">
              <a:spcBef>
                <a:spcPts val="300"/>
              </a:spcBef>
              <a:buFontTx/>
              <a:buNone/>
              <a:defRPr sz="2000" kern="1200">
                <a:solidFill>
                  <a:schemeClr val="tx1">
                    <a:tint val="75000"/>
                  </a:schemeClr>
                </a:solidFill>
                <a:effectLst>
                  <a:outerShdw blurRad="50800" dist="50800" dir="5400000" sx="101000" sy="101000" algn="t" rotWithShape="0">
                    <a:prstClr val="black">
                      <a:alpha val="40000"/>
                    </a:prstClr>
                  </a:outerShdw>
                </a:effectLst>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2069C06D-4ED8-42C6-905D-CA84CA1B6CBF}" type="datetime2">
              <a:rPr lang="en-US" smtClean="0"/>
              <a:t>Monday, May 2, 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1F5A0A-F6FC-4FFD-9B49-0DA8697211D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05082" y="969264"/>
            <a:ext cx="3657600" cy="1161288"/>
          </a:xfrm>
        </p:spPr>
        <p:txBody>
          <a:bodyPr anchor="b">
            <a:noAutofit/>
          </a:bodyPr>
          <a:lstStyle>
            <a:lvl1pPr algn="l">
              <a:defRPr sz="3600" b="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663388" y="510988"/>
            <a:ext cx="3657600" cy="5553636"/>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799853" y="2130552"/>
            <a:ext cx="3657600" cy="3584448"/>
          </a:xfrm>
        </p:spPr>
        <p:txBody>
          <a:bodyPr vert="horz" lIns="91440" tIns="45720" rIns="91440" bIns="45720" rtlCol="0">
            <a:normAutofit/>
          </a:bodyPr>
          <a:lstStyle>
            <a:lvl1pPr marL="0" indent="0">
              <a:spcBef>
                <a:spcPts val="1000"/>
              </a:spcBef>
              <a:buNone/>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FontTx/>
              <a:buNone/>
            </a:pPr>
            <a:r>
              <a:rPr lang="en-US" smtClean="0"/>
              <a:t>Click to edit Master text styles</a:t>
            </a:r>
          </a:p>
        </p:txBody>
      </p:sp>
      <p:sp>
        <p:nvSpPr>
          <p:cNvPr id="5" name="Date Placeholder 4"/>
          <p:cNvSpPr>
            <a:spLocks noGrp="1"/>
          </p:cNvSpPr>
          <p:nvPr>
            <p:ph type="dt" sz="half" idx="10"/>
          </p:nvPr>
        </p:nvSpPr>
        <p:spPr/>
        <p:txBody>
          <a:bodyPr/>
          <a:lstStyle/>
          <a:p>
            <a:fld id="{292EB412-E790-42EA-81FE-2925D3A43D91}" type="datetime2">
              <a:rPr lang="en-US" smtClean="0"/>
              <a:t>Monday, May 2, 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4151376"/>
            <a:ext cx="7776882" cy="1014984"/>
          </a:xfrm>
        </p:spPr>
        <p:txBody>
          <a:bodyPr anchor="b">
            <a:noAutofit/>
          </a:bodyPr>
          <a:lstStyle>
            <a:lvl1pPr algn="ctr">
              <a:defRPr sz="3600" b="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1828800" y="457199"/>
            <a:ext cx="5486400" cy="3644153"/>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680571" y="5181599"/>
            <a:ext cx="7776882" cy="950259"/>
          </a:xfrm>
        </p:spPr>
        <p:txBody>
          <a:bodyPr vert="horz" lIns="91440" tIns="45720" rIns="91440" bIns="45720" rtlCol="0">
            <a:normAutofit/>
          </a:bodyPr>
          <a:lstStyle>
            <a:lvl1pPr marL="0" indent="0" algn="ctr">
              <a:spcBef>
                <a:spcPts val="300"/>
              </a:spcBef>
              <a:buNone/>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FontTx/>
              <a:buNone/>
            </a:pPr>
            <a:r>
              <a:rPr lang="en-US" smtClean="0"/>
              <a:t>Click to edit Master text styles</a:t>
            </a:r>
          </a:p>
        </p:txBody>
      </p:sp>
      <p:sp>
        <p:nvSpPr>
          <p:cNvPr id="5" name="Date Placeholder 4"/>
          <p:cNvSpPr>
            <a:spLocks noGrp="1"/>
          </p:cNvSpPr>
          <p:nvPr>
            <p:ph type="dt" sz="half" idx="10"/>
          </p:nvPr>
        </p:nvSpPr>
        <p:spPr/>
        <p:txBody>
          <a:bodyPr/>
          <a:lstStyle/>
          <a:p>
            <a:fld id="{0B385921-A91A-409C-921C-0E0EC1E750EC}" type="datetime2">
              <a:rPr lang="en-US" smtClean="0"/>
              <a:t>Monday, May 2, 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toryboard">
    <p:spTree>
      <p:nvGrpSpPr>
        <p:cNvPr id="1" name=""/>
        <p:cNvGrpSpPr/>
        <p:nvPr/>
      </p:nvGrpSpPr>
      <p:grpSpPr>
        <a:xfrm>
          <a:off x="0" y="0"/>
          <a:ext cx="0" cy="0"/>
          <a:chOff x="0" y="0"/>
          <a:chExt cx="0" cy="0"/>
        </a:xfrm>
      </p:grpSpPr>
      <p:sp>
        <p:nvSpPr>
          <p:cNvPr id="2" name="Title 1"/>
          <p:cNvSpPr>
            <a:spLocks noGrp="1"/>
          </p:cNvSpPr>
          <p:nvPr>
            <p:ph type="title"/>
          </p:nvPr>
        </p:nvSpPr>
        <p:spPr>
          <a:xfrm>
            <a:off x="685800" y="4155141"/>
            <a:ext cx="7776882" cy="1013011"/>
          </a:xfrm>
        </p:spPr>
        <p:txBody>
          <a:bodyPr anchor="b">
            <a:noAutofit/>
          </a:bodyPr>
          <a:lstStyle>
            <a:lvl1pPr algn="ctr">
              <a:defRPr sz="3600" b="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685800" y="457200"/>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680571" y="5181599"/>
            <a:ext cx="7776882" cy="950259"/>
          </a:xfrm>
        </p:spPr>
        <p:txBody>
          <a:bodyPr vert="horz" lIns="91440" tIns="45720" rIns="91440" bIns="45720" rtlCol="0">
            <a:normAutofit/>
          </a:bodyPr>
          <a:lstStyle>
            <a:lvl1pPr marL="0" indent="0" algn="ctr">
              <a:spcBef>
                <a:spcPts val="300"/>
              </a:spcBef>
              <a:buNone/>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FontTx/>
              <a:buNone/>
            </a:pPr>
            <a:r>
              <a:rPr lang="en-US" smtClean="0"/>
              <a:t>Click to edit Master text styles</a:t>
            </a:r>
          </a:p>
        </p:txBody>
      </p:sp>
      <p:sp>
        <p:nvSpPr>
          <p:cNvPr id="5" name="Date Placeholder 4"/>
          <p:cNvSpPr>
            <a:spLocks noGrp="1"/>
          </p:cNvSpPr>
          <p:nvPr>
            <p:ph type="dt" sz="half" idx="10"/>
          </p:nvPr>
        </p:nvSpPr>
        <p:spPr/>
        <p:txBody>
          <a:bodyPr/>
          <a:lstStyle/>
          <a:p>
            <a:fld id="{0B385921-A91A-409C-921C-0E0EC1E750EC}" type="datetime2">
              <a:rPr lang="en-US" smtClean="0"/>
              <a:t>Monday, May 2, 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
        <p:nvSpPr>
          <p:cNvPr id="11" name="Picture Placeholder 2"/>
          <p:cNvSpPr>
            <a:spLocks noGrp="1"/>
          </p:cNvSpPr>
          <p:nvPr>
            <p:ph type="pic" idx="13"/>
          </p:nvPr>
        </p:nvSpPr>
        <p:spPr>
          <a:xfrm>
            <a:off x="685800" y="2455433"/>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6" name="Picture Placeholder 2"/>
          <p:cNvSpPr>
            <a:spLocks noGrp="1"/>
          </p:cNvSpPr>
          <p:nvPr>
            <p:ph type="pic" idx="14"/>
          </p:nvPr>
        </p:nvSpPr>
        <p:spPr>
          <a:xfrm>
            <a:off x="3412490" y="457200"/>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7" name="Picture Placeholder 2"/>
          <p:cNvSpPr>
            <a:spLocks noGrp="1"/>
          </p:cNvSpPr>
          <p:nvPr>
            <p:ph type="pic" idx="15"/>
          </p:nvPr>
        </p:nvSpPr>
        <p:spPr>
          <a:xfrm>
            <a:off x="3412490" y="2455433"/>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8" name="Picture Placeholder 2"/>
          <p:cNvSpPr>
            <a:spLocks noGrp="1"/>
          </p:cNvSpPr>
          <p:nvPr>
            <p:ph type="pic" idx="16"/>
          </p:nvPr>
        </p:nvSpPr>
        <p:spPr>
          <a:xfrm>
            <a:off x="6139180" y="457200"/>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9" name="Picture Placeholder 2"/>
          <p:cNvSpPr>
            <a:spLocks noGrp="1"/>
          </p:cNvSpPr>
          <p:nvPr>
            <p:ph type="pic" idx="17"/>
          </p:nvPr>
        </p:nvSpPr>
        <p:spPr>
          <a:xfrm>
            <a:off x="6139180" y="2455433"/>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56EEE0E-EDB0-4D84-86B0-50833DF22902}" type="datetime2">
              <a:rPr lang="en-US" smtClean="0"/>
              <a:t>Monday, May 2, 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62800" y="533400"/>
            <a:ext cx="1600200" cy="5592763"/>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533400"/>
            <a:ext cx="6019800" cy="5592763"/>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5114372C-B5AB-4C39-B273-B99224EB4DD5}" type="datetime2">
              <a:rPr lang="en-US" smtClean="0"/>
              <a:t>Monday, May 2, 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a:xfrm>
            <a:off x="685800" y="1869141"/>
            <a:ext cx="7770813" cy="4257022"/>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14CB1CAA-32CD-4B55-B92A-B8F0843CACF4}" type="datetime2">
              <a:rPr lang="en-US" smtClean="0"/>
              <a:t>Monday, May 2, 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267200"/>
            <a:ext cx="7772400" cy="977153"/>
          </a:xfrm>
        </p:spPr>
        <p:txBody>
          <a:bodyPr anchor="b" anchorCtr="0">
            <a:no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685799" y="5257800"/>
            <a:ext cx="7770813" cy="874058"/>
          </a:xfrm>
        </p:spPr>
        <p:txBody>
          <a:bodyPr>
            <a:normAutofit/>
          </a:bodyPr>
          <a:lstStyle>
            <a:lvl1pPr marL="0" indent="0" algn="ctr">
              <a:spcBef>
                <a:spcPts val="300"/>
              </a:spcBef>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0B385921-A91A-409C-921C-0E0EC1E750EC}" type="datetime2">
              <a:rPr lang="en-US" smtClean="0"/>
              <a:t>Monday, May 2, 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1F5A0A-F6FC-4FFD-9B49-0DA8697211D9}" type="slidenum">
              <a:rPr lang="en-US" smtClean="0"/>
              <a:t>‹#›</a:t>
            </a:fld>
            <a:endParaRPr lang="en-US"/>
          </a:p>
        </p:txBody>
      </p:sp>
      <p:sp>
        <p:nvSpPr>
          <p:cNvPr id="8" name="Picture Placeholder 7"/>
          <p:cNvSpPr>
            <a:spLocks noGrp="1"/>
          </p:cNvSpPr>
          <p:nvPr>
            <p:ph type="pic" sz="quarter" idx="13"/>
          </p:nvPr>
        </p:nvSpPr>
        <p:spPr>
          <a:xfrm rot="21540000">
            <a:off x="2056196" y="424650"/>
            <a:ext cx="5031609" cy="337580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a:lstStyle>
            <a:lvl1pPr>
              <a:buFont typeface="Arial" pitchFamily="34" charset="0"/>
              <a:buNone/>
              <a:defRPr/>
            </a:lvl1pPr>
          </a:lstStyle>
          <a:p>
            <a:r>
              <a:rPr lang="en-US" smtClean="0"/>
              <a:t>Drag picture to placeholder or click icon to add</a:t>
            </a:r>
            <a:endParaRPr/>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7770813" cy="1743075"/>
          </a:xfrm>
        </p:spPr>
        <p:txBody>
          <a:bodyPr vert="horz" lIns="91440" tIns="45720" rIns="91440" bIns="45720" rtlCol="0" anchor="b" anchorCtr="0">
            <a:noAutofit/>
          </a:bodyPr>
          <a:lstStyle>
            <a:lvl1pPr algn="ctr" defTabSz="914400" rtl="0" eaLnBrk="1" latinLnBrk="0" hangingPunct="1">
              <a:spcBef>
                <a:spcPct val="0"/>
              </a:spcBef>
              <a:buNone/>
              <a:defRPr sz="540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685800" y="2756647"/>
            <a:ext cx="7770813" cy="1281953"/>
          </a:xfrm>
        </p:spPr>
        <p:txBody>
          <a:bodyPr vert="horz" lIns="91440" tIns="45720" rIns="91440" bIns="45720" rtlCol="0">
            <a:normAutofit/>
          </a:bodyPr>
          <a:lstStyle>
            <a:lvl1pPr marL="0" indent="0" algn="ctr" defTabSz="914400" rtl="0" eaLnBrk="1" latinLnBrk="0" hangingPunct="1">
              <a:spcBef>
                <a:spcPts val="300"/>
              </a:spcBef>
              <a:buFontTx/>
              <a:buNone/>
              <a:defRPr sz="2000" kern="1200">
                <a:solidFill>
                  <a:schemeClr val="tx1">
                    <a:tint val="75000"/>
                  </a:schemeClr>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D8CDC4-3D19-4983-B478-82F6B8E5AB66}" type="datetime2">
              <a:rPr lang="en-US" smtClean="0"/>
              <a:t>Monday, May 2, 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1F5A0A-F6FC-4FFD-9B49-0DA8697211D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121023"/>
            <a:ext cx="7770813" cy="1429871"/>
          </a:xfrm>
        </p:spPr>
        <p:txBody>
          <a:bodyPr/>
          <a:lstStyle/>
          <a:p>
            <a:r>
              <a:rPr lang="en-US" smtClean="0"/>
              <a:t>Click to edit Master title style</a:t>
            </a:r>
            <a:endParaRPr/>
          </a:p>
        </p:txBody>
      </p:sp>
      <p:sp>
        <p:nvSpPr>
          <p:cNvPr id="3" name="Content Placeholder 2"/>
          <p:cNvSpPr>
            <a:spLocks noGrp="1"/>
          </p:cNvSpPr>
          <p:nvPr>
            <p:ph sz="half" idx="1"/>
          </p:nvPr>
        </p:nvSpPr>
        <p:spPr>
          <a:xfrm>
            <a:off x="685800" y="1760538"/>
            <a:ext cx="3611880" cy="4365625"/>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marL="2398713" indent="-336550">
              <a:defRPr sz="1800"/>
            </a:lvl8pPr>
            <a:lvl9pPr marL="2398713" indent="-336550">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844733" y="1760538"/>
            <a:ext cx="3611880" cy="4365625"/>
          </a:xfrm>
        </p:spPr>
        <p:txBody>
          <a:bodyPr>
            <a:normAutofit/>
          </a:bodyPr>
          <a:lstStyle>
            <a:lvl1pPr>
              <a:defRPr sz="2200"/>
            </a:lvl1pPr>
            <a:lvl2pPr>
              <a:defRPr sz="2000"/>
            </a:lvl2pPr>
            <a:lvl3pPr>
              <a:defRPr sz="2000"/>
            </a:lvl3pPr>
            <a:lvl4pPr>
              <a:defRPr sz="2000"/>
            </a:lvl4pPr>
            <a:lvl5pPr>
              <a:defRPr sz="2000"/>
            </a:lvl5pPr>
            <a:lvl6pPr>
              <a:defRPr sz="1800"/>
            </a:lvl6pPr>
            <a:lvl7pPr>
              <a:defRPr sz="1800"/>
            </a:lvl7pPr>
            <a:lvl8pPr marL="2398713" indent="-336550">
              <a:defRPr sz="1800"/>
            </a:lvl8pPr>
            <a:lvl9pPr marL="2398713" indent="-336550">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84B82477-D5D3-4181-8C11-75D0F2433A87}" type="datetime2">
              <a:rPr lang="en-US" smtClean="0"/>
              <a:t>Monday, May 2, 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800" y="121023"/>
            <a:ext cx="7770813" cy="1429871"/>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1550895"/>
            <a:ext cx="3611880" cy="614082"/>
          </a:xfrm>
        </p:spPr>
        <p:txBody>
          <a:bodyPr anchor="b"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438400"/>
            <a:ext cx="3611880" cy="36877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marL="2398713" indent="-336550">
              <a:defRPr sz="1600"/>
            </a:lvl8pPr>
            <a:lvl9pPr marL="2398713" indent="-33655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845526" y="1550895"/>
            <a:ext cx="3611880" cy="614082"/>
          </a:xfrm>
        </p:spPr>
        <p:txBody>
          <a:bodyPr anchor="b"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45526" y="2438400"/>
            <a:ext cx="3611880" cy="36877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marL="2398713" indent="-336550">
              <a:defRPr sz="1600"/>
            </a:lvl8pPr>
            <a:lvl9pPr marL="2398713" indent="-33655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213E253B-1893-4367-8BAE-DF4BC10DC578}" type="datetime2">
              <a:rPr lang="en-US" smtClean="0"/>
              <a:t>Monday, May 2, 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789C0F2-17E0-497A-9BBE-0C73201AAFE3}" type="slidenum">
              <a:rPr lang="en-US" smtClean="0"/>
              <a:pPr/>
              <a:t>‹#›</a:t>
            </a:fld>
            <a:endParaRPr lang="en-US" dirty="0"/>
          </a:p>
        </p:txBody>
      </p:sp>
      <p:cxnSp>
        <p:nvCxnSpPr>
          <p:cNvPr id="11" name="Straight Connector 10"/>
          <p:cNvCxnSpPr/>
          <p:nvPr/>
        </p:nvCxnSpPr>
        <p:spPr>
          <a:xfrm>
            <a:off x="786205" y="2191871"/>
            <a:ext cx="3429000" cy="1588"/>
          </a:xfrm>
          <a:prstGeom prst="line">
            <a:avLst/>
          </a:prstGeom>
          <a:ln>
            <a:solidFill>
              <a:srgbClr val="FFFFFF">
                <a:alpha val="40000"/>
              </a:srgb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936966" y="2191871"/>
            <a:ext cx="3429000" cy="1588"/>
          </a:xfrm>
          <a:prstGeom prst="line">
            <a:avLst/>
          </a:prstGeom>
          <a:ln>
            <a:solidFill>
              <a:srgbClr val="FFFFFF">
                <a:alpha val="40000"/>
              </a:srgb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8B62300D-25B3-4603-86C9-4CB776489F00}" type="datetime2">
              <a:rPr lang="en-US" smtClean="0"/>
              <a:t>Monday, May 2, 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314AD9-FCC8-48B7-B85B-012A91320DFF}" type="datetime2">
              <a:rPr lang="en-US" smtClean="0"/>
              <a:t>Monday, May 2, 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8905" y="971550"/>
            <a:ext cx="3657600" cy="1162050"/>
          </a:xfrm>
        </p:spPr>
        <p:txBody>
          <a:bodyPr anchor="b">
            <a:noAutofit/>
          </a:bodyPr>
          <a:lstStyle>
            <a:lvl1pPr algn="l">
              <a:defRPr sz="3600" b="0"/>
            </a:lvl1pPr>
          </a:lstStyle>
          <a:p>
            <a:r>
              <a:rPr lang="en-US" smtClean="0"/>
              <a:t>Click to edit Master title style</a:t>
            </a:r>
            <a:endParaRPr/>
          </a:p>
        </p:txBody>
      </p:sp>
      <p:sp>
        <p:nvSpPr>
          <p:cNvPr id="3" name="Content Placeholder 2"/>
          <p:cNvSpPr>
            <a:spLocks noGrp="1"/>
          </p:cNvSpPr>
          <p:nvPr>
            <p:ph idx="1"/>
          </p:nvPr>
        </p:nvSpPr>
        <p:spPr>
          <a:xfrm>
            <a:off x="4800600" y="457200"/>
            <a:ext cx="3657600" cy="56689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marL="2398713" indent="-336550">
              <a:defRPr sz="1800"/>
            </a:lvl8pPr>
            <a:lvl9pPr marL="2398713" indent="-336550">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658905" y="2133601"/>
            <a:ext cx="3657600" cy="3581400"/>
          </a:xfrm>
        </p:spPr>
        <p:txBody>
          <a:bodyPr>
            <a:normAutofit/>
          </a:bodyPr>
          <a:lstStyle>
            <a:lvl1pPr marL="0" indent="0">
              <a:spcBef>
                <a:spcPts val="10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82DC50-D5DB-4F94-B367-9876CD2C4012}" type="datetime2">
              <a:rPr lang="en-US" smtClean="0"/>
              <a:t>Monday, May 2, 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6"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121023"/>
            <a:ext cx="7770813" cy="1429871"/>
          </a:xfrm>
          <a:prstGeom prst="rect">
            <a:avLst/>
          </a:prstGeom>
        </p:spPr>
        <p:txBody>
          <a:bodyPr vert="horz" lIns="91440" tIns="45720" rIns="91440" bIns="45720" rtlCol="0" anchor="ctr" anchorCtr="0">
            <a:normAutofit/>
          </a:bodyPr>
          <a:lstStyle/>
          <a:p>
            <a:r>
              <a:rPr lang="en-US" smtClean="0"/>
              <a:t>Click to edit Master title style</a:t>
            </a:r>
            <a:endParaRPr/>
          </a:p>
        </p:txBody>
      </p:sp>
      <p:sp>
        <p:nvSpPr>
          <p:cNvPr id="3" name="Text Placeholder 2"/>
          <p:cNvSpPr>
            <a:spLocks noGrp="1"/>
          </p:cNvSpPr>
          <p:nvPr>
            <p:ph type="body" idx="1"/>
          </p:nvPr>
        </p:nvSpPr>
        <p:spPr>
          <a:xfrm>
            <a:off x="685800" y="1752600"/>
            <a:ext cx="7770813"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620435" y="6356350"/>
            <a:ext cx="2133600" cy="365125"/>
          </a:xfrm>
          <a:prstGeom prst="rect">
            <a:avLst/>
          </a:prstGeom>
        </p:spPr>
        <p:txBody>
          <a:bodyPr vert="horz" lIns="91440" tIns="45720" rIns="91440" bIns="45720" rtlCol="0" anchor="ctr"/>
          <a:lstStyle>
            <a:lvl1pPr algn="r">
              <a:defRPr sz="1200">
                <a:solidFill>
                  <a:schemeClr val="tx1">
                    <a:tint val="75000"/>
                  </a:schemeClr>
                </a:solidFill>
                <a:effectLst>
                  <a:outerShdw blurRad="50800" dist="38100" dir="5400000" sx="101000" sy="101000" algn="t" rotWithShape="0">
                    <a:prstClr val="black">
                      <a:alpha val="40000"/>
                    </a:prstClr>
                  </a:outerShdw>
                </a:effectLst>
              </a:defRPr>
            </a:lvl1pPr>
          </a:lstStyle>
          <a:p>
            <a:fld id="{0B385921-A91A-409C-921C-0E0EC1E750EC}" type="datetime2">
              <a:rPr lang="en-US" smtClean="0"/>
              <a:t>Monday, May 2, 16</a:t>
            </a:fld>
            <a:endParaRPr lang="en-US" dirty="0"/>
          </a:p>
        </p:txBody>
      </p:sp>
      <p:sp>
        <p:nvSpPr>
          <p:cNvPr id="5" name="Footer Placeholder 4"/>
          <p:cNvSpPr>
            <a:spLocks noGrp="1"/>
          </p:cNvSpPr>
          <p:nvPr>
            <p:ph type="ftr" sz="quarter" idx="3"/>
          </p:nvPr>
        </p:nvSpPr>
        <p:spPr>
          <a:xfrm>
            <a:off x="354105" y="6356350"/>
            <a:ext cx="2895600" cy="365125"/>
          </a:xfrm>
          <a:prstGeom prst="rect">
            <a:avLst/>
          </a:prstGeom>
        </p:spPr>
        <p:txBody>
          <a:bodyPr vert="horz" lIns="91440" tIns="45720" rIns="91440" bIns="45720" rtlCol="0" anchor="ctr"/>
          <a:lstStyle>
            <a:lvl1pPr algn="l">
              <a:defRPr sz="1200">
                <a:solidFill>
                  <a:schemeClr val="tx1">
                    <a:tint val="75000"/>
                  </a:schemeClr>
                </a:solidFill>
                <a:effectLst>
                  <a:outerShdw blurRad="50800" dist="38100" dir="5400000" sx="101000" sy="101000" algn="t" rotWithShape="0">
                    <a:prstClr val="black">
                      <a:alpha val="40000"/>
                    </a:prstClr>
                  </a:outerShdw>
                </a:effectLst>
              </a:defRPr>
            </a:lvl1pPr>
          </a:lstStyle>
          <a:p>
            <a:endParaRPr lang="en-US" dirty="0"/>
          </a:p>
        </p:txBody>
      </p:sp>
      <p:sp>
        <p:nvSpPr>
          <p:cNvPr id="6" name="Slide Number Placeholder 5"/>
          <p:cNvSpPr>
            <a:spLocks noGrp="1"/>
          </p:cNvSpPr>
          <p:nvPr>
            <p:ph type="sldNum" sz="quarter" idx="4"/>
          </p:nvPr>
        </p:nvSpPr>
        <p:spPr>
          <a:xfrm>
            <a:off x="4229100" y="6356350"/>
            <a:ext cx="685800" cy="365125"/>
          </a:xfrm>
          <a:prstGeom prst="rect">
            <a:avLst/>
          </a:prstGeom>
        </p:spPr>
        <p:txBody>
          <a:bodyPr vert="horz" lIns="91440" tIns="45720" rIns="91440" bIns="45720" rtlCol="0" anchor="ctr"/>
          <a:lstStyle>
            <a:lvl1pPr algn="ctr">
              <a:defRPr sz="1200">
                <a:solidFill>
                  <a:schemeClr val="tx1">
                    <a:tint val="75000"/>
                  </a:schemeClr>
                </a:solidFill>
                <a:effectLst>
                  <a:outerShdw blurRad="50800" dist="38100" dir="5400000" sx="101000" sy="101000" algn="t" rotWithShape="0">
                    <a:prstClr val="black">
                      <a:alpha val="40000"/>
                    </a:prstClr>
                  </a:outerShdw>
                </a:effectLst>
              </a:defRPr>
            </a:lvl1pPr>
          </a:lstStyle>
          <a:p>
            <a:fld id="{1789C0F2-17E0-497A-9BBE-0C73201AAFE3}"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4003" r:id="rId1"/>
    <p:sldLayoutId id="2147484004" r:id="rId2"/>
    <p:sldLayoutId id="2147484005" r:id="rId3"/>
    <p:sldLayoutId id="2147484006" r:id="rId4"/>
    <p:sldLayoutId id="2147484007" r:id="rId5"/>
    <p:sldLayoutId id="2147484008" r:id="rId6"/>
    <p:sldLayoutId id="2147484009" r:id="rId7"/>
    <p:sldLayoutId id="2147484010" r:id="rId8"/>
    <p:sldLayoutId id="2147484011" r:id="rId9"/>
    <p:sldLayoutId id="2147484012" r:id="rId10"/>
    <p:sldLayoutId id="2147484013" r:id="rId11"/>
    <p:sldLayoutId id="2147484014" r:id="rId12"/>
    <p:sldLayoutId id="2147484015" r:id="rId13"/>
    <p:sldLayoutId id="2147484016" r:id="rId14"/>
  </p:sldLayoutIdLst>
  <p:hf sldNum="0" hdr="0" ftr="0" dt="0"/>
  <p:txStyles>
    <p:titleStyle>
      <a:lvl1pPr algn="ctr" defTabSz="914400" rtl="0" eaLnBrk="1" latinLnBrk="0" hangingPunct="1">
        <a:spcBef>
          <a:spcPct val="0"/>
        </a:spcBef>
        <a:buNone/>
        <a:defRPr sz="480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p:titleStyle>
    <p:bodyStyle>
      <a:lvl1pPr marL="342900" indent="-342900" algn="l" defTabSz="914400" rtl="0" eaLnBrk="1" latinLnBrk="0" hangingPunct="1">
        <a:spcBef>
          <a:spcPts val="2000"/>
        </a:spcBef>
        <a:buFontTx/>
        <a:buBlip>
          <a:blip r:embed="rId16"/>
        </a:buBlip>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685800" indent="-336550" algn="l" defTabSz="914400" rtl="0" eaLnBrk="1" latinLnBrk="0" hangingPunct="1">
        <a:spcBef>
          <a:spcPts val="600"/>
        </a:spcBef>
        <a:buFontTx/>
        <a:buBlip>
          <a:blip r:embed="rId16"/>
        </a:buBlip>
        <a:defRPr sz="2000" kern="1200">
          <a:solidFill>
            <a:schemeClr val="tx1"/>
          </a:solidFill>
          <a:effectLst>
            <a:outerShdw blurRad="50800" dist="50800" dir="5400000" sx="101000" sy="101000" algn="t" rotWithShape="0">
              <a:prstClr val="black">
                <a:alpha val="40000"/>
              </a:prstClr>
            </a:outerShdw>
          </a:effectLst>
          <a:latin typeface="+mn-lt"/>
          <a:ea typeface="+mn-ea"/>
          <a:cs typeface="+mn-cs"/>
        </a:defRPr>
      </a:lvl2pPr>
      <a:lvl3pPr marL="1035050" indent="-349250" algn="l" defTabSz="914400" rtl="0" eaLnBrk="1" latinLnBrk="0" hangingPunct="1">
        <a:spcBef>
          <a:spcPts val="600"/>
        </a:spcBef>
        <a:buFontTx/>
        <a:buBlip>
          <a:blip r:embed="rId16"/>
        </a:buBlip>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3pPr>
      <a:lvl4pPr marL="1371600" indent="-336550" algn="l" defTabSz="914400" rtl="0" eaLnBrk="1" latinLnBrk="0" hangingPunct="1">
        <a:spcBef>
          <a:spcPts val="600"/>
        </a:spcBef>
        <a:buFontTx/>
        <a:buBlip>
          <a:blip r:embed="rId16"/>
        </a:buBlip>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4pPr>
      <a:lvl5pPr marL="1720850" indent="-349250" algn="l" defTabSz="914400" rtl="0" eaLnBrk="1" latinLnBrk="0" hangingPunct="1">
        <a:spcBef>
          <a:spcPts val="600"/>
        </a:spcBef>
        <a:buFontTx/>
        <a:buBlip>
          <a:blip r:embed="rId16"/>
        </a:buBlip>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5pPr>
      <a:lvl6pPr marL="2055813" indent="-336550" algn="l" defTabSz="914400" rtl="0" eaLnBrk="1" latinLnBrk="0" hangingPunct="1">
        <a:spcBef>
          <a:spcPct val="20000"/>
        </a:spcBef>
        <a:buFontTx/>
        <a:buBlip>
          <a:blip r:embed="rId16"/>
        </a:buBlip>
        <a:defRPr lang="en-US" sz="1800" kern="1200" dirty="0" smtClean="0">
          <a:solidFill>
            <a:schemeClr val="tx1"/>
          </a:solidFill>
          <a:effectLst>
            <a:outerShdw blurRad="50800" dist="50800" dir="5400000" sx="101000" sy="101000" algn="t" rotWithShape="0">
              <a:prstClr val="black">
                <a:alpha val="40000"/>
              </a:prstClr>
            </a:outerShdw>
          </a:effectLst>
          <a:latin typeface="+mn-lt"/>
          <a:ea typeface="+mn-ea"/>
          <a:cs typeface="+mn-cs"/>
        </a:defRPr>
      </a:lvl6pPr>
      <a:lvl7pPr marL="2398713" indent="-336550" algn="l" defTabSz="914400" rtl="0" eaLnBrk="1" latinLnBrk="0" hangingPunct="1">
        <a:spcBef>
          <a:spcPct val="20000"/>
        </a:spcBef>
        <a:buFontTx/>
        <a:buBlip>
          <a:blip r:embed="rId16"/>
        </a:buBlip>
        <a:defRPr lang="en-US" sz="1800" kern="1200" dirty="0" smtClean="0">
          <a:solidFill>
            <a:schemeClr val="tx1"/>
          </a:solidFill>
          <a:effectLst>
            <a:outerShdw blurRad="50800" dist="50800" dir="5400000" sx="101000" sy="101000" algn="t" rotWithShape="0">
              <a:prstClr val="black">
                <a:alpha val="40000"/>
              </a:prstClr>
            </a:outerShdw>
          </a:effectLst>
          <a:latin typeface="+mn-lt"/>
          <a:ea typeface="+mn-ea"/>
          <a:cs typeface="+mn-cs"/>
        </a:defRPr>
      </a:lvl7pPr>
      <a:lvl8pPr marL="2743200" indent="-336550" algn="l" defTabSz="914400" rtl="0" eaLnBrk="1" latinLnBrk="0" hangingPunct="1">
        <a:spcBef>
          <a:spcPct val="20000"/>
        </a:spcBef>
        <a:buFontTx/>
        <a:buBlip>
          <a:blip r:embed="rId16"/>
        </a:buBlip>
        <a:defRPr lang="en-US" sz="1800" kern="1200" dirty="0" smtClean="0">
          <a:solidFill>
            <a:schemeClr val="tx1"/>
          </a:solidFill>
          <a:effectLst>
            <a:outerShdw blurRad="50800" dist="50800" dir="5400000" sx="101000" sy="101000" algn="t" rotWithShape="0">
              <a:prstClr val="black">
                <a:alpha val="40000"/>
              </a:prstClr>
            </a:outerShdw>
          </a:effectLst>
          <a:latin typeface="+mn-lt"/>
          <a:ea typeface="+mn-ea"/>
          <a:cs typeface="+mn-cs"/>
        </a:defRPr>
      </a:lvl8pPr>
      <a:lvl9pPr marL="3087688" indent="-336550" algn="l" defTabSz="914400" rtl="0" eaLnBrk="1" latinLnBrk="0" hangingPunct="1">
        <a:spcBef>
          <a:spcPct val="20000"/>
        </a:spcBef>
        <a:buFontTx/>
        <a:buBlip>
          <a:blip r:embed="rId16"/>
        </a:buBlip>
        <a:defRPr lang="en-US" sz="1800" kern="1200" dirty="0">
          <a:solidFill>
            <a:schemeClr val="tx1"/>
          </a:solidFill>
          <a:effectLst>
            <a:outerShdw blurRad="50800" dist="50800" dir="5400000" sx="101000" sy="101000" algn="t" rotWithShape="0">
              <a:prstClr val="black">
                <a:alpha val="40000"/>
              </a:prstClr>
            </a:out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9.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9.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0.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1.jpg"/><Relationship Id="rId3" Type="http://schemas.openxmlformats.org/officeDocument/2006/relationships/image" Target="../media/image12.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3.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4.jpg"/><Relationship Id="rId3" Type="http://schemas.openxmlformats.org/officeDocument/2006/relationships/image" Target="../media/image15.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5.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6.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7.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8.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0813" cy="1438153"/>
          </a:xfrm>
        </p:spPr>
        <p:txBody>
          <a:bodyPr/>
          <a:lstStyle/>
          <a:p>
            <a:r>
              <a:rPr lang="en-US" sz="4400" dirty="0" smtClean="0"/>
              <a:t>Mid-Quarter Breather: </a:t>
            </a:r>
            <a:br>
              <a:rPr lang="en-US" sz="4400" dirty="0" smtClean="0"/>
            </a:br>
            <a:r>
              <a:rPr lang="en-US" sz="4400" dirty="0" smtClean="0"/>
              <a:t>The Course Argument</a:t>
            </a:r>
            <a:endParaRPr lang="en-US" sz="4400" dirty="0"/>
          </a:p>
        </p:txBody>
      </p:sp>
      <p:sp>
        <p:nvSpPr>
          <p:cNvPr id="3" name="Subtitle 2"/>
          <p:cNvSpPr>
            <a:spLocks noGrp="1"/>
          </p:cNvSpPr>
          <p:nvPr>
            <p:ph type="body" idx="1"/>
          </p:nvPr>
        </p:nvSpPr>
        <p:spPr>
          <a:xfrm>
            <a:off x="685800" y="1835940"/>
            <a:ext cx="7770813" cy="4283859"/>
          </a:xfrm>
        </p:spPr>
        <p:txBody>
          <a:bodyPr>
            <a:normAutofit/>
          </a:bodyPr>
          <a:lstStyle/>
          <a:p>
            <a:r>
              <a:rPr lang="en-US" sz="2500" dirty="0" smtClean="0"/>
              <a:t>We are fish swimming in water</a:t>
            </a:r>
          </a:p>
          <a:p>
            <a:endParaRPr lang="en-US" sz="2500" dirty="0"/>
          </a:p>
          <a:p>
            <a:endParaRPr lang="en-US" sz="2500" dirty="0" smtClean="0"/>
          </a:p>
          <a:p>
            <a:endParaRPr lang="en-US" sz="2500" dirty="0"/>
          </a:p>
          <a:p>
            <a:endParaRPr lang="en-US" sz="2500" dirty="0" smtClean="0"/>
          </a:p>
          <a:p>
            <a:endParaRPr lang="en-US" sz="2500" dirty="0"/>
          </a:p>
          <a:p>
            <a:r>
              <a:rPr lang="en-US" sz="2500" dirty="0" smtClean="0"/>
              <a:t>Can we live out of the water?</a:t>
            </a:r>
            <a:endParaRPr lang="en-US" sz="2500" dirty="0"/>
          </a:p>
          <a:p>
            <a:endParaRPr lang="en-US" sz="2500" dirty="0" smtClean="0"/>
          </a:p>
          <a:p>
            <a:endParaRPr lang="en-US" sz="2500" dirty="0"/>
          </a:p>
        </p:txBody>
      </p:sp>
      <p:pic>
        <p:nvPicPr>
          <p:cNvPr id="5" name="Picture 4" descr="image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26980" y="2635501"/>
            <a:ext cx="2059272" cy="1340749"/>
          </a:xfrm>
          <a:prstGeom prst="rect">
            <a:avLst/>
          </a:prstGeom>
        </p:spPr>
      </p:pic>
    </p:spTree>
    <p:extLst>
      <p:ext uri="{BB962C8B-B14F-4D97-AF65-F5344CB8AC3E}">
        <p14:creationId xmlns:p14="http://schemas.microsoft.com/office/powerpoint/2010/main" val="99398709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0813" cy="1438153"/>
          </a:xfrm>
        </p:spPr>
        <p:txBody>
          <a:bodyPr/>
          <a:lstStyle/>
          <a:p>
            <a:r>
              <a:rPr lang="en-US" dirty="0" smtClean="0"/>
              <a:t>Course Argument</a:t>
            </a:r>
            <a:endParaRPr lang="en-US" dirty="0"/>
          </a:p>
        </p:txBody>
      </p:sp>
      <p:sp>
        <p:nvSpPr>
          <p:cNvPr id="3" name="Subtitle 2"/>
          <p:cNvSpPr>
            <a:spLocks noGrp="1"/>
          </p:cNvSpPr>
          <p:nvPr>
            <p:ph type="body" idx="1"/>
          </p:nvPr>
        </p:nvSpPr>
        <p:spPr>
          <a:xfrm>
            <a:off x="685800" y="1835940"/>
            <a:ext cx="7770813" cy="4283859"/>
          </a:xfrm>
        </p:spPr>
        <p:txBody>
          <a:bodyPr>
            <a:normAutofit/>
          </a:bodyPr>
          <a:lstStyle/>
          <a:p>
            <a:r>
              <a:rPr lang="en-US" sz="2500" dirty="0" smtClean="0"/>
              <a:t>Do the other fish hate us and why?</a:t>
            </a:r>
            <a:endParaRPr lang="en-US" sz="2500" dirty="0"/>
          </a:p>
          <a:p>
            <a:endParaRPr lang="en-US" sz="2500" dirty="0" smtClean="0"/>
          </a:p>
          <a:p>
            <a:r>
              <a:rPr lang="en-US" sz="2500" dirty="0" smtClean="0"/>
              <a:t>? </a:t>
            </a:r>
          </a:p>
          <a:p>
            <a:endParaRPr lang="en-US" sz="2500" dirty="0"/>
          </a:p>
        </p:txBody>
      </p:sp>
      <p:pic>
        <p:nvPicPr>
          <p:cNvPr id="4" name="Picture 3" descr="image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60646" y="3450709"/>
            <a:ext cx="3403600" cy="2387600"/>
          </a:xfrm>
          <a:prstGeom prst="rect">
            <a:avLst/>
          </a:prstGeom>
        </p:spPr>
      </p:pic>
    </p:spTree>
    <p:extLst>
      <p:ext uri="{BB962C8B-B14F-4D97-AF65-F5344CB8AC3E}">
        <p14:creationId xmlns:p14="http://schemas.microsoft.com/office/powerpoint/2010/main" val="368877048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0813" cy="1438153"/>
          </a:xfrm>
        </p:spPr>
        <p:txBody>
          <a:bodyPr/>
          <a:lstStyle/>
          <a:p>
            <a:r>
              <a:rPr lang="en-US" dirty="0" smtClean="0"/>
              <a:t>Course Argument</a:t>
            </a:r>
            <a:endParaRPr lang="en-US" dirty="0"/>
          </a:p>
        </p:txBody>
      </p:sp>
      <p:sp>
        <p:nvSpPr>
          <p:cNvPr id="3" name="Subtitle 2"/>
          <p:cNvSpPr>
            <a:spLocks noGrp="1"/>
          </p:cNvSpPr>
          <p:nvPr>
            <p:ph type="body" idx="1"/>
          </p:nvPr>
        </p:nvSpPr>
        <p:spPr>
          <a:xfrm>
            <a:off x="685800" y="1438154"/>
            <a:ext cx="7770813" cy="4681646"/>
          </a:xfrm>
        </p:spPr>
        <p:txBody>
          <a:bodyPr>
            <a:normAutofit/>
          </a:bodyPr>
          <a:lstStyle/>
          <a:p>
            <a:r>
              <a:rPr lang="en-US" sz="2500" dirty="0" smtClean="0"/>
              <a:t>Can communicate non-violently?</a:t>
            </a:r>
            <a:endParaRPr lang="en-US" sz="2500" dirty="0"/>
          </a:p>
          <a:p>
            <a:r>
              <a:rPr lang="en-US" sz="2500" dirty="0" smtClean="0"/>
              <a:t>Observe (without judgment)?</a:t>
            </a:r>
          </a:p>
          <a:p>
            <a:r>
              <a:rPr lang="en-US" sz="2500" dirty="0" smtClean="0"/>
              <a:t>Say what we feel?</a:t>
            </a:r>
          </a:p>
          <a:p>
            <a:r>
              <a:rPr lang="en-US" sz="2500" dirty="0" smtClean="0"/>
              <a:t>Express our needs?</a:t>
            </a:r>
          </a:p>
          <a:p>
            <a:r>
              <a:rPr lang="en-US" sz="2500" dirty="0" smtClean="0"/>
              <a:t>Make a request, ask for a concrete action?</a:t>
            </a:r>
          </a:p>
          <a:p>
            <a:endParaRPr lang="en-US" sz="2500" dirty="0" smtClean="0"/>
          </a:p>
          <a:p>
            <a:endParaRPr lang="en-US" sz="2500" dirty="0" smtClean="0"/>
          </a:p>
          <a:p>
            <a:endParaRPr lang="en-US" sz="2500" dirty="0"/>
          </a:p>
        </p:txBody>
      </p:sp>
      <p:pic>
        <p:nvPicPr>
          <p:cNvPr id="4" name="Picture 3" descr="image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60646" y="3887694"/>
            <a:ext cx="3403600" cy="2387600"/>
          </a:xfrm>
          <a:prstGeom prst="rect">
            <a:avLst/>
          </a:prstGeom>
        </p:spPr>
      </p:pic>
    </p:spTree>
    <p:extLst>
      <p:ext uri="{BB962C8B-B14F-4D97-AF65-F5344CB8AC3E}">
        <p14:creationId xmlns:p14="http://schemas.microsoft.com/office/powerpoint/2010/main" val="274625140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0813" cy="2495176"/>
          </a:xfrm>
        </p:spPr>
        <p:txBody>
          <a:bodyPr/>
          <a:lstStyle/>
          <a:p>
            <a:r>
              <a:rPr lang="en-US" dirty="0" smtClean="0"/>
              <a:t>Course Argument</a:t>
            </a:r>
            <a:br>
              <a:rPr lang="en-US" dirty="0" smtClean="0"/>
            </a:br>
            <a:r>
              <a:rPr lang="en-US" dirty="0" smtClean="0"/>
              <a:t>Does Climate Change Everything?</a:t>
            </a:r>
            <a:endParaRPr lang="en-US" dirty="0"/>
          </a:p>
        </p:txBody>
      </p:sp>
      <p:sp>
        <p:nvSpPr>
          <p:cNvPr id="3" name="Subtitle 2"/>
          <p:cNvSpPr>
            <a:spLocks noGrp="1"/>
          </p:cNvSpPr>
          <p:nvPr>
            <p:ph type="body" idx="1"/>
          </p:nvPr>
        </p:nvSpPr>
        <p:spPr>
          <a:xfrm>
            <a:off x="685800" y="2495176"/>
            <a:ext cx="7770813" cy="3624623"/>
          </a:xfrm>
        </p:spPr>
        <p:txBody>
          <a:bodyPr>
            <a:normAutofit fontScale="92500" lnSpcReduction="10000"/>
          </a:bodyPr>
          <a:lstStyle/>
          <a:p>
            <a:r>
              <a:rPr lang="en-US" sz="2500" dirty="0" smtClean="0"/>
              <a:t>Is the Ocean in which we swim becoming too hot?</a:t>
            </a:r>
          </a:p>
          <a:p>
            <a:endParaRPr lang="en-US" sz="2500" dirty="0" smtClean="0"/>
          </a:p>
          <a:p>
            <a:r>
              <a:rPr lang="en-US" sz="2500" dirty="0" smtClean="0"/>
              <a:t>Why? </a:t>
            </a:r>
          </a:p>
          <a:p>
            <a:endParaRPr lang="en-US" sz="2500" dirty="0"/>
          </a:p>
          <a:p>
            <a:endParaRPr lang="en-US" sz="2500" dirty="0" smtClean="0"/>
          </a:p>
          <a:p>
            <a:endParaRPr lang="en-US" sz="2500" dirty="0" smtClean="0"/>
          </a:p>
          <a:p>
            <a:endParaRPr lang="en-US" sz="2500" dirty="0" smtClean="0"/>
          </a:p>
          <a:p>
            <a:r>
              <a:rPr lang="en-US" sz="2500" dirty="0" smtClean="0"/>
              <a:t>Did modernity (the development of modern economies —(an instrumental logic towards nature) actually become our enemy? </a:t>
            </a:r>
          </a:p>
          <a:p>
            <a:endParaRPr lang="en-US" sz="2500" dirty="0"/>
          </a:p>
        </p:txBody>
      </p:sp>
      <p:pic>
        <p:nvPicPr>
          <p:cNvPr id="4" name="Picture 3" descr="image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80482" y="3351102"/>
            <a:ext cx="3264659" cy="1455494"/>
          </a:xfrm>
          <a:prstGeom prst="rect">
            <a:avLst/>
          </a:prstGeom>
        </p:spPr>
      </p:pic>
    </p:spTree>
    <p:extLst>
      <p:ext uri="{BB962C8B-B14F-4D97-AF65-F5344CB8AC3E}">
        <p14:creationId xmlns:p14="http://schemas.microsoft.com/office/powerpoint/2010/main" val="368877048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0813" cy="1438153"/>
          </a:xfrm>
        </p:spPr>
        <p:txBody>
          <a:bodyPr/>
          <a:lstStyle/>
          <a:p>
            <a:r>
              <a:rPr lang="en-US" dirty="0" smtClean="0"/>
              <a:t>Course Argument</a:t>
            </a:r>
            <a:endParaRPr lang="en-US" dirty="0"/>
          </a:p>
        </p:txBody>
      </p:sp>
      <p:sp>
        <p:nvSpPr>
          <p:cNvPr id="3" name="Subtitle 2"/>
          <p:cNvSpPr>
            <a:spLocks noGrp="1"/>
          </p:cNvSpPr>
          <p:nvPr>
            <p:ph type="body" idx="1"/>
          </p:nvPr>
        </p:nvSpPr>
        <p:spPr>
          <a:xfrm>
            <a:off x="685800" y="1835940"/>
            <a:ext cx="7770813" cy="4283859"/>
          </a:xfrm>
        </p:spPr>
        <p:txBody>
          <a:bodyPr>
            <a:normAutofit/>
          </a:bodyPr>
          <a:lstStyle/>
          <a:p>
            <a:endParaRPr lang="en-US" sz="2500" dirty="0" smtClean="0"/>
          </a:p>
          <a:p>
            <a:r>
              <a:rPr lang="en-US" sz="2500" dirty="0" smtClean="0"/>
              <a:t>What difference can we make?</a:t>
            </a:r>
          </a:p>
          <a:p>
            <a:endParaRPr lang="en-US" sz="2500" dirty="0"/>
          </a:p>
          <a:p>
            <a:endParaRPr lang="en-US" sz="2500" dirty="0"/>
          </a:p>
          <a:p>
            <a:r>
              <a:rPr lang="en-US" sz="2500" dirty="0" smtClean="0"/>
              <a:t>What kind of cultural, moral, ethical leaders will we choose to be? </a:t>
            </a:r>
          </a:p>
          <a:p>
            <a:endParaRPr lang="en-US" sz="2500" dirty="0" smtClean="0"/>
          </a:p>
          <a:p>
            <a:endParaRPr lang="en-US" sz="2500" dirty="0"/>
          </a:p>
          <a:p>
            <a:r>
              <a:rPr lang="en-US" sz="2500" dirty="0" smtClean="0"/>
              <a:t>Will we be thoughtful about this, or just take up our families ideas/or your peers? How will we decide? </a:t>
            </a:r>
          </a:p>
          <a:p>
            <a:endParaRPr lang="en-US" sz="2500" dirty="0" smtClean="0"/>
          </a:p>
          <a:p>
            <a:endParaRPr lang="en-US" sz="2500" dirty="0"/>
          </a:p>
        </p:txBody>
      </p:sp>
    </p:spTree>
    <p:extLst>
      <p:ext uri="{BB962C8B-B14F-4D97-AF65-F5344CB8AC3E}">
        <p14:creationId xmlns:p14="http://schemas.microsoft.com/office/powerpoint/2010/main" val="368877048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0813" cy="1438153"/>
          </a:xfrm>
        </p:spPr>
        <p:txBody>
          <a:bodyPr/>
          <a:lstStyle/>
          <a:p>
            <a:r>
              <a:rPr lang="en-US" dirty="0" smtClean="0"/>
              <a:t>Course Argument</a:t>
            </a:r>
            <a:endParaRPr lang="en-US" dirty="0"/>
          </a:p>
        </p:txBody>
      </p:sp>
      <p:sp>
        <p:nvSpPr>
          <p:cNvPr id="3" name="Subtitle 2"/>
          <p:cNvSpPr>
            <a:spLocks noGrp="1"/>
          </p:cNvSpPr>
          <p:nvPr>
            <p:ph type="body" idx="1"/>
          </p:nvPr>
        </p:nvSpPr>
        <p:spPr>
          <a:xfrm>
            <a:off x="685800" y="1835940"/>
            <a:ext cx="7770813" cy="4283859"/>
          </a:xfrm>
        </p:spPr>
        <p:txBody>
          <a:bodyPr>
            <a:normAutofit/>
          </a:bodyPr>
          <a:lstStyle/>
          <a:p>
            <a:r>
              <a:rPr lang="en-US" sz="2500" dirty="0" smtClean="0"/>
              <a:t>Can we fix the water?</a:t>
            </a:r>
          </a:p>
          <a:p>
            <a:endParaRPr lang="en-US" sz="2500" dirty="0"/>
          </a:p>
          <a:p>
            <a:r>
              <a:rPr lang="en-US" sz="2500" dirty="0" smtClean="0"/>
              <a:t>Do we have that power? Is there a group of fish that we admire who are actually making a difference in the environment, in overcoming major cultural, religious and political differences? </a:t>
            </a:r>
          </a:p>
          <a:p>
            <a:endParaRPr lang="en-US" sz="2500" dirty="0" smtClean="0"/>
          </a:p>
          <a:p>
            <a:r>
              <a:rPr lang="en-US" sz="2500" dirty="0" smtClean="0"/>
              <a:t>Who?</a:t>
            </a:r>
            <a:endParaRPr lang="en-US" sz="2500" dirty="0"/>
          </a:p>
          <a:p>
            <a:r>
              <a:rPr lang="en-US" sz="2500" dirty="0" smtClean="0"/>
              <a:t>How? </a:t>
            </a:r>
          </a:p>
          <a:p>
            <a:endParaRPr lang="en-US" sz="2500" dirty="0" smtClean="0"/>
          </a:p>
          <a:p>
            <a:endParaRPr lang="en-US" sz="2500" dirty="0"/>
          </a:p>
        </p:txBody>
      </p:sp>
      <p:pic>
        <p:nvPicPr>
          <p:cNvPr id="4" name="Picture 3" descr="image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4895" y="4068246"/>
            <a:ext cx="1504468" cy="2507447"/>
          </a:xfrm>
          <a:prstGeom prst="rect">
            <a:avLst/>
          </a:prstGeom>
        </p:spPr>
      </p:pic>
      <p:pic>
        <p:nvPicPr>
          <p:cNvPr id="6" name="Picture 5" descr="images.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39668" y="4318000"/>
            <a:ext cx="3200400" cy="2540000"/>
          </a:xfrm>
          <a:prstGeom prst="rect">
            <a:avLst/>
          </a:prstGeom>
        </p:spPr>
      </p:pic>
    </p:spTree>
    <p:extLst>
      <p:ext uri="{BB962C8B-B14F-4D97-AF65-F5344CB8AC3E}">
        <p14:creationId xmlns:p14="http://schemas.microsoft.com/office/powerpoint/2010/main" val="368877048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0813" cy="1438153"/>
          </a:xfrm>
        </p:spPr>
        <p:txBody>
          <a:bodyPr/>
          <a:lstStyle/>
          <a:p>
            <a:r>
              <a:rPr lang="en-US" dirty="0" smtClean="0"/>
              <a:t>Course Argument</a:t>
            </a:r>
            <a:endParaRPr lang="en-US" dirty="0"/>
          </a:p>
        </p:txBody>
      </p:sp>
      <p:sp>
        <p:nvSpPr>
          <p:cNvPr id="3" name="Subtitle 2"/>
          <p:cNvSpPr>
            <a:spLocks noGrp="1"/>
          </p:cNvSpPr>
          <p:nvPr>
            <p:ph type="body" idx="1"/>
          </p:nvPr>
        </p:nvSpPr>
        <p:spPr>
          <a:xfrm>
            <a:off x="685800" y="1835940"/>
            <a:ext cx="7770813" cy="4283859"/>
          </a:xfrm>
        </p:spPr>
        <p:txBody>
          <a:bodyPr>
            <a:normAutofit/>
          </a:bodyPr>
          <a:lstStyle/>
          <a:p>
            <a:endParaRPr lang="en-US" sz="2500" dirty="0"/>
          </a:p>
          <a:p>
            <a:r>
              <a:rPr lang="en-US" sz="2500" dirty="0" smtClean="0"/>
              <a:t>Can “we” live peacefully with the “other”?</a:t>
            </a:r>
          </a:p>
          <a:p>
            <a:endParaRPr lang="en-US" sz="2500" dirty="0" smtClean="0"/>
          </a:p>
          <a:p>
            <a:r>
              <a:rPr lang="en-US" sz="2500" dirty="0" smtClean="0"/>
              <a:t>Can you? </a:t>
            </a:r>
          </a:p>
          <a:p>
            <a:endParaRPr lang="en-US" sz="2500" dirty="0" smtClean="0"/>
          </a:p>
          <a:p>
            <a:r>
              <a:rPr lang="en-US" sz="2500" dirty="0" smtClean="0"/>
              <a:t>Or, should we force everyone to be like “us”, and which is “us” anyway? </a:t>
            </a:r>
          </a:p>
          <a:p>
            <a:endParaRPr lang="en-US" sz="2500" dirty="0" smtClean="0"/>
          </a:p>
          <a:p>
            <a:endParaRPr lang="en-US" sz="2500" dirty="0"/>
          </a:p>
        </p:txBody>
      </p:sp>
      <p:pic>
        <p:nvPicPr>
          <p:cNvPr id="4" name="Picture 3" descr="imgre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10076" y="4810745"/>
            <a:ext cx="2386162" cy="1953189"/>
          </a:xfrm>
          <a:prstGeom prst="rect">
            <a:avLst/>
          </a:prstGeom>
        </p:spPr>
      </p:pic>
    </p:spTree>
    <p:extLst>
      <p:ext uri="{BB962C8B-B14F-4D97-AF65-F5344CB8AC3E}">
        <p14:creationId xmlns:p14="http://schemas.microsoft.com/office/powerpoint/2010/main" val="212696314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0813" cy="1438153"/>
          </a:xfrm>
        </p:spPr>
        <p:txBody>
          <a:bodyPr/>
          <a:lstStyle/>
          <a:p>
            <a:r>
              <a:rPr lang="en-US" dirty="0" smtClean="0"/>
              <a:t>Course Argument</a:t>
            </a:r>
            <a:endParaRPr lang="en-US" dirty="0"/>
          </a:p>
        </p:txBody>
      </p:sp>
      <p:sp>
        <p:nvSpPr>
          <p:cNvPr id="3" name="Subtitle 2"/>
          <p:cNvSpPr>
            <a:spLocks noGrp="1"/>
          </p:cNvSpPr>
          <p:nvPr>
            <p:ph type="body" idx="1"/>
          </p:nvPr>
        </p:nvSpPr>
        <p:spPr>
          <a:xfrm>
            <a:off x="685800" y="1835940"/>
            <a:ext cx="7770813" cy="4283859"/>
          </a:xfrm>
        </p:spPr>
        <p:txBody>
          <a:bodyPr>
            <a:normAutofit/>
          </a:bodyPr>
          <a:lstStyle/>
          <a:p>
            <a:r>
              <a:rPr lang="en-US" sz="2500" dirty="0" smtClean="0"/>
              <a:t>We are fish swimming in water</a:t>
            </a:r>
          </a:p>
          <a:p>
            <a:endParaRPr lang="en-US" sz="2500" dirty="0"/>
          </a:p>
          <a:p>
            <a:endParaRPr lang="en-US" sz="2500" dirty="0" smtClean="0"/>
          </a:p>
          <a:p>
            <a:r>
              <a:rPr lang="en-US" sz="2500" dirty="0" smtClean="0"/>
              <a:t>We are our</a:t>
            </a:r>
          </a:p>
          <a:p>
            <a:r>
              <a:rPr lang="en-US" sz="2500" dirty="0" smtClean="0"/>
              <a:t>Social </a:t>
            </a:r>
          </a:p>
          <a:p>
            <a:r>
              <a:rPr lang="en-US" sz="2500" dirty="0" smtClean="0"/>
              <a:t>Interactions</a:t>
            </a:r>
          </a:p>
          <a:p>
            <a:endParaRPr lang="en-US" sz="2500" dirty="0"/>
          </a:p>
          <a:p>
            <a:endParaRPr lang="en-US" sz="2500" dirty="0" smtClean="0"/>
          </a:p>
          <a:p>
            <a:r>
              <a:rPr lang="en-US" sz="2500" dirty="0" smtClean="0"/>
              <a:t>Our social interactions will determine the fate of the world</a:t>
            </a:r>
          </a:p>
          <a:p>
            <a:endParaRPr lang="en-US" sz="2500" dirty="0"/>
          </a:p>
        </p:txBody>
      </p:sp>
      <p:pic>
        <p:nvPicPr>
          <p:cNvPr id="4" name="Picture 3" descr="image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67583" y="2974048"/>
            <a:ext cx="2534560" cy="2029668"/>
          </a:xfrm>
          <a:prstGeom prst="rect">
            <a:avLst/>
          </a:prstGeom>
        </p:spPr>
      </p:pic>
      <p:pic>
        <p:nvPicPr>
          <p:cNvPr id="5" name="Picture 4" descr="images.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6091" y="3166170"/>
            <a:ext cx="2693871" cy="1513613"/>
          </a:xfrm>
          <a:prstGeom prst="rect">
            <a:avLst/>
          </a:prstGeom>
        </p:spPr>
      </p:pic>
    </p:spTree>
    <p:extLst>
      <p:ext uri="{BB962C8B-B14F-4D97-AF65-F5344CB8AC3E}">
        <p14:creationId xmlns:p14="http://schemas.microsoft.com/office/powerpoint/2010/main" val="380914487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Modernity, Modernity's</a:t>
            </a:r>
            <a:endParaRPr lang="en-US" dirty="0"/>
          </a:p>
        </p:txBody>
      </p:sp>
      <p:sp>
        <p:nvSpPr>
          <p:cNvPr id="5" name="Content Placeholder 4"/>
          <p:cNvSpPr>
            <a:spLocks noGrp="1"/>
          </p:cNvSpPr>
          <p:nvPr>
            <p:ph idx="1"/>
          </p:nvPr>
        </p:nvSpPr>
        <p:spPr/>
        <p:txBody>
          <a:bodyPr>
            <a:normAutofit lnSpcReduction="10000"/>
          </a:bodyPr>
          <a:lstStyle/>
          <a:p>
            <a:pPr lvl="0"/>
            <a:r>
              <a:rPr lang="en-US" sz="2600" b="1" dirty="0">
                <a:effectLst/>
              </a:rPr>
              <a:t>Modernity</a:t>
            </a:r>
            <a:r>
              <a:rPr lang="en-US" sz="2600" dirty="0">
                <a:effectLst/>
              </a:rPr>
              <a:t> begins in full force with the 18</a:t>
            </a:r>
            <a:r>
              <a:rPr lang="en-US" sz="2600" baseline="30000" dirty="0">
                <a:effectLst/>
              </a:rPr>
              <a:t>th</a:t>
            </a:r>
            <a:r>
              <a:rPr lang="en-US" sz="2600" dirty="0">
                <a:effectLst/>
              </a:rPr>
              <a:t> century American and French Revolutions. It is a social-cultural movement that resists tradition and emphasizes individualism, freedom and equality; it asserts that progress for humanity is possible through science and technology; it develops forms of market economy, moving away from </a:t>
            </a:r>
            <a:r>
              <a:rPr lang="en-US" sz="2600" b="1" dirty="0">
                <a:effectLst/>
              </a:rPr>
              <a:t>r</a:t>
            </a:r>
            <a:r>
              <a:rPr lang="en-US" sz="2600" dirty="0">
                <a:effectLst/>
              </a:rPr>
              <a:t>eligiously legitimated feudalism and agrarian life and toward industry and urbanization—fostering forms of representative democracy, public education and professionalized bureaucracies.</a:t>
            </a:r>
          </a:p>
          <a:p>
            <a:endParaRPr lang="en-US" dirty="0"/>
          </a:p>
        </p:txBody>
      </p:sp>
    </p:spTree>
    <p:extLst>
      <p:ext uri="{BB962C8B-B14F-4D97-AF65-F5344CB8AC3E}">
        <p14:creationId xmlns:p14="http://schemas.microsoft.com/office/powerpoint/2010/main" val="395303518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Secularism(s), Secularization</a:t>
            </a:r>
            <a:endParaRPr lang="en-US" dirty="0"/>
          </a:p>
        </p:txBody>
      </p:sp>
      <p:sp>
        <p:nvSpPr>
          <p:cNvPr id="3" name="Content Placeholder 2"/>
          <p:cNvSpPr>
            <a:spLocks noGrp="1"/>
          </p:cNvSpPr>
          <p:nvPr>
            <p:ph idx="1"/>
          </p:nvPr>
        </p:nvSpPr>
        <p:spPr/>
        <p:txBody>
          <a:bodyPr/>
          <a:lstStyle/>
          <a:p>
            <a:pPr lvl="0"/>
            <a:r>
              <a:rPr lang="en-US" sz="2500" dirty="0">
                <a:effectLst/>
              </a:rPr>
              <a:t>All of the ideas and institutions of modernity emerge from within religion, but coalesce into a new worldview called </a:t>
            </a:r>
            <a:r>
              <a:rPr lang="en-US" sz="2500" b="1" dirty="0">
                <a:effectLst/>
              </a:rPr>
              <a:t>secularism</a:t>
            </a:r>
            <a:r>
              <a:rPr lang="en-US" sz="2500" dirty="0">
                <a:effectLst/>
              </a:rPr>
              <a:t>, which rejects religion's claim to govern them and attempts to limit the authority of religion to the private sphere. Secularization is thus a by-product of modernity and is the privatization of faith, demanding the separation of religion from state governance; this is often followed by the decline of the power of religion in politics, economy and society more generally.</a:t>
            </a:r>
          </a:p>
          <a:p>
            <a:pPr marL="0" indent="0">
              <a:buNone/>
            </a:pPr>
            <a:endParaRPr lang="en-US" dirty="0"/>
          </a:p>
        </p:txBody>
      </p:sp>
    </p:spTree>
    <p:extLst>
      <p:ext uri="{BB962C8B-B14F-4D97-AF65-F5344CB8AC3E}">
        <p14:creationId xmlns:p14="http://schemas.microsoft.com/office/powerpoint/2010/main" val="2341286026"/>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Fundamentalism(s)</a:t>
            </a:r>
            <a:endParaRPr lang="en-US" dirty="0"/>
          </a:p>
        </p:txBody>
      </p:sp>
      <p:sp>
        <p:nvSpPr>
          <p:cNvPr id="3" name="Content Placeholder 2"/>
          <p:cNvSpPr>
            <a:spLocks noGrp="1"/>
          </p:cNvSpPr>
          <p:nvPr>
            <p:ph idx="1"/>
          </p:nvPr>
        </p:nvSpPr>
        <p:spPr/>
        <p:txBody>
          <a:bodyPr>
            <a:normAutofit lnSpcReduction="10000"/>
          </a:bodyPr>
          <a:lstStyle/>
          <a:p>
            <a:pPr lvl="0"/>
            <a:r>
              <a:rPr lang="en-US" sz="2400" b="1" dirty="0" err="1" smtClean="0">
                <a:effectLst/>
              </a:rPr>
              <a:t>Fundmentalism</a:t>
            </a:r>
            <a:r>
              <a:rPr lang="en-US" sz="2400" b="1" dirty="0" smtClean="0">
                <a:effectLst/>
              </a:rPr>
              <a:t>(s)</a:t>
            </a:r>
            <a:r>
              <a:rPr lang="en-US" sz="2400" dirty="0">
                <a:effectLst/>
              </a:rPr>
              <a:t> is a response to this secularization in order to re-assert that a single religion has authority over the market, state, and specifically, over the individual. However, fundamentalists often </a:t>
            </a:r>
            <a:r>
              <a:rPr lang="en-US" sz="2400" i="1" dirty="0">
                <a:effectLst/>
              </a:rPr>
              <a:t>accept </a:t>
            </a:r>
            <a:r>
              <a:rPr lang="en-US" sz="2400" dirty="0">
                <a:effectLst/>
              </a:rPr>
              <a:t>other aspects of modernity aside from secularization. That is, fundamentalists’ pick and choose parts of modernity (media, industry and technology), which are a boon to Islamists (see Iran </a:t>
            </a:r>
            <a:r>
              <a:rPr lang="en-US" sz="2400" dirty="0" err="1">
                <a:effectLst/>
              </a:rPr>
              <a:t>sacralizing</a:t>
            </a:r>
            <a:r>
              <a:rPr lang="en-US" sz="2400" dirty="0">
                <a:effectLst/>
              </a:rPr>
              <a:t> atomic energy, or ISIS exploiting social media, both funded by the sale of oil), and Christian fundamentalists (except the Radical Reformers—Anabaptists), who use the products of media and modernity to secure their claims.</a:t>
            </a:r>
          </a:p>
          <a:p>
            <a:endParaRPr lang="en-US" dirty="0"/>
          </a:p>
        </p:txBody>
      </p:sp>
    </p:spTree>
    <p:extLst>
      <p:ext uri="{BB962C8B-B14F-4D97-AF65-F5344CB8AC3E}">
        <p14:creationId xmlns:p14="http://schemas.microsoft.com/office/powerpoint/2010/main" val="159698617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0813" cy="1438153"/>
          </a:xfrm>
        </p:spPr>
        <p:txBody>
          <a:bodyPr/>
          <a:lstStyle/>
          <a:p>
            <a:r>
              <a:rPr lang="en-US" dirty="0" smtClean="0"/>
              <a:t>Course Argument</a:t>
            </a:r>
            <a:endParaRPr lang="en-US" dirty="0"/>
          </a:p>
        </p:txBody>
      </p:sp>
      <p:sp>
        <p:nvSpPr>
          <p:cNvPr id="3" name="Subtitle 2"/>
          <p:cNvSpPr>
            <a:spLocks noGrp="1"/>
          </p:cNvSpPr>
          <p:nvPr>
            <p:ph type="body" idx="1"/>
          </p:nvPr>
        </p:nvSpPr>
        <p:spPr>
          <a:xfrm>
            <a:off x="685800" y="1552090"/>
            <a:ext cx="7770813" cy="4567710"/>
          </a:xfrm>
        </p:spPr>
        <p:txBody>
          <a:bodyPr>
            <a:normAutofit fontScale="92500" lnSpcReduction="10000"/>
          </a:bodyPr>
          <a:lstStyle/>
          <a:p>
            <a:r>
              <a:rPr lang="en-US" sz="2500" dirty="0" smtClean="0"/>
              <a:t>We are fish swimming in water</a:t>
            </a:r>
          </a:p>
          <a:p>
            <a:endParaRPr lang="en-US" sz="2500" dirty="0"/>
          </a:p>
          <a:p>
            <a:r>
              <a:rPr lang="en-US" sz="2500" dirty="0" smtClean="0"/>
              <a:t>We are our</a:t>
            </a:r>
          </a:p>
          <a:p>
            <a:r>
              <a:rPr lang="en-US" sz="2500" dirty="0" smtClean="0"/>
              <a:t>Social </a:t>
            </a:r>
          </a:p>
          <a:p>
            <a:r>
              <a:rPr lang="en-US" sz="2500" dirty="0" smtClean="0"/>
              <a:t>Interactions</a:t>
            </a:r>
          </a:p>
          <a:p>
            <a:endParaRPr lang="en-US" sz="2500" dirty="0"/>
          </a:p>
          <a:p>
            <a:endParaRPr lang="en-US" sz="2500" dirty="0" smtClean="0"/>
          </a:p>
          <a:p>
            <a:endParaRPr lang="en-US" sz="2500" dirty="0" smtClean="0"/>
          </a:p>
          <a:p>
            <a:endParaRPr lang="en-US" sz="2500" dirty="0" smtClean="0"/>
          </a:p>
          <a:p>
            <a:endParaRPr lang="en-US" sz="2500" dirty="0" smtClean="0"/>
          </a:p>
          <a:p>
            <a:endParaRPr lang="en-US" sz="2500" dirty="0" smtClean="0"/>
          </a:p>
          <a:p>
            <a:r>
              <a:rPr lang="en-US" sz="2500" dirty="0" smtClean="0"/>
              <a:t>Do you know your social interactions?</a:t>
            </a:r>
          </a:p>
          <a:p>
            <a:endParaRPr lang="en-US" sz="2500" dirty="0"/>
          </a:p>
        </p:txBody>
      </p:sp>
      <p:pic>
        <p:nvPicPr>
          <p:cNvPr id="4" name="Picture 3" descr="image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1204" y="3562750"/>
            <a:ext cx="3331003" cy="1865361"/>
          </a:xfrm>
          <a:prstGeom prst="rect">
            <a:avLst/>
          </a:prstGeom>
        </p:spPr>
      </p:pic>
    </p:spTree>
    <p:extLst>
      <p:ext uri="{BB962C8B-B14F-4D97-AF65-F5344CB8AC3E}">
        <p14:creationId xmlns:p14="http://schemas.microsoft.com/office/powerpoint/2010/main" val="714258811"/>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Post-modernism(s)</a:t>
            </a:r>
            <a:endParaRPr lang="en-US" dirty="0"/>
          </a:p>
        </p:txBody>
      </p:sp>
      <p:sp>
        <p:nvSpPr>
          <p:cNvPr id="3" name="Content Placeholder 2"/>
          <p:cNvSpPr>
            <a:spLocks noGrp="1"/>
          </p:cNvSpPr>
          <p:nvPr>
            <p:ph idx="1"/>
          </p:nvPr>
        </p:nvSpPr>
        <p:spPr/>
        <p:txBody>
          <a:bodyPr>
            <a:normAutofit fontScale="92500"/>
          </a:bodyPr>
          <a:lstStyle/>
          <a:p>
            <a:pPr lvl="0"/>
            <a:r>
              <a:rPr lang="en-US" sz="2400" b="1" dirty="0">
                <a:effectLst/>
              </a:rPr>
              <a:t>Post-modernism</a:t>
            </a:r>
            <a:r>
              <a:rPr lang="en-US" sz="2400" dirty="0">
                <a:effectLst/>
              </a:rPr>
              <a:t> is a latecomer to this stream of thought, and is a critique of Enlightenment concepts of freedom, liberation and self-determination in human nature. Post-modernists question the hegemony of modernist epistemology and interrogate how it fosters a cultural hegemony that disciplines the body rather than freeing it. </a:t>
            </a:r>
            <a:endParaRPr lang="en-US" sz="2400" dirty="0" smtClean="0">
              <a:effectLst/>
            </a:endParaRPr>
          </a:p>
          <a:p>
            <a:pPr lvl="0"/>
            <a:r>
              <a:rPr lang="en-US" sz="2400" dirty="0" smtClean="0">
                <a:effectLst/>
              </a:rPr>
              <a:t>Postmodernists </a:t>
            </a:r>
            <a:r>
              <a:rPr lang="en-US" sz="2400" dirty="0">
                <a:effectLst/>
              </a:rPr>
              <a:t>make arguments against foundationalism and essentialism, arguing that truth claims are always a function of interested groups with ideological commitments. There are no non-interested, non-political epistemologies; truth is always on behalf of interested parties.</a:t>
            </a:r>
          </a:p>
          <a:p>
            <a:endParaRPr lang="en-US" dirty="0"/>
          </a:p>
        </p:txBody>
      </p:sp>
    </p:spTree>
    <p:extLst>
      <p:ext uri="{BB962C8B-B14F-4D97-AF65-F5344CB8AC3E}">
        <p14:creationId xmlns:p14="http://schemas.microsoft.com/office/powerpoint/2010/main" val="404068457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0813" cy="1438153"/>
          </a:xfrm>
        </p:spPr>
        <p:txBody>
          <a:bodyPr/>
          <a:lstStyle/>
          <a:p>
            <a:r>
              <a:rPr lang="en-US" dirty="0" smtClean="0"/>
              <a:t>Course Argument</a:t>
            </a:r>
            <a:endParaRPr lang="en-US" dirty="0"/>
          </a:p>
        </p:txBody>
      </p:sp>
      <p:sp>
        <p:nvSpPr>
          <p:cNvPr id="3" name="Subtitle 2"/>
          <p:cNvSpPr>
            <a:spLocks noGrp="1"/>
          </p:cNvSpPr>
          <p:nvPr>
            <p:ph type="body" idx="1"/>
          </p:nvPr>
        </p:nvSpPr>
        <p:spPr>
          <a:xfrm>
            <a:off x="685800" y="1835940"/>
            <a:ext cx="7770813" cy="4283859"/>
          </a:xfrm>
        </p:spPr>
        <p:txBody>
          <a:bodyPr>
            <a:normAutofit lnSpcReduction="10000"/>
          </a:bodyPr>
          <a:lstStyle/>
          <a:p>
            <a:r>
              <a:rPr lang="en-US" sz="2500" dirty="0" smtClean="0"/>
              <a:t>Who are we? How did we get this way?</a:t>
            </a:r>
          </a:p>
          <a:p>
            <a:endParaRPr lang="en-US" sz="2500" dirty="0"/>
          </a:p>
          <a:p>
            <a:endParaRPr lang="en-US" sz="2500" dirty="0" smtClean="0"/>
          </a:p>
          <a:p>
            <a:r>
              <a:rPr lang="en-US" sz="2500" dirty="0" smtClean="0"/>
              <a:t>Our social interactions were created by culture, </a:t>
            </a:r>
          </a:p>
          <a:p>
            <a:r>
              <a:rPr lang="en-US" sz="2500" dirty="0" smtClean="0"/>
              <a:t>politics, ethnicity, religion and our climate—including the Jackson School, the UW</a:t>
            </a:r>
          </a:p>
          <a:p>
            <a:endParaRPr lang="en-US" sz="2500" dirty="0"/>
          </a:p>
          <a:p>
            <a:endParaRPr lang="en-US" sz="2500" dirty="0" smtClean="0"/>
          </a:p>
          <a:p>
            <a:endParaRPr lang="en-US" sz="2500" dirty="0" smtClean="0"/>
          </a:p>
          <a:p>
            <a:endParaRPr lang="en-US" sz="2500" dirty="0" smtClean="0"/>
          </a:p>
          <a:p>
            <a:r>
              <a:rPr lang="en-US" sz="2500" dirty="0" smtClean="0"/>
              <a:t>What waters are you swimming in?</a:t>
            </a:r>
          </a:p>
          <a:p>
            <a:endParaRPr lang="en-US" sz="2500" dirty="0" smtClean="0"/>
          </a:p>
          <a:p>
            <a:endParaRPr lang="en-US" sz="2500" dirty="0"/>
          </a:p>
        </p:txBody>
      </p:sp>
      <p:pic>
        <p:nvPicPr>
          <p:cNvPr id="4" name="Picture 3" descr="image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74798" y="4262137"/>
            <a:ext cx="2375295" cy="1330166"/>
          </a:xfrm>
          <a:prstGeom prst="rect">
            <a:avLst/>
          </a:prstGeom>
        </p:spPr>
      </p:pic>
    </p:spTree>
    <p:extLst>
      <p:ext uri="{BB962C8B-B14F-4D97-AF65-F5344CB8AC3E}">
        <p14:creationId xmlns:p14="http://schemas.microsoft.com/office/powerpoint/2010/main" val="314204432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0813" cy="1438153"/>
          </a:xfrm>
        </p:spPr>
        <p:txBody>
          <a:bodyPr/>
          <a:lstStyle/>
          <a:p>
            <a:r>
              <a:rPr lang="en-US" dirty="0" smtClean="0"/>
              <a:t>Course Argument</a:t>
            </a:r>
            <a:endParaRPr lang="en-US" dirty="0"/>
          </a:p>
        </p:txBody>
      </p:sp>
      <p:sp>
        <p:nvSpPr>
          <p:cNvPr id="3" name="Subtitle 2"/>
          <p:cNvSpPr>
            <a:spLocks noGrp="1"/>
          </p:cNvSpPr>
          <p:nvPr>
            <p:ph type="body" idx="1"/>
          </p:nvPr>
        </p:nvSpPr>
        <p:spPr>
          <a:xfrm>
            <a:off x="685800" y="1835940"/>
            <a:ext cx="7770813" cy="4283859"/>
          </a:xfrm>
        </p:spPr>
        <p:txBody>
          <a:bodyPr>
            <a:normAutofit fontScale="92500" lnSpcReduction="20000"/>
          </a:bodyPr>
          <a:lstStyle/>
          <a:p>
            <a:endParaRPr lang="en-US" sz="2500" dirty="0" smtClean="0"/>
          </a:p>
          <a:p>
            <a:r>
              <a:rPr lang="en-US" sz="2500" dirty="0"/>
              <a:t>W</a:t>
            </a:r>
            <a:r>
              <a:rPr lang="en-US" sz="2500" dirty="0" smtClean="0"/>
              <a:t>hat is “our” water like?</a:t>
            </a:r>
          </a:p>
          <a:p>
            <a:endParaRPr lang="en-US" sz="2500" dirty="0" smtClean="0"/>
          </a:p>
          <a:p>
            <a:r>
              <a:rPr lang="en-US" sz="2500" dirty="0" smtClean="0"/>
              <a:t>Water, depending on our history and culture, is quite different. </a:t>
            </a:r>
          </a:p>
          <a:p>
            <a:r>
              <a:rPr lang="en-US" sz="2500" dirty="0" smtClean="0"/>
              <a:t>For us, in the West, </a:t>
            </a:r>
            <a:r>
              <a:rPr lang="en-US" sz="2500" dirty="0"/>
              <a:t>w</a:t>
            </a:r>
            <a:r>
              <a:rPr lang="en-US" sz="2500" dirty="0" smtClean="0"/>
              <a:t>e are creatures of the Enlightenment, we developed nation states, human rights, democracy, capitalist economies, we pushed away traditional culture (religion) into the background.</a:t>
            </a:r>
          </a:p>
          <a:p>
            <a:r>
              <a:rPr lang="en-US" sz="2500" dirty="0" smtClean="0"/>
              <a:t>THIS IS MODERNITY</a:t>
            </a:r>
          </a:p>
          <a:p>
            <a:endParaRPr lang="en-US" sz="2500" dirty="0"/>
          </a:p>
          <a:p>
            <a:r>
              <a:rPr lang="en-US" sz="2500" dirty="0" smtClean="0"/>
              <a:t>Did everybody do the same, in the same way?</a:t>
            </a:r>
          </a:p>
          <a:p>
            <a:r>
              <a:rPr lang="en-US" sz="2500" dirty="0" smtClean="0"/>
              <a:t>Are there multiple modernity's?</a:t>
            </a:r>
          </a:p>
          <a:p>
            <a:endParaRPr lang="en-US" sz="2500" dirty="0" smtClean="0"/>
          </a:p>
          <a:p>
            <a:endParaRPr lang="en-US" sz="2500" dirty="0"/>
          </a:p>
        </p:txBody>
      </p:sp>
    </p:spTree>
    <p:extLst>
      <p:ext uri="{BB962C8B-B14F-4D97-AF65-F5344CB8AC3E}">
        <p14:creationId xmlns:p14="http://schemas.microsoft.com/office/powerpoint/2010/main" val="260338691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0813" cy="1438153"/>
          </a:xfrm>
        </p:spPr>
        <p:txBody>
          <a:bodyPr/>
          <a:lstStyle/>
          <a:p>
            <a:r>
              <a:rPr lang="en-US" dirty="0" smtClean="0"/>
              <a:t>Course Argument</a:t>
            </a:r>
            <a:endParaRPr lang="en-US" dirty="0"/>
          </a:p>
        </p:txBody>
      </p:sp>
      <p:sp>
        <p:nvSpPr>
          <p:cNvPr id="3" name="Subtitle 2"/>
          <p:cNvSpPr>
            <a:spLocks noGrp="1"/>
          </p:cNvSpPr>
          <p:nvPr>
            <p:ph type="body" idx="1"/>
          </p:nvPr>
        </p:nvSpPr>
        <p:spPr>
          <a:xfrm>
            <a:off x="685800" y="1835940"/>
            <a:ext cx="7770813" cy="4283859"/>
          </a:xfrm>
        </p:spPr>
        <p:txBody>
          <a:bodyPr>
            <a:normAutofit lnSpcReduction="10000"/>
          </a:bodyPr>
          <a:lstStyle/>
          <a:p>
            <a:r>
              <a:rPr lang="en-US" sz="2500" dirty="0" smtClean="0"/>
              <a:t>What kind of fish are in this “modern” water?</a:t>
            </a:r>
          </a:p>
          <a:p>
            <a:endParaRPr lang="en-US" sz="2500" dirty="0"/>
          </a:p>
          <a:p>
            <a:r>
              <a:rPr lang="en-US" sz="2500" dirty="0" smtClean="0"/>
              <a:t>A mix, in the West: </a:t>
            </a:r>
          </a:p>
          <a:p>
            <a:r>
              <a:rPr lang="en-US" sz="2500" dirty="0" smtClean="0"/>
              <a:t>A privileged class, educated, able to make choices, empowered, secular, right’s based, consumerist, open to new experiences—</a:t>
            </a:r>
          </a:p>
          <a:p>
            <a:r>
              <a:rPr lang="en-US" sz="2500" dirty="0" smtClean="0"/>
              <a:t>wanting the whole world to become like us—to create markets in every part of the ocean-to create human rights, like ours, everywhere</a:t>
            </a:r>
          </a:p>
          <a:p>
            <a:endParaRPr lang="en-US" sz="2500" dirty="0"/>
          </a:p>
          <a:p>
            <a:r>
              <a:rPr lang="en-US" sz="2500" dirty="0" smtClean="0"/>
              <a:t>Does the whole world want to become like us?</a:t>
            </a:r>
          </a:p>
          <a:p>
            <a:endParaRPr lang="en-US" sz="2500" dirty="0"/>
          </a:p>
        </p:txBody>
      </p:sp>
    </p:spTree>
    <p:extLst>
      <p:ext uri="{BB962C8B-B14F-4D97-AF65-F5344CB8AC3E}">
        <p14:creationId xmlns:p14="http://schemas.microsoft.com/office/powerpoint/2010/main" val="20234007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0813" cy="1438153"/>
          </a:xfrm>
        </p:spPr>
        <p:txBody>
          <a:bodyPr/>
          <a:lstStyle/>
          <a:p>
            <a:r>
              <a:rPr lang="en-US" dirty="0" smtClean="0"/>
              <a:t>Course Argument</a:t>
            </a:r>
            <a:endParaRPr lang="en-US" dirty="0"/>
          </a:p>
        </p:txBody>
      </p:sp>
      <p:sp>
        <p:nvSpPr>
          <p:cNvPr id="3" name="Subtitle 2"/>
          <p:cNvSpPr>
            <a:spLocks noGrp="1"/>
          </p:cNvSpPr>
          <p:nvPr>
            <p:ph type="body" idx="1"/>
          </p:nvPr>
        </p:nvSpPr>
        <p:spPr>
          <a:xfrm>
            <a:off x="685800" y="1835940"/>
            <a:ext cx="7770813" cy="4283859"/>
          </a:xfrm>
        </p:spPr>
        <p:txBody>
          <a:bodyPr>
            <a:normAutofit/>
          </a:bodyPr>
          <a:lstStyle/>
          <a:p>
            <a:r>
              <a:rPr lang="en-US" sz="2500" dirty="0" smtClean="0"/>
              <a:t>What kind of fish are in these “modern” waters?</a:t>
            </a:r>
          </a:p>
          <a:p>
            <a:endParaRPr lang="en-US" sz="2500" dirty="0"/>
          </a:p>
          <a:p>
            <a:endParaRPr lang="en-US" sz="2500" dirty="0"/>
          </a:p>
          <a:p>
            <a:endParaRPr lang="en-US" sz="2500" dirty="0" smtClean="0"/>
          </a:p>
          <a:p>
            <a:endParaRPr lang="en-US" sz="2500" dirty="0" smtClean="0"/>
          </a:p>
          <a:p>
            <a:r>
              <a:rPr lang="en-US" sz="2500" dirty="0" smtClean="0"/>
              <a:t>Is our modernity so great?</a:t>
            </a:r>
          </a:p>
          <a:p>
            <a:endParaRPr lang="en-US" sz="2500" dirty="0" smtClean="0"/>
          </a:p>
          <a:p>
            <a:r>
              <a:rPr lang="en-US" sz="2500" dirty="0" smtClean="0"/>
              <a:t>What disappeared in our liquid modernity?</a:t>
            </a:r>
          </a:p>
          <a:p>
            <a:r>
              <a:rPr lang="en-US" sz="2500" dirty="0" smtClean="0"/>
              <a:t>Anthony </a:t>
            </a:r>
            <a:r>
              <a:rPr lang="en-US" sz="2500" dirty="0" err="1" smtClean="0"/>
              <a:t>Giddens</a:t>
            </a:r>
            <a:r>
              <a:rPr lang="en-US" sz="2500" dirty="0" smtClean="0"/>
              <a:t> </a:t>
            </a:r>
          </a:p>
          <a:p>
            <a:endParaRPr lang="en-US" dirty="0"/>
          </a:p>
        </p:txBody>
      </p:sp>
      <p:pic>
        <p:nvPicPr>
          <p:cNvPr id="4" name="Picture 3" descr="search.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80232" y="2418014"/>
            <a:ext cx="1949896" cy="1587620"/>
          </a:xfrm>
          <a:prstGeom prst="rect">
            <a:avLst/>
          </a:prstGeom>
        </p:spPr>
      </p:pic>
    </p:spTree>
    <p:extLst>
      <p:ext uri="{BB962C8B-B14F-4D97-AF65-F5344CB8AC3E}">
        <p14:creationId xmlns:p14="http://schemas.microsoft.com/office/powerpoint/2010/main" val="67954963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0813" cy="1438153"/>
          </a:xfrm>
        </p:spPr>
        <p:txBody>
          <a:bodyPr/>
          <a:lstStyle/>
          <a:p>
            <a:r>
              <a:rPr lang="en-US" dirty="0" smtClean="0"/>
              <a:t>Course Argument</a:t>
            </a:r>
            <a:endParaRPr lang="en-US" dirty="0"/>
          </a:p>
        </p:txBody>
      </p:sp>
      <p:sp>
        <p:nvSpPr>
          <p:cNvPr id="3" name="Subtitle 2"/>
          <p:cNvSpPr>
            <a:spLocks noGrp="1"/>
          </p:cNvSpPr>
          <p:nvPr>
            <p:ph type="body" idx="1"/>
          </p:nvPr>
        </p:nvSpPr>
        <p:spPr>
          <a:xfrm>
            <a:off x="685800" y="1835940"/>
            <a:ext cx="7770813" cy="4283859"/>
          </a:xfrm>
        </p:spPr>
        <p:txBody>
          <a:bodyPr>
            <a:normAutofit/>
          </a:bodyPr>
          <a:lstStyle/>
          <a:p>
            <a:r>
              <a:rPr lang="en-US" sz="2500" dirty="0" smtClean="0"/>
              <a:t>How would we map the morality of our piece of water?</a:t>
            </a:r>
          </a:p>
          <a:p>
            <a:endParaRPr lang="en-US" sz="2500" dirty="0" smtClean="0"/>
          </a:p>
          <a:p>
            <a:endParaRPr lang="en-US" sz="2500" dirty="0"/>
          </a:p>
          <a:p>
            <a:r>
              <a:rPr lang="en-US" sz="2500" dirty="0" smtClean="0"/>
              <a:t>Are we instrumentalists--utilitarian's?</a:t>
            </a:r>
          </a:p>
          <a:p>
            <a:r>
              <a:rPr lang="en-US" sz="2500" dirty="0" smtClean="0"/>
              <a:t>Are we Kantians?</a:t>
            </a:r>
          </a:p>
          <a:p>
            <a:r>
              <a:rPr lang="en-US" sz="2500" dirty="0" smtClean="0"/>
              <a:t>Are we Christian, Hindu or Islamic?</a:t>
            </a:r>
          </a:p>
          <a:p>
            <a:r>
              <a:rPr lang="en-US" sz="2500" dirty="0" smtClean="0"/>
              <a:t>Are we hedonists, egoists, libertarians?</a:t>
            </a:r>
          </a:p>
          <a:p>
            <a:r>
              <a:rPr lang="en-US" sz="2500" dirty="0" smtClean="0"/>
              <a:t>Are human right’s activists?</a:t>
            </a:r>
          </a:p>
          <a:p>
            <a:endParaRPr lang="en-US" sz="2500" dirty="0" smtClean="0"/>
          </a:p>
          <a:p>
            <a:r>
              <a:rPr lang="en-US" sz="2500" dirty="0" smtClean="0"/>
              <a:t>By what moral compass do you swim in the sea?</a:t>
            </a:r>
          </a:p>
          <a:p>
            <a:endParaRPr lang="en-US" sz="2500" dirty="0"/>
          </a:p>
        </p:txBody>
      </p:sp>
    </p:spTree>
    <p:extLst>
      <p:ext uri="{BB962C8B-B14F-4D97-AF65-F5344CB8AC3E}">
        <p14:creationId xmlns:p14="http://schemas.microsoft.com/office/powerpoint/2010/main" val="9508423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0813" cy="1438153"/>
          </a:xfrm>
        </p:spPr>
        <p:txBody>
          <a:bodyPr/>
          <a:lstStyle/>
          <a:p>
            <a:r>
              <a:rPr lang="en-US" dirty="0" smtClean="0"/>
              <a:t>Course Argument</a:t>
            </a:r>
            <a:endParaRPr lang="en-US" dirty="0"/>
          </a:p>
        </p:txBody>
      </p:sp>
      <p:sp>
        <p:nvSpPr>
          <p:cNvPr id="3" name="Subtitle 2"/>
          <p:cNvSpPr>
            <a:spLocks noGrp="1"/>
          </p:cNvSpPr>
          <p:nvPr>
            <p:ph type="body" idx="1"/>
          </p:nvPr>
        </p:nvSpPr>
        <p:spPr>
          <a:xfrm>
            <a:off x="685800" y="1835940"/>
            <a:ext cx="7770813" cy="4283859"/>
          </a:xfrm>
        </p:spPr>
        <p:txBody>
          <a:bodyPr>
            <a:normAutofit fontScale="85000" lnSpcReduction="20000"/>
          </a:bodyPr>
          <a:lstStyle/>
          <a:p>
            <a:r>
              <a:rPr lang="en-US" sz="3500" dirty="0" smtClean="0"/>
              <a:t>Do all fish want to be like us?</a:t>
            </a:r>
          </a:p>
          <a:p>
            <a:endParaRPr lang="en-US" sz="2500" dirty="0" smtClean="0"/>
          </a:p>
          <a:p>
            <a:r>
              <a:rPr lang="en-US" sz="2500" dirty="0" smtClean="0"/>
              <a:t>Some but not all. </a:t>
            </a:r>
          </a:p>
          <a:p>
            <a:endParaRPr lang="en-US" sz="2500" dirty="0" smtClean="0"/>
          </a:p>
          <a:p>
            <a:r>
              <a:rPr lang="en-US" sz="2500" dirty="0" smtClean="0"/>
              <a:t>Many, in other world cultures, Islamic, in particular, find our culture full of poison:</a:t>
            </a:r>
          </a:p>
          <a:p>
            <a:r>
              <a:rPr lang="en-US" sz="2500" dirty="0" smtClean="0"/>
              <a:t>Hedonistic, libertine, anti-family, unjust, and not submitted to God </a:t>
            </a:r>
          </a:p>
          <a:p>
            <a:endParaRPr lang="en-US" sz="2500" dirty="0"/>
          </a:p>
          <a:p>
            <a:r>
              <a:rPr lang="en-US" sz="2500" dirty="0" smtClean="0"/>
              <a:t>to their God </a:t>
            </a:r>
          </a:p>
          <a:p>
            <a:endParaRPr lang="en-US" sz="2500" dirty="0"/>
          </a:p>
          <a:p>
            <a:endParaRPr lang="en-US" sz="2500" dirty="0" smtClean="0"/>
          </a:p>
          <a:p>
            <a:endParaRPr lang="en-US" sz="2500" dirty="0" smtClean="0"/>
          </a:p>
          <a:p>
            <a:endParaRPr lang="en-US" sz="2500" dirty="0"/>
          </a:p>
          <a:p>
            <a:r>
              <a:rPr lang="en-US" sz="2500" dirty="0" smtClean="0"/>
              <a:t>How do we negotiate their judgments? </a:t>
            </a:r>
            <a:endParaRPr lang="en-US" sz="2500" dirty="0"/>
          </a:p>
          <a:p>
            <a:endParaRPr lang="en-US" sz="2500" dirty="0" smtClean="0"/>
          </a:p>
          <a:p>
            <a:endParaRPr lang="en-US" sz="2500" dirty="0"/>
          </a:p>
        </p:txBody>
      </p:sp>
      <p:pic>
        <p:nvPicPr>
          <p:cNvPr id="4" name="Picture 3" descr="image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51282" y="4010351"/>
            <a:ext cx="2416506" cy="1608075"/>
          </a:xfrm>
          <a:prstGeom prst="rect">
            <a:avLst/>
          </a:prstGeom>
        </p:spPr>
      </p:pic>
    </p:spTree>
    <p:extLst>
      <p:ext uri="{BB962C8B-B14F-4D97-AF65-F5344CB8AC3E}">
        <p14:creationId xmlns:p14="http://schemas.microsoft.com/office/powerpoint/2010/main" val="38720583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0813" cy="1438153"/>
          </a:xfrm>
        </p:spPr>
        <p:txBody>
          <a:bodyPr/>
          <a:lstStyle/>
          <a:p>
            <a:r>
              <a:rPr lang="en-US" dirty="0" smtClean="0"/>
              <a:t>Course Argument</a:t>
            </a:r>
            <a:endParaRPr lang="en-US" dirty="0"/>
          </a:p>
        </p:txBody>
      </p:sp>
      <p:sp>
        <p:nvSpPr>
          <p:cNvPr id="3" name="Subtitle 2"/>
          <p:cNvSpPr>
            <a:spLocks noGrp="1"/>
          </p:cNvSpPr>
          <p:nvPr>
            <p:ph type="body" idx="1"/>
          </p:nvPr>
        </p:nvSpPr>
        <p:spPr>
          <a:xfrm>
            <a:off x="685800" y="1835940"/>
            <a:ext cx="7770813" cy="4283859"/>
          </a:xfrm>
        </p:spPr>
        <p:txBody>
          <a:bodyPr>
            <a:normAutofit lnSpcReduction="10000"/>
          </a:bodyPr>
          <a:lstStyle/>
          <a:p>
            <a:r>
              <a:rPr lang="en-US" sz="2500" dirty="0" smtClean="0"/>
              <a:t>What are the rules for fish who have quite different ethical, moral and cultural preferences and principles?</a:t>
            </a:r>
          </a:p>
          <a:p>
            <a:endParaRPr lang="en-US" sz="2500" dirty="0" smtClean="0"/>
          </a:p>
          <a:p>
            <a:endParaRPr lang="en-US" sz="2500" dirty="0" smtClean="0"/>
          </a:p>
          <a:p>
            <a:r>
              <a:rPr lang="en-US" sz="2500" dirty="0" smtClean="0"/>
              <a:t>What principles do you use to adjudicate differences?</a:t>
            </a:r>
          </a:p>
          <a:p>
            <a:r>
              <a:rPr lang="en-US" sz="2500" dirty="0" smtClean="0"/>
              <a:t>Is there a handy set that can be used so that we all can come to an agreement on how to move forward without conflict?</a:t>
            </a:r>
          </a:p>
          <a:p>
            <a:endParaRPr lang="en-US" sz="2500" dirty="0"/>
          </a:p>
          <a:p>
            <a:r>
              <a:rPr lang="en-US" sz="2500" dirty="0" smtClean="0"/>
              <a:t>This is public policy, foreign policy—how do we insure human security for all?  </a:t>
            </a:r>
          </a:p>
          <a:p>
            <a:endParaRPr lang="en-US" sz="2500" dirty="0"/>
          </a:p>
        </p:txBody>
      </p:sp>
    </p:spTree>
    <p:extLst>
      <p:ext uri="{BB962C8B-B14F-4D97-AF65-F5344CB8AC3E}">
        <p14:creationId xmlns:p14="http://schemas.microsoft.com/office/powerpoint/2010/main" val="1055276551"/>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Story">
  <a:themeElements>
    <a:clrScheme name="Story">
      <a:dk1>
        <a:sysClr val="windowText" lastClr="000000"/>
      </a:dk1>
      <a:lt1>
        <a:sysClr val="window" lastClr="FFFFFF"/>
      </a:lt1>
      <a:dk2>
        <a:srgbClr val="212121"/>
      </a:dk2>
      <a:lt2>
        <a:srgbClr val="CDD4D7"/>
      </a:lt2>
      <a:accent1>
        <a:srgbClr val="1D86CD"/>
      </a:accent1>
      <a:accent2>
        <a:srgbClr val="732E9A"/>
      </a:accent2>
      <a:accent3>
        <a:srgbClr val="B50B1B"/>
      </a:accent3>
      <a:accent4>
        <a:srgbClr val="E8950E"/>
      </a:accent4>
      <a:accent5>
        <a:srgbClr val="55992B"/>
      </a:accent5>
      <a:accent6>
        <a:srgbClr val="2C9C89"/>
      </a:accent6>
      <a:hlink>
        <a:srgbClr val="EC4D4D"/>
      </a:hlink>
      <a:folHlink>
        <a:srgbClr val="F8CE8A"/>
      </a:folHlink>
    </a:clrScheme>
    <a:fontScheme name="Story">
      <a:majorFont>
        <a:latin typeface="Calisto MT"/>
        <a:ea typeface=""/>
        <a:cs typeface=""/>
        <a:font script="Jpan" typeface="ＭＳ Ｐ明朝"/>
        <a:font script="Hans" typeface="宋体"/>
        <a:font script="Hant" typeface="新細明體"/>
      </a:majorFont>
      <a:minorFont>
        <a:latin typeface="Calisto MT"/>
        <a:ea typeface=""/>
        <a:cs typeface=""/>
        <a:font script="Jpan" typeface="ＭＳ Ｐ明朝"/>
        <a:font script="Hans" typeface="宋体"/>
        <a:font script="Hant" typeface="新細明體"/>
      </a:minorFont>
    </a:fontScheme>
    <a:fmtScheme name="Story">
      <a:fillStyleLst>
        <a:solidFill>
          <a:schemeClr val="phClr"/>
        </a:solidFill>
        <a:blipFill rotWithShape="1">
          <a:blip xmlns:r="http://schemas.openxmlformats.org/officeDocument/2006/relationships" r:embed="rId1">
            <a:duotone>
              <a:schemeClr val="phClr">
                <a:shade val="10000"/>
                <a:satMod val="150000"/>
                <a:lumMod val="120000"/>
              </a:schemeClr>
              <a:schemeClr val="phClr">
                <a:satMod val="350000"/>
                <a:lumMod val="150000"/>
              </a:schemeClr>
            </a:duotone>
          </a:blip>
          <a:tile tx="0" ty="0" sx="20000" sy="20000" flip="none" algn="ctr"/>
        </a:blipFill>
        <a:gradFill rotWithShape="1">
          <a:gsLst>
            <a:gs pos="0">
              <a:schemeClr val="phClr">
                <a:shade val="20000"/>
                <a:satMod val="130000"/>
              </a:schemeClr>
            </a:gs>
            <a:gs pos="50000">
              <a:schemeClr val="phClr">
                <a:shade val="90000"/>
                <a:satMod val="130000"/>
              </a:schemeClr>
            </a:gs>
            <a:gs pos="100000">
              <a:schemeClr val="phClr">
                <a:shade val="100000"/>
                <a:satMod val="200000"/>
                <a:lumMod val="120000"/>
              </a:schemeClr>
            </a:gs>
          </a:gsLst>
          <a:lin ang="16200000" scaled="0"/>
        </a:gradFill>
      </a:fillStyleLst>
      <a:lnStyleLst>
        <a:ln w="6350" cap="flat" cmpd="sng" algn="ctr">
          <a:solidFill>
            <a:schemeClr val="phClr">
              <a:shade val="95000"/>
              <a:satMod val="105000"/>
            </a:schemeClr>
          </a:solidFill>
          <a:prstDash val="solid"/>
        </a:ln>
        <a:ln w="19050" cap="flat" cmpd="sng" algn="ctr">
          <a:solidFill>
            <a:schemeClr val="phClr"/>
          </a:solidFill>
          <a:prstDash val="solid"/>
        </a:ln>
        <a:ln w="34925" cap="flat" cmpd="sng" algn="ctr">
          <a:solidFill>
            <a:schemeClr val="phClr"/>
          </a:solidFill>
          <a:prstDash val="solid"/>
        </a:ln>
      </a:lnStyleLst>
      <a:effectStyleLst>
        <a:effectStyle>
          <a:effectLst/>
        </a:effectStyle>
        <a:effectStyle>
          <a:effectLst>
            <a:outerShdw blurRad="88900" dist="50800" dir="2100000" sx="104000" sy="104000" algn="br" rotWithShape="0">
              <a:srgbClr val="000000">
                <a:alpha val="55000"/>
              </a:srgbClr>
            </a:outerShdw>
          </a:effectLst>
        </a:effectStyle>
        <a:effectStyle>
          <a:effectLst>
            <a:outerShdw blurRad="127000" dist="63500" dir="5400000" sx="103000" sy="103000" rotWithShape="0">
              <a:srgbClr val="000000">
                <a:alpha val="75000"/>
              </a:srgbClr>
            </a:outerShdw>
          </a:effectLst>
          <a:scene3d>
            <a:camera prst="perspectiveFront" fov="3000000"/>
            <a:lightRig rig="balanced" dir="t">
              <a:rot lat="0" lon="0" rev="18000000"/>
            </a:lightRig>
          </a:scene3d>
          <a:sp3d prstMaterial="plastic">
            <a:bevelT w="25400" h="5080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2">
            <a:duotone>
              <a:schemeClr val="phClr">
                <a:shade val="10000"/>
                <a:satMod val="150000"/>
              </a:schemeClr>
              <a:schemeClr val="phClr">
                <a:tint val="60000"/>
                <a:satMod val="400000"/>
                <a:lumMod val="11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Story.thmx</Template>
  <TotalTime>1846</TotalTime>
  <Words>750</Words>
  <Application>Microsoft Macintosh PowerPoint</Application>
  <PresentationFormat>On-screen Show (4:3)</PresentationFormat>
  <Paragraphs>155</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Story</vt:lpstr>
      <vt:lpstr>Mid-Quarter Breather:  The Course Argument</vt:lpstr>
      <vt:lpstr>Course Argument</vt:lpstr>
      <vt:lpstr>Course Argument</vt:lpstr>
      <vt:lpstr>Course Argument</vt:lpstr>
      <vt:lpstr>Course Argument</vt:lpstr>
      <vt:lpstr>Course Argument</vt:lpstr>
      <vt:lpstr>Course Argument</vt:lpstr>
      <vt:lpstr>Course Argument</vt:lpstr>
      <vt:lpstr>Course Argument</vt:lpstr>
      <vt:lpstr>Course Argument</vt:lpstr>
      <vt:lpstr>Course Argument</vt:lpstr>
      <vt:lpstr>Course Argument Does Climate Change Everything?</vt:lpstr>
      <vt:lpstr>Course Argument</vt:lpstr>
      <vt:lpstr>Course Argument</vt:lpstr>
      <vt:lpstr>Course Argument</vt:lpstr>
      <vt:lpstr>Course Argument</vt:lpstr>
      <vt:lpstr>Modernity, Modernity's</vt:lpstr>
      <vt:lpstr>Secularism(s), Secularization</vt:lpstr>
      <vt:lpstr>Fundamentalism(s)</vt:lpstr>
      <vt:lpstr>Post-modernism(s)</vt:lpstr>
    </vt:vector>
  </TitlesOfParts>
  <Company>University of Washington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Argument</dc:title>
  <dc:creator>James Wellman</dc:creator>
  <cp:lastModifiedBy>James Wellman</cp:lastModifiedBy>
  <cp:revision>84</cp:revision>
  <dcterms:created xsi:type="dcterms:W3CDTF">2015-05-11T14:56:25Z</dcterms:created>
  <dcterms:modified xsi:type="dcterms:W3CDTF">2016-05-02T20:54:44Z</dcterms:modified>
</cp:coreProperties>
</file>