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66" r:id="rId3"/>
    <p:sldId id="267" r:id="rId4"/>
    <p:sldId id="268" r:id="rId5"/>
    <p:sldId id="269" r:id="rId6"/>
    <p:sldId id="279" r:id="rId7"/>
    <p:sldId id="257" r:id="rId8"/>
    <p:sldId id="258" r:id="rId9"/>
    <p:sldId id="259" r:id="rId10"/>
    <p:sldId id="260" r:id="rId11"/>
    <p:sldId id="261" r:id="rId12"/>
    <p:sldId id="262" r:id="rId13"/>
    <p:sldId id="270" r:id="rId14"/>
    <p:sldId id="271" r:id="rId15"/>
    <p:sldId id="272" r:id="rId16"/>
    <p:sldId id="273" r:id="rId17"/>
    <p:sldId id="274" r:id="rId18"/>
    <p:sldId id="263" r:id="rId19"/>
    <p:sldId id="265" r:id="rId20"/>
    <p:sldId id="275" r:id="rId21"/>
    <p:sldId id="277" r:id="rId22"/>
    <p:sldId id="27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varScale="1">
        <p:scale>
          <a:sx n="105" d="100"/>
          <a:sy n="105" d="100"/>
        </p:scale>
        <p:origin x="-1744" y="-112"/>
      </p:cViewPr>
      <p:guideLst>
        <p:guide orient="horz" pos="2160"/>
        <p:guide pos="2880"/>
      </p:guideLst>
    </p:cSldViewPr>
  </p:slideViewPr>
  <p:outlineViewPr>
    <p:cViewPr>
      <p:scale>
        <a:sx n="33" d="100"/>
        <a:sy n="33" d="100"/>
      </p:scale>
      <p:origin x="0" y="771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E029D1-78A1-41A6-BE2A-036952779433}" type="datetimeFigureOut">
              <a:rPr lang="en-US" smtClean="0"/>
              <a:t>4/25/16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37B2F8-125E-4986-8CC5-8CAF24C0534A}" type="slidenum">
              <a:rPr lang="en-US" smtClean="0"/>
              <a:t>‹#›</a:t>
            </a:fld>
            <a:endParaRPr lang="en-US"/>
          </a:p>
        </p:txBody>
      </p:sp>
    </p:spTree>
    <p:extLst>
      <p:ext uri="{BB962C8B-B14F-4D97-AF65-F5344CB8AC3E}">
        <p14:creationId xmlns:p14="http://schemas.microsoft.com/office/powerpoint/2010/main" val="32559764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4DFDB86-0D0F-478D-97E0-D6E18A34F7FA}" type="datetimeFigureOut">
              <a:rPr lang="en-US" smtClean="0"/>
              <a:t>4/25/16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CBF309-665F-4FF7-817B-DCE0E33275C3}" type="slidenum">
              <a:rPr lang="en-US" smtClean="0"/>
              <a:t>‹#›</a:t>
            </a:fld>
            <a:endParaRPr lang="en-US"/>
          </a:p>
        </p:txBody>
      </p:sp>
    </p:spTree>
    <p:extLst>
      <p:ext uri="{BB962C8B-B14F-4D97-AF65-F5344CB8AC3E}">
        <p14:creationId xmlns:p14="http://schemas.microsoft.com/office/powerpoint/2010/main" val="2042678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DFDB86-0D0F-478D-97E0-D6E18A34F7FA}" type="datetimeFigureOut">
              <a:rPr lang="en-US" smtClean="0"/>
              <a:t>4/25/16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CBF309-665F-4FF7-817B-DCE0E33275C3}" type="slidenum">
              <a:rPr lang="en-US" smtClean="0"/>
              <a:t>‹#›</a:t>
            </a:fld>
            <a:endParaRPr lang="en-US"/>
          </a:p>
        </p:txBody>
      </p:sp>
    </p:spTree>
    <p:extLst>
      <p:ext uri="{BB962C8B-B14F-4D97-AF65-F5344CB8AC3E}">
        <p14:creationId xmlns:p14="http://schemas.microsoft.com/office/powerpoint/2010/main" val="70936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DFDB86-0D0F-478D-97E0-D6E18A34F7FA}" type="datetimeFigureOut">
              <a:rPr lang="en-US" smtClean="0"/>
              <a:t>4/25/16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CBF309-665F-4FF7-817B-DCE0E33275C3}" type="slidenum">
              <a:rPr lang="en-US" smtClean="0"/>
              <a:t>‹#›</a:t>
            </a:fld>
            <a:endParaRPr lang="en-US"/>
          </a:p>
        </p:txBody>
      </p:sp>
    </p:spTree>
    <p:extLst>
      <p:ext uri="{BB962C8B-B14F-4D97-AF65-F5344CB8AC3E}">
        <p14:creationId xmlns:p14="http://schemas.microsoft.com/office/powerpoint/2010/main" val="3230625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DFDB86-0D0F-478D-97E0-D6E18A34F7FA}" type="datetimeFigureOut">
              <a:rPr lang="en-US" smtClean="0"/>
              <a:t>4/25/16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CBF309-665F-4FF7-817B-DCE0E33275C3}" type="slidenum">
              <a:rPr lang="en-US" smtClean="0"/>
              <a:t>‹#›</a:t>
            </a:fld>
            <a:endParaRPr lang="en-US"/>
          </a:p>
        </p:txBody>
      </p:sp>
    </p:spTree>
    <p:extLst>
      <p:ext uri="{BB962C8B-B14F-4D97-AF65-F5344CB8AC3E}">
        <p14:creationId xmlns:p14="http://schemas.microsoft.com/office/powerpoint/2010/main" val="2197955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DFDB86-0D0F-478D-97E0-D6E18A34F7FA}" type="datetimeFigureOut">
              <a:rPr lang="en-US" smtClean="0"/>
              <a:t>4/25/16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CBF309-665F-4FF7-817B-DCE0E33275C3}" type="slidenum">
              <a:rPr lang="en-US" smtClean="0"/>
              <a:t>‹#›</a:t>
            </a:fld>
            <a:endParaRPr lang="en-US"/>
          </a:p>
        </p:txBody>
      </p:sp>
    </p:spTree>
    <p:extLst>
      <p:ext uri="{BB962C8B-B14F-4D97-AF65-F5344CB8AC3E}">
        <p14:creationId xmlns:p14="http://schemas.microsoft.com/office/powerpoint/2010/main" val="3456946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4DFDB86-0D0F-478D-97E0-D6E18A34F7FA}" type="datetimeFigureOut">
              <a:rPr lang="en-US" smtClean="0"/>
              <a:t>4/25/16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CBF309-665F-4FF7-817B-DCE0E33275C3}" type="slidenum">
              <a:rPr lang="en-US" smtClean="0"/>
              <a:t>‹#›</a:t>
            </a:fld>
            <a:endParaRPr lang="en-US"/>
          </a:p>
        </p:txBody>
      </p:sp>
    </p:spTree>
    <p:extLst>
      <p:ext uri="{BB962C8B-B14F-4D97-AF65-F5344CB8AC3E}">
        <p14:creationId xmlns:p14="http://schemas.microsoft.com/office/powerpoint/2010/main" val="3266129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4DFDB86-0D0F-478D-97E0-D6E18A34F7FA}" type="datetimeFigureOut">
              <a:rPr lang="en-US" smtClean="0"/>
              <a:t>4/25/16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CBF309-665F-4FF7-817B-DCE0E33275C3}" type="slidenum">
              <a:rPr lang="en-US" smtClean="0"/>
              <a:t>‹#›</a:t>
            </a:fld>
            <a:endParaRPr lang="en-US"/>
          </a:p>
        </p:txBody>
      </p:sp>
    </p:spTree>
    <p:extLst>
      <p:ext uri="{BB962C8B-B14F-4D97-AF65-F5344CB8AC3E}">
        <p14:creationId xmlns:p14="http://schemas.microsoft.com/office/powerpoint/2010/main" val="3747777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4DFDB86-0D0F-478D-97E0-D6E18A34F7FA}" type="datetimeFigureOut">
              <a:rPr lang="en-US" smtClean="0"/>
              <a:t>4/25/16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CBF309-665F-4FF7-817B-DCE0E33275C3}" type="slidenum">
              <a:rPr lang="en-US" smtClean="0"/>
              <a:t>‹#›</a:t>
            </a:fld>
            <a:endParaRPr lang="en-US"/>
          </a:p>
        </p:txBody>
      </p:sp>
    </p:spTree>
    <p:extLst>
      <p:ext uri="{BB962C8B-B14F-4D97-AF65-F5344CB8AC3E}">
        <p14:creationId xmlns:p14="http://schemas.microsoft.com/office/powerpoint/2010/main" val="3973578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DFDB86-0D0F-478D-97E0-D6E18A34F7FA}" type="datetimeFigureOut">
              <a:rPr lang="en-US" smtClean="0"/>
              <a:t>4/25/16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CBF309-665F-4FF7-817B-DCE0E33275C3}" type="slidenum">
              <a:rPr lang="en-US" smtClean="0"/>
              <a:t>‹#›</a:t>
            </a:fld>
            <a:endParaRPr lang="en-US"/>
          </a:p>
        </p:txBody>
      </p:sp>
    </p:spTree>
    <p:extLst>
      <p:ext uri="{BB962C8B-B14F-4D97-AF65-F5344CB8AC3E}">
        <p14:creationId xmlns:p14="http://schemas.microsoft.com/office/powerpoint/2010/main" val="1548936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DFDB86-0D0F-478D-97E0-D6E18A34F7FA}" type="datetimeFigureOut">
              <a:rPr lang="en-US" smtClean="0"/>
              <a:t>4/25/16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CBF309-665F-4FF7-817B-DCE0E33275C3}" type="slidenum">
              <a:rPr lang="en-US" smtClean="0"/>
              <a:t>‹#›</a:t>
            </a:fld>
            <a:endParaRPr lang="en-US"/>
          </a:p>
        </p:txBody>
      </p:sp>
    </p:spTree>
    <p:extLst>
      <p:ext uri="{BB962C8B-B14F-4D97-AF65-F5344CB8AC3E}">
        <p14:creationId xmlns:p14="http://schemas.microsoft.com/office/powerpoint/2010/main" val="133200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DFDB86-0D0F-478D-97E0-D6E18A34F7FA}" type="datetimeFigureOut">
              <a:rPr lang="en-US" smtClean="0"/>
              <a:t>4/25/16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CBF309-665F-4FF7-817B-DCE0E33275C3}" type="slidenum">
              <a:rPr lang="en-US" smtClean="0"/>
              <a:t>‹#›</a:t>
            </a:fld>
            <a:endParaRPr lang="en-US"/>
          </a:p>
        </p:txBody>
      </p:sp>
    </p:spTree>
    <p:extLst>
      <p:ext uri="{BB962C8B-B14F-4D97-AF65-F5344CB8AC3E}">
        <p14:creationId xmlns:p14="http://schemas.microsoft.com/office/powerpoint/2010/main" val="78219179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BEAC7"/>
            </a:gs>
            <a:gs pos="17999">
              <a:srgbClr val="FEE7F2"/>
            </a:gs>
            <a:gs pos="36000">
              <a:srgbClr val="FAC77D"/>
            </a:gs>
            <a:gs pos="61000">
              <a:srgbClr val="FBA97D"/>
            </a:gs>
            <a:gs pos="82001">
              <a:srgbClr val="FBD49C"/>
            </a:gs>
            <a:gs pos="100000">
              <a:srgbClr val="FEE7F2"/>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DFDB86-0D0F-478D-97E0-D6E18A34F7FA}" type="datetimeFigureOut">
              <a:rPr lang="en-US" smtClean="0"/>
              <a:t>4/25/16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CBF309-665F-4FF7-817B-DCE0E33275C3}" type="slidenum">
              <a:rPr lang="en-US" smtClean="0"/>
              <a:t>‹#›</a:t>
            </a:fld>
            <a:endParaRPr lang="en-US"/>
          </a:p>
        </p:txBody>
      </p:sp>
    </p:spTree>
    <p:extLst>
      <p:ext uri="{BB962C8B-B14F-4D97-AF65-F5344CB8AC3E}">
        <p14:creationId xmlns:p14="http://schemas.microsoft.com/office/powerpoint/2010/main" val="349450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docid=qz10NcIA9efp7M&amp;tbnid=-kyav0SiVzVyZM:&amp;ved=0CAUQjRw&amp;url=http://doktori.bme.hu/bme_palyazat/2012/hallgato/honlap/homlok_renata_en.htm&amp;ei=D4TFU5qMD4icyASs0IGADg&amp;psig=AFQjCNFb-2goKWgwavrxbQugrJrLSk4prg&amp;ust=1405539219600966" TargetMode="External"/><Relationship Id="rId4" Type="http://schemas.openxmlformats.org/officeDocument/2006/relationships/image" Target="../media/image9.jpeg"/><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eg"/><Relationship Id="rId3" Type="http://schemas.openxmlformats.org/officeDocument/2006/relationships/image" Target="../media/image1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How to Write in Chemistry</a:t>
            </a:r>
            <a:endParaRPr lang="en-US" dirty="0"/>
          </a:p>
        </p:txBody>
      </p:sp>
      <p:sp>
        <p:nvSpPr>
          <p:cNvPr id="3" name="Subtitle 2"/>
          <p:cNvSpPr>
            <a:spLocks noGrp="1"/>
          </p:cNvSpPr>
          <p:nvPr>
            <p:ph type="subTitle" idx="1"/>
          </p:nvPr>
        </p:nvSpPr>
        <p:spPr/>
        <p:txBody>
          <a:bodyPr/>
          <a:lstStyle/>
          <a:p>
            <a:r>
              <a:rPr lang="en-US" dirty="0" smtClean="0">
                <a:solidFill>
                  <a:schemeClr val="tx1"/>
                </a:solidFill>
              </a:rPr>
              <a:t>Chemistry Research Paper</a:t>
            </a:r>
            <a:endParaRPr lang="en-US" dirty="0">
              <a:solidFill>
                <a:schemeClr val="tx1"/>
              </a:solidFill>
            </a:endParaRPr>
          </a:p>
        </p:txBody>
      </p:sp>
    </p:spTree>
    <p:extLst>
      <p:ext uri="{BB962C8B-B14F-4D97-AF65-F5344CB8AC3E}">
        <p14:creationId xmlns:p14="http://schemas.microsoft.com/office/powerpoint/2010/main" val="327106073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Third Paragraph- Results</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v"/>
            </a:pPr>
            <a:r>
              <a:rPr lang="en-US" dirty="0" smtClean="0"/>
              <a:t>Results- what you concluded from the experiment</a:t>
            </a:r>
          </a:p>
          <a:p>
            <a:pPr>
              <a:buFont typeface="Wingdings" panose="05000000000000000000" pitchFamily="2" charset="2"/>
              <a:buChar char="Ø"/>
            </a:pPr>
            <a:r>
              <a:rPr lang="en-US" dirty="0" smtClean="0"/>
              <a:t>Summary of raw data in tabular form</a:t>
            </a:r>
          </a:p>
          <a:p>
            <a:pPr>
              <a:buFont typeface="Wingdings" panose="05000000000000000000" pitchFamily="2" charset="2"/>
              <a:buChar char="Ø"/>
            </a:pPr>
            <a:r>
              <a:rPr lang="en-US" dirty="0" smtClean="0"/>
              <a:t>Important observations</a:t>
            </a:r>
          </a:p>
          <a:p>
            <a:pPr lvl="1">
              <a:buFont typeface="Wingdings" panose="05000000000000000000" pitchFamily="2" charset="2"/>
              <a:buChar char="Ø"/>
            </a:pPr>
            <a:r>
              <a:rPr lang="en-US" dirty="0" smtClean="0"/>
              <a:t>How does the experiment change?</a:t>
            </a:r>
          </a:p>
          <a:p>
            <a:pPr lvl="1">
              <a:buFont typeface="Wingdings" panose="05000000000000000000" pitchFamily="2" charset="2"/>
              <a:buChar char="Ø"/>
            </a:pPr>
            <a:r>
              <a:rPr lang="en-US" dirty="0" smtClean="0"/>
              <a:t>Did you prove your hypothesis?</a:t>
            </a:r>
          </a:p>
          <a:p>
            <a:pPr>
              <a:buFont typeface="Wingdings" panose="05000000000000000000" pitchFamily="2" charset="2"/>
              <a:buChar char="Ø"/>
            </a:pPr>
            <a:r>
              <a:rPr lang="en-US" dirty="0" smtClean="0"/>
              <a:t>Calculations</a:t>
            </a:r>
          </a:p>
          <a:p>
            <a:pPr lvl="1">
              <a:buFont typeface="Wingdings" panose="05000000000000000000" pitchFamily="2" charset="2"/>
              <a:buChar char="Ø"/>
            </a:pPr>
            <a:r>
              <a:rPr lang="en-US" dirty="0" smtClean="0"/>
              <a:t>Description of equations used in calculations</a:t>
            </a:r>
          </a:p>
          <a:p>
            <a:pPr>
              <a:buFont typeface="Wingdings" panose="05000000000000000000" pitchFamily="2" charset="2"/>
              <a:buChar char="Ø"/>
            </a:pPr>
            <a:endParaRPr lang="en-US"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3405951"/>
            <a:ext cx="2750127" cy="18300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3157381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Fourth Paragraph- Discussion</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smtClean="0"/>
              <a:t>Analysis of your results</a:t>
            </a:r>
          </a:p>
          <a:p>
            <a:pPr>
              <a:buFont typeface="Wingdings" panose="05000000000000000000" pitchFamily="2" charset="2"/>
              <a:buChar char="Ø"/>
            </a:pPr>
            <a:r>
              <a:rPr lang="en-US" dirty="0" smtClean="0"/>
              <a:t>Purpose of the experiment</a:t>
            </a:r>
          </a:p>
          <a:p>
            <a:pPr>
              <a:buFont typeface="Wingdings" panose="05000000000000000000" pitchFamily="2" charset="2"/>
              <a:buChar char="Ø"/>
            </a:pPr>
            <a:r>
              <a:rPr lang="en-US" dirty="0" smtClean="0"/>
              <a:t>What do the results indicate?</a:t>
            </a:r>
          </a:p>
          <a:p>
            <a:pPr>
              <a:buFont typeface="Wingdings" panose="05000000000000000000" pitchFamily="2" charset="2"/>
              <a:buChar char="Ø"/>
            </a:pPr>
            <a:r>
              <a:rPr lang="en-US" dirty="0" smtClean="0"/>
              <a:t>What are the sources of error?</a:t>
            </a:r>
          </a:p>
          <a:p>
            <a:pPr lvl="1">
              <a:buFont typeface="Wingdings" panose="05000000000000000000" pitchFamily="2" charset="2"/>
              <a:buChar char="Ø"/>
            </a:pPr>
            <a:r>
              <a:rPr lang="en-US" dirty="0" smtClean="0"/>
              <a:t>Experimental uncertainty</a:t>
            </a:r>
          </a:p>
          <a:p>
            <a:pPr lvl="1">
              <a:buFont typeface="Wingdings" panose="05000000000000000000" pitchFamily="2" charset="2"/>
              <a:buChar char="Ø"/>
            </a:pPr>
            <a:r>
              <a:rPr lang="en-US" dirty="0" smtClean="0"/>
              <a:t>Precision</a:t>
            </a:r>
            <a:endParaRPr lang="en-US" dirty="0"/>
          </a:p>
          <a:p>
            <a:pPr marL="457200" lvl="1" indent="0">
              <a:buNone/>
            </a:pPr>
            <a:endParaRPr lang="en-US" dirty="0" smtClean="0"/>
          </a:p>
        </p:txBody>
      </p:sp>
      <p:pic>
        <p:nvPicPr>
          <p:cNvPr id="6146" name="Picture 2" descr="https://encrypted-tbn2.gstatic.com/images?q=tbn:ANd9GcTsWsb56oFud6a6227NyhOOeeK-EX9JtgITaJNDXYNu5ceeKKB7y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7056" y="4191000"/>
            <a:ext cx="3827394" cy="2570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301743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Fifth Paragraph- Conclusion</a:t>
            </a:r>
            <a:endParaRPr lang="en-US" dirty="0"/>
          </a:p>
        </p:txBody>
      </p:sp>
      <p:sp>
        <p:nvSpPr>
          <p:cNvPr id="3" name="Content Placeholder 2"/>
          <p:cNvSpPr>
            <a:spLocks noGrp="1"/>
          </p:cNvSpPr>
          <p:nvPr>
            <p:ph idx="1"/>
          </p:nvPr>
        </p:nvSpPr>
        <p:spPr>
          <a:xfrm>
            <a:off x="457200" y="1295400"/>
            <a:ext cx="8229600" cy="5334000"/>
          </a:xfrm>
        </p:spPr>
        <p:txBody>
          <a:bodyPr>
            <a:noAutofit/>
          </a:bodyPr>
          <a:lstStyle/>
          <a:p>
            <a:pPr>
              <a:buFont typeface="Wingdings" panose="05000000000000000000" pitchFamily="2" charset="2"/>
              <a:buChar char="Ø"/>
            </a:pPr>
            <a:r>
              <a:rPr lang="en-US" dirty="0" smtClean="0"/>
              <a:t>Summary of experiment</a:t>
            </a:r>
          </a:p>
          <a:p>
            <a:pPr lvl="1">
              <a:buFont typeface="Wingdings" panose="05000000000000000000" pitchFamily="2" charset="2"/>
              <a:buChar char="Ø"/>
            </a:pPr>
            <a:r>
              <a:rPr lang="en-US" dirty="0" smtClean="0"/>
              <a:t>Subject</a:t>
            </a:r>
          </a:p>
          <a:p>
            <a:pPr lvl="1">
              <a:buFont typeface="Wingdings" panose="05000000000000000000" pitchFamily="2" charset="2"/>
              <a:buChar char="Ø"/>
            </a:pPr>
            <a:r>
              <a:rPr lang="en-US" dirty="0" smtClean="0"/>
              <a:t>Purpose</a:t>
            </a:r>
          </a:p>
          <a:p>
            <a:pPr>
              <a:buFont typeface="Wingdings" panose="05000000000000000000" pitchFamily="2" charset="2"/>
              <a:buChar char="Ø"/>
            </a:pPr>
            <a:r>
              <a:rPr lang="en-US" dirty="0" smtClean="0"/>
              <a:t>Summary of results</a:t>
            </a:r>
          </a:p>
          <a:p>
            <a:pPr lvl="1">
              <a:buFont typeface="Wingdings" panose="05000000000000000000" pitchFamily="2" charset="2"/>
              <a:buChar char="Ø"/>
            </a:pPr>
            <a:r>
              <a:rPr lang="en-US" dirty="0" smtClean="0"/>
              <a:t>What changed?</a:t>
            </a:r>
          </a:p>
          <a:p>
            <a:pPr lvl="1">
              <a:buFont typeface="Wingdings" panose="05000000000000000000" pitchFamily="2" charset="2"/>
              <a:buChar char="Ø"/>
            </a:pPr>
            <a:r>
              <a:rPr lang="en-US" dirty="0" smtClean="0"/>
              <a:t>Calculations</a:t>
            </a:r>
          </a:p>
          <a:p>
            <a:pPr>
              <a:buFont typeface="Wingdings" panose="05000000000000000000" pitchFamily="2" charset="2"/>
              <a:buChar char="Ø"/>
            </a:pPr>
            <a:r>
              <a:rPr lang="en-US" dirty="0" smtClean="0"/>
              <a:t>Summary of discussion</a:t>
            </a:r>
          </a:p>
          <a:p>
            <a:pPr lvl="1">
              <a:buFont typeface="Wingdings" panose="05000000000000000000" pitchFamily="2" charset="2"/>
              <a:buChar char="Ø"/>
            </a:pPr>
            <a:r>
              <a:rPr lang="en-US" dirty="0" smtClean="0"/>
              <a:t>Summarize in terms of the broader questions</a:t>
            </a:r>
          </a:p>
          <a:p>
            <a:pPr marL="457200" lvl="1" indent="0">
              <a:buNone/>
            </a:pPr>
            <a:endParaRPr lang="en-US" dirty="0" smtClean="0"/>
          </a:p>
          <a:p>
            <a:pPr marL="457200" lvl="1" indent="0">
              <a:buNone/>
            </a:pPr>
            <a:endParaRPr lang="en-US" sz="2000" dirty="0"/>
          </a:p>
        </p:txBody>
      </p:sp>
    </p:spTree>
    <p:extLst>
      <p:ext uri="{BB962C8B-B14F-4D97-AF65-F5344CB8AC3E}">
        <p14:creationId xmlns:p14="http://schemas.microsoft.com/office/powerpoint/2010/main" val="327916579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533400"/>
            <a:ext cx="8229600" cy="5943600"/>
          </a:xfrm>
        </p:spPr>
        <p:txBody>
          <a:bodyPr>
            <a:normAutofit fontScale="77500" lnSpcReduction="20000"/>
          </a:bodyPr>
          <a:lstStyle/>
          <a:p>
            <a:pPr>
              <a:buFont typeface="Wingdings" panose="05000000000000000000" pitchFamily="2" charset="2"/>
              <a:buChar char="Ø"/>
            </a:pPr>
            <a:r>
              <a:rPr lang="en-US" sz="4100" b="1" u="sng" dirty="0" smtClean="0"/>
              <a:t>Conclusion Example</a:t>
            </a:r>
            <a:r>
              <a:rPr lang="en-US" dirty="0" smtClean="0"/>
              <a:t>:</a:t>
            </a:r>
          </a:p>
          <a:p>
            <a:pPr marL="0" indent="0">
              <a:buNone/>
            </a:pPr>
            <a:r>
              <a:rPr lang="en-US" dirty="0"/>
              <a:t> </a:t>
            </a:r>
            <a:r>
              <a:rPr lang="en-US" dirty="0" smtClean="0"/>
              <a:t>“</a:t>
            </a:r>
            <a:r>
              <a:rPr lang="en-US" dirty="0"/>
              <a:t>The described UPLC-ESI-MS validated analytical methodology enables the rapid and selective assay of </a:t>
            </a:r>
            <a:r>
              <a:rPr lang="en-US" dirty="0" err="1"/>
              <a:t>ofloxacin</a:t>
            </a:r>
            <a:r>
              <a:rPr lang="en-US" dirty="0"/>
              <a:t> in aqueous humor. This is the first application of UPLC-MS for the determination of </a:t>
            </a:r>
            <a:r>
              <a:rPr lang="en-US" dirty="0" err="1"/>
              <a:t>ofloxacin</a:t>
            </a:r>
            <a:r>
              <a:rPr lang="en-US" dirty="0"/>
              <a:t> in aqueous humor and the method is equally sensitive as LC-fluorescence applied in aqueous humor9 or LC-MS/MS determination in plasma.7 Furthermore, the developed method is advantageous in its high speed (analysis time of 3 minutes) and the selectivity. It can be automated and is completely validated according to FDA guidelines with satisfactory data for all the parameters under scrutiny. We also describe the application of the UPLC-ESI-MS method to the analysis of clinical samples. Therefore, the developed UPLC-ESI-MS method allows the reproducible sensitive measurement of </a:t>
            </a:r>
            <a:r>
              <a:rPr lang="en-US" dirty="0" err="1"/>
              <a:t>ofloxacin</a:t>
            </a:r>
            <a:r>
              <a:rPr lang="en-US" dirty="0"/>
              <a:t> with improved throughput in aqueous humor and can be applied to studies of bioavailability of </a:t>
            </a:r>
            <a:r>
              <a:rPr lang="en-US" dirty="0" err="1"/>
              <a:t>ofloxacin</a:t>
            </a:r>
            <a:r>
              <a:rPr lang="en-US" dirty="0"/>
              <a:t> in the anterior chamber of the eye.”</a:t>
            </a:r>
          </a:p>
          <a:p>
            <a:pPr marL="0" indent="0">
              <a:buNone/>
            </a:pPr>
            <a:endParaRPr lang="en-US" dirty="0"/>
          </a:p>
        </p:txBody>
      </p:sp>
    </p:spTree>
    <p:extLst>
      <p:ext uri="{BB962C8B-B14F-4D97-AF65-F5344CB8AC3E}">
        <p14:creationId xmlns:p14="http://schemas.microsoft.com/office/powerpoint/2010/main" val="313928516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Breaking Down the Conclusion</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smtClean="0"/>
              <a:t>“The </a:t>
            </a:r>
            <a:r>
              <a:rPr lang="en-US" dirty="0"/>
              <a:t>described UPLC-ESI-MS validated analytical methodology enables the rapid and selective assay of </a:t>
            </a:r>
            <a:r>
              <a:rPr lang="en-US" dirty="0" err="1"/>
              <a:t>ofloxacin</a:t>
            </a:r>
            <a:r>
              <a:rPr lang="en-US" dirty="0"/>
              <a:t> in aqueous </a:t>
            </a:r>
            <a:r>
              <a:rPr lang="en-US" dirty="0" smtClean="0"/>
              <a:t>humor.”</a:t>
            </a:r>
          </a:p>
          <a:p>
            <a:pPr>
              <a:buFont typeface="Wingdings" panose="05000000000000000000" pitchFamily="2" charset="2"/>
              <a:buChar char="Ø"/>
            </a:pPr>
            <a:r>
              <a:rPr lang="en-US" dirty="0" smtClean="0"/>
              <a:t>The first sentence tells the reader the subject of the experiment and what it has achieved.</a:t>
            </a:r>
            <a:endParaRPr lang="en-US" dirty="0"/>
          </a:p>
        </p:txBody>
      </p:sp>
    </p:spTree>
    <p:extLst>
      <p:ext uri="{BB962C8B-B14F-4D97-AF65-F5344CB8AC3E}">
        <p14:creationId xmlns:p14="http://schemas.microsoft.com/office/powerpoint/2010/main" val="304277755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Breaking Down the Conclusion Cont.</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smtClean="0"/>
              <a:t>“This </a:t>
            </a:r>
            <a:r>
              <a:rPr lang="en-US" dirty="0"/>
              <a:t>is the first application of UPLC-MS for the determination of </a:t>
            </a:r>
            <a:r>
              <a:rPr lang="en-US" dirty="0" err="1"/>
              <a:t>ofloxacin</a:t>
            </a:r>
            <a:r>
              <a:rPr lang="en-US" dirty="0"/>
              <a:t> in aqueous humor and the method is equally sensitive as LC-fluorescence applied in aqueous humor9 or LC-MS/MS determination in </a:t>
            </a:r>
            <a:r>
              <a:rPr lang="en-US" dirty="0" smtClean="0"/>
              <a:t>plasma.7.”</a:t>
            </a:r>
          </a:p>
          <a:p>
            <a:pPr>
              <a:buFont typeface="Wingdings" panose="05000000000000000000" pitchFamily="2" charset="2"/>
              <a:buChar char="Ø"/>
            </a:pPr>
            <a:r>
              <a:rPr lang="en-US" dirty="0" smtClean="0"/>
              <a:t>The second sentence compares the three tasks that were performed during the experiment.</a:t>
            </a:r>
            <a:endParaRPr lang="en-US" dirty="0"/>
          </a:p>
        </p:txBody>
      </p:sp>
    </p:spTree>
    <p:extLst>
      <p:ext uri="{BB962C8B-B14F-4D97-AF65-F5344CB8AC3E}">
        <p14:creationId xmlns:p14="http://schemas.microsoft.com/office/powerpoint/2010/main" val="11741886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Breaking Down the Conclusion Cont.</a:t>
            </a:r>
            <a:endParaRPr lang="en-US" dirty="0"/>
          </a:p>
        </p:txBody>
      </p:sp>
      <p:sp>
        <p:nvSpPr>
          <p:cNvPr id="3" name="Content Placeholder 2"/>
          <p:cNvSpPr>
            <a:spLocks noGrp="1"/>
          </p:cNvSpPr>
          <p:nvPr>
            <p:ph idx="1"/>
          </p:nvPr>
        </p:nvSpPr>
        <p:spPr/>
        <p:txBody>
          <a:bodyPr>
            <a:normAutofit fontScale="92500" lnSpcReduction="10000"/>
          </a:bodyPr>
          <a:lstStyle/>
          <a:p>
            <a:pPr>
              <a:buFont typeface="Wingdings" panose="05000000000000000000" pitchFamily="2" charset="2"/>
              <a:buChar char="Ø"/>
            </a:pPr>
            <a:r>
              <a:rPr lang="en-US" dirty="0" smtClean="0"/>
              <a:t>“Furthermore</a:t>
            </a:r>
            <a:r>
              <a:rPr lang="en-US" dirty="0"/>
              <a:t>, the developed method is advantageous in its high speed (analysis time of 3 minutes) and the selectivity. It can be automated and is completely validated according to FDA guidelines with satisfactory data for all the parameters under scrutiny. We also describe the application of the UPLC-ESI-MS method to the analysis of clinical samples</a:t>
            </a:r>
            <a:r>
              <a:rPr lang="en-US" dirty="0" smtClean="0"/>
              <a:t>.”</a:t>
            </a:r>
          </a:p>
          <a:p>
            <a:pPr>
              <a:buFont typeface="Wingdings" panose="05000000000000000000" pitchFamily="2" charset="2"/>
              <a:buChar char="Ø"/>
            </a:pPr>
            <a:r>
              <a:rPr lang="en-US" dirty="0" smtClean="0"/>
              <a:t>The third and fourth sentence describes what they discovered through their results.</a:t>
            </a:r>
            <a:endParaRPr lang="en-US" dirty="0"/>
          </a:p>
        </p:txBody>
      </p:sp>
    </p:spTree>
    <p:extLst>
      <p:ext uri="{BB962C8B-B14F-4D97-AF65-F5344CB8AC3E}">
        <p14:creationId xmlns:p14="http://schemas.microsoft.com/office/powerpoint/2010/main" val="17001339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Breaking Down the Conclusion Cont.</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smtClean="0"/>
              <a:t>“Therefore</a:t>
            </a:r>
            <a:r>
              <a:rPr lang="en-US" dirty="0"/>
              <a:t>, the developed UPLC-ESI-MS method allows the reproducible sensitive measurement of </a:t>
            </a:r>
            <a:r>
              <a:rPr lang="en-US" dirty="0" err="1"/>
              <a:t>ofloxacin</a:t>
            </a:r>
            <a:r>
              <a:rPr lang="en-US" dirty="0"/>
              <a:t> with improved throughput in aqueous humor and can be applied to studies of bioavailability of </a:t>
            </a:r>
            <a:r>
              <a:rPr lang="en-US" dirty="0" err="1"/>
              <a:t>ofloxacin</a:t>
            </a:r>
            <a:r>
              <a:rPr lang="en-US" dirty="0"/>
              <a:t> in the anterior chamber of the eye.”</a:t>
            </a:r>
          </a:p>
          <a:p>
            <a:pPr>
              <a:buFont typeface="Wingdings" panose="05000000000000000000" pitchFamily="2" charset="2"/>
              <a:buChar char="Ø"/>
            </a:pPr>
            <a:r>
              <a:rPr lang="en-US" dirty="0" smtClean="0"/>
              <a:t>The last sentence concludes their experiment, results and discussion.</a:t>
            </a:r>
            <a:endParaRPr lang="en-US" dirty="0"/>
          </a:p>
        </p:txBody>
      </p:sp>
    </p:spTree>
    <p:extLst>
      <p:ext uri="{BB962C8B-B14F-4D97-AF65-F5344CB8AC3E}">
        <p14:creationId xmlns:p14="http://schemas.microsoft.com/office/powerpoint/2010/main" val="29575098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Sixth Paragraph- Appendix</a:t>
            </a:r>
            <a:endParaRPr lang="en-US" dirty="0"/>
          </a:p>
        </p:txBody>
      </p:sp>
      <p:sp>
        <p:nvSpPr>
          <p:cNvPr id="3" name="Content Placeholder 2"/>
          <p:cNvSpPr>
            <a:spLocks noGrp="1"/>
          </p:cNvSpPr>
          <p:nvPr>
            <p:ph idx="1"/>
          </p:nvPr>
        </p:nvSpPr>
        <p:spPr/>
        <p:txBody>
          <a:bodyPr>
            <a:normAutofit fontScale="92500" lnSpcReduction="10000"/>
          </a:bodyPr>
          <a:lstStyle/>
          <a:p>
            <a:pPr>
              <a:buFont typeface="Wingdings" panose="05000000000000000000" pitchFamily="2" charset="2"/>
              <a:buChar char="v"/>
            </a:pPr>
            <a:r>
              <a:rPr lang="en-US" dirty="0" smtClean="0"/>
              <a:t>Appendix- includes material not needed when reading the paper</a:t>
            </a:r>
          </a:p>
          <a:p>
            <a:pPr>
              <a:buFont typeface="Wingdings" panose="05000000000000000000" pitchFamily="2" charset="2"/>
              <a:buChar char="Ø"/>
            </a:pPr>
            <a:r>
              <a:rPr lang="en-US" dirty="0" smtClean="0"/>
              <a:t>Graphics:</a:t>
            </a:r>
          </a:p>
          <a:p>
            <a:pPr lvl="1">
              <a:buFont typeface="Wingdings" panose="05000000000000000000" pitchFamily="2" charset="2"/>
              <a:buChar char="Ø"/>
            </a:pPr>
            <a:r>
              <a:rPr lang="en-US" dirty="0"/>
              <a:t>Tables- columns of measured and/or calculated values or observations</a:t>
            </a:r>
          </a:p>
          <a:p>
            <a:pPr lvl="1">
              <a:buFont typeface="Wingdings" panose="05000000000000000000" pitchFamily="2" charset="2"/>
              <a:buChar char="Ø"/>
            </a:pPr>
            <a:r>
              <a:rPr lang="en-US" dirty="0"/>
              <a:t>Figures include: spectra, graphs, cartoons of experimental set-up or drawings intended to show an object</a:t>
            </a:r>
          </a:p>
          <a:p>
            <a:pPr lvl="1">
              <a:buFont typeface="Wingdings" panose="05000000000000000000" pitchFamily="2" charset="2"/>
              <a:buChar char="Ø"/>
            </a:pPr>
            <a:r>
              <a:rPr lang="en-US" dirty="0"/>
              <a:t>Schemes- reaction mechanisms, experimental flow charts intended to show a process</a:t>
            </a:r>
          </a:p>
          <a:p>
            <a:pPr>
              <a:buFont typeface="Wingdings" panose="05000000000000000000" pitchFamily="2" charset="2"/>
              <a:buChar char="Ø"/>
            </a:pPr>
            <a:endParaRPr lang="en-US" dirty="0" smtClean="0"/>
          </a:p>
        </p:txBody>
      </p:sp>
    </p:spTree>
    <p:extLst>
      <p:ext uri="{BB962C8B-B14F-4D97-AF65-F5344CB8AC3E}">
        <p14:creationId xmlns:p14="http://schemas.microsoft.com/office/powerpoint/2010/main" val="185046126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 Cont.</a:t>
            </a:r>
            <a:endParaRPr lang="en-US" dirty="0"/>
          </a:p>
        </p:txBody>
      </p:sp>
      <p:sp>
        <p:nvSpPr>
          <p:cNvPr id="3" name="Content Placeholder 2"/>
          <p:cNvSpPr>
            <a:spLocks noGrp="1"/>
          </p:cNvSpPr>
          <p:nvPr>
            <p:ph idx="1"/>
          </p:nvPr>
        </p:nvSpPr>
        <p:spPr/>
        <p:txBody>
          <a:bodyPr>
            <a:normAutofit fontScale="92500"/>
          </a:bodyPr>
          <a:lstStyle/>
          <a:p>
            <a:pPr>
              <a:buFont typeface="Wingdings" panose="05000000000000000000" pitchFamily="2" charset="2"/>
              <a:buChar char="Ø"/>
            </a:pPr>
            <a:r>
              <a:rPr lang="en-US" dirty="0"/>
              <a:t>All tables, figures, and schemes should be numbered sequentially and must be mentioned in the text.</a:t>
            </a:r>
          </a:p>
          <a:p>
            <a:pPr>
              <a:buFont typeface="Wingdings" panose="05000000000000000000" pitchFamily="2" charset="2"/>
              <a:buChar char="Ø"/>
            </a:pPr>
            <a:r>
              <a:rPr lang="en-US" dirty="0"/>
              <a:t>All graphics should be a full page in size and included at the end of the manuscript in the Appendix</a:t>
            </a:r>
          </a:p>
          <a:p>
            <a:pPr>
              <a:buFont typeface="Wingdings" panose="05000000000000000000" pitchFamily="2" charset="2"/>
              <a:buChar char="Ø"/>
            </a:pPr>
            <a:r>
              <a:rPr lang="en-US" dirty="0"/>
              <a:t>Chemical structures can appear in the text and should be labeled with the same name, formula or compound number that appears in the text.</a:t>
            </a:r>
          </a:p>
          <a:p>
            <a:endParaRPr lang="en-US" dirty="0"/>
          </a:p>
        </p:txBody>
      </p:sp>
    </p:spTree>
    <p:extLst>
      <p:ext uri="{BB962C8B-B14F-4D97-AF65-F5344CB8AC3E}">
        <p14:creationId xmlns:p14="http://schemas.microsoft.com/office/powerpoint/2010/main" val="22136611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Sentence Structure and Writing Style</a:t>
            </a:r>
            <a:endParaRPr lang="en-US"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Ø"/>
            </a:pPr>
            <a:r>
              <a:rPr lang="en-US" dirty="0" smtClean="0"/>
              <a:t>Beginning a sentence</a:t>
            </a:r>
          </a:p>
          <a:p>
            <a:pPr lvl="1">
              <a:buFont typeface="Wingdings" panose="05000000000000000000" pitchFamily="2" charset="2"/>
              <a:buChar char="Ø"/>
            </a:pPr>
            <a:r>
              <a:rPr lang="en-US" dirty="0" smtClean="0"/>
              <a:t>Avoid beginning a sentence with a symbol, numeric value or equation</a:t>
            </a:r>
          </a:p>
          <a:p>
            <a:pPr marL="457200" lvl="1" indent="0">
              <a:buNone/>
            </a:pPr>
            <a:r>
              <a:rPr lang="en-US" u="sng" dirty="0" smtClean="0"/>
              <a:t>Incorrect:</a:t>
            </a:r>
            <a:r>
              <a:rPr lang="en-US" dirty="0" smtClean="0"/>
              <a:t>	315.6 mg of ammonium chloride 			was added to the solution, which 			was then heated to 50 degrees 				Celsius.</a:t>
            </a:r>
          </a:p>
          <a:p>
            <a:pPr marL="457200" lvl="1" indent="0">
              <a:buNone/>
            </a:pPr>
            <a:r>
              <a:rPr lang="en-US" u="sng" dirty="0" smtClean="0"/>
              <a:t>Correct:</a:t>
            </a:r>
            <a:r>
              <a:rPr lang="en-US" dirty="0" smtClean="0"/>
              <a:t>		After the addition of 315.6 mg of 			Ammonium Chloride, the solution 			was heated to 50 degrees Celsius.</a:t>
            </a:r>
            <a:endParaRPr lang="en-US" dirty="0"/>
          </a:p>
        </p:txBody>
      </p:sp>
    </p:spTree>
    <p:extLst>
      <p:ext uri="{BB962C8B-B14F-4D97-AF65-F5344CB8AC3E}">
        <p14:creationId xmlns:p14="http://schemas.microsoft.com/office/powerpoint/2010/main" val="36883058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Tables- </a:t>
            </a:r>
            <a:r>
              <a:rPr lang="en-US" i="1" dirty="0" smtClean="0"/>
              <a:t>Calculated and Measured Values</a:t>
            </a:r>
            <a:endParaRPr lang="en-US" dirty="0"/>
          </a:p>
        </p:txBody>
      </p:sp>
      <p:sp>
        <p:nvSpPr>
          <p:cNvPr id="3" name="Content Placeholder 2"/>
          <p:cNvSpPr>
            <a:spLocks noGrp="1"/>
          </p:cNvSpPr>
          <p:nvPr>
            <p:ph idx="1"/>
          </p:nvPr>
        </p:nvSpPr>
        <p:spPr/>
        <p:txBody>
          <a:bodyPr/>
          <a:lstStyle/>
          <a:p>
            <a:pPr marL="0" indent="0">
              <a:buNone/>
            </a:pPr>
            <a:r>
              <a:rPr lang="en-US" dirty="0" smtClean="0"/>
              <a:t> </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524000"/>
            <a:ext cx="3948928" cy="2667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AutoShape 12" descr="data:image/jpeg;base64,/9j/4AAQSkZJRgABAQAAAQABAAD/2wCEAAkGBxEQEBMUExQWFhUTGBUYFhgXFRgUFBYVFxgZFxwXHBgYHCggGhslHhgYIjIiJSkrLi4uFx8zODMtNygtLisBCgoKDg0OGxAQGzAlHyQyNS4sLCw0MDQvLSwsNC0sLCwtLCw0LCwsLCwsNCwsLCwsLCwsLCwvLCwsLCwsLCwsLP/AABEIALMBGgMBEQACEQEDEQH/xAAbAAEAAwEBAQEAAAAAAAAAAAAAAgMEBQEGB//EAEEQAAIBAgQDBQQHBgUEAwAAAAECAAMRBBIhMQUTQQYiUWFxFDJCkSNSYnKx0eEzgZKhssEVJFNz8BaCosI0VIP/xAAaAQEBAQEBAQEAAAAAAAAAAAAAAQIEAwUG/8QAOREBAAIBAwEEBggFBAMAAAAAAAECEQMEEiExQVFxBRM0YbHRFCIyM3KBkcEVI1JToUJDgvAkwuH/2gAMAwEAAhEDEQA/AP3GAgIEaj5QTroCdBc6eAG8Cjh+Op4imKlJsyEsA3Q5SVNr7i4OsDTAQEBAQEBAQEBAQEBAQEBAQEBAQEBAQEBAQEBAQEBAQEBAhVNlJ1NgdBv+63WBg7O5fZqarT5YQZAmpAC6aE7+vrA6UBAQEBAQEBAQEBAQEBAQEBAQEBAQEBAQEBAQEBAQEBAQMVXi2HVijVqYZTlILgENlD2IvocrKfRh4iBLC8SoVWy06iMcuaysCct7Xt66fvgecJ/Yr6t/UYGyAgICAgICAgICAgICAgICAgICAgICAgICAgICAgICAgIHz1XsdhWeoxNT6VndxzCVJfKWGtyBdEOhFsoG2kDTw/s5RouXBdiVdTnIIPMZWdiABqxVb9O7oBrcNHCaC8le6Pi/qMzNYnuXMtFeioRiANj+EzesRWeixM5Wchfqia4V8E5ShVorpoNxM2rHTosTLB2hq8nDs6ABgVtcA7sBtPHdT6vTm1e117HTjW1opfs6/A4TWFSlTd8ouhLHQC9118opavCL3xHTM+HcxuKcdW1Kd04hyO2bLagUIsS+qnQ+74Tk3d6WrS2nMTE98f8Ax9L0TWc6kWjujt/N9HhqSncDZfwn0YrGZ6Pi5nELuQv1RNcK+CcpV0aKkbDdvxMzWsY7FmZSq0VynQbGW1K4noRM5erQWw0ERSvgcpRq0VAGg3X8RJaseBEynyF+qJrhXwTlKOQBxYW0P9pMRFowucwum2SAgICAgICAgICAgICAgICBGo4UEsQABckmwAHUmBXRxdN2ZVdGZbZgrAlb6i4B0vA+axrcU5r8oNkzvkz8i1rKADbXl++QfeuVB0vAv4GeIc36e+TlvbPyh38y8sty9c5XPmt3dFt1gdThOfkr7vxeP1jM/WXo0YjNkbbY+PhM35cZWuMrO/8AZ/nNfWTohVzabbjxmbcuixhyu1ub2R723Ta/1hOfe59TOfd8Xf6Lx9Jr+fwU8Nv7Gm37NvldZy7jP0Kfw/I1fa7ficXjt+VR++/4JOHb+yaXnb4vpbH73V8ofY4XNbpsvj4CfoI5Zl+e6Yhf3/s/zmvrJ0Qo5rdN28fEzNeWFnD2rmynbY+MtuWJIxl6uew93+cRyTojWzWG26+PiJLcljCff+z/ADmvrJ0R1zi9tm2/dJ15RlemF02yQEBAQEBAQEBAQEBAQEBAQIVqSupVgCrCxB1BB6QMPDOErhy2Rjk72VMqAJnYu1iBmIudAToIGXFdqMPSdkfOpQsG7hsAuXvel3UDqcwNrG8C7h/aChXfIuYMFdjmXKBy2VXUna6llv072hOtgv4TUHJXUfF1+0ZMwYaMQ4yNqNj18pm8xxlqsdXtbEKqsxPugnS19BeW14iMrSk2tFY72Hh/FqeJTMoIswBDWB2vfQnSeOnr11a8o8e977jbW29+Fpz0z0Y+1OJR8I+VgdU/qE5txuNLW0LTp2iez4un0bp2pua8o8fgjw1h7Gn+234rPPcz/wCFP4fkzq+12/E4vHT9FR+/U/BJwaHsml52+L6Wx+91fKH2WFcW3Gy9fIT9DExmX53HSF/MHiPnNcoMSroOLbjduv2jM1mMLMParjKdRsestpjEpEdUlqCw1HziJgxKFZxYajdevmJLTCxCzmDxHzmuUJiUCwLrY9G/tM5zaF7ls2yQEBAQEBAQEBAQEBAQEBAQEBA5zcCwpYsaSkszOb967PbMbHTWw027q+AgWYXhGHpNmSkqnKVvbXKTcjzuQCT1sL7CB5wlByV0HxdPtGTEGWf/ABWk9SrRAIdFa5IFtPA385z+upabUiOsQ67bXU09OurMxiV+PrUylVRbMEfS32Zm240bWtpRP1oicwzo0vF6WnszHxcTsWByW/3B+E8djH8r8/k7fS/3/wDx/eWXiA/ytX/8/wCtZ8b0d7LqecOjQ9rp5T8HT4ao9jT/AG2/FZ9Xcx/4U/h+Ti1fa7ficXjo+io/fqfgk4Nv7Jpedvi+lsfvdXyh9lhUFthsvTyE/QxEZl+dz0hfkHgPlNYhMq6CC2w3bp9ozNYjDUy9qoMp0Gx6eUtojEpE9UlQWGg+UREGUKyCw0G69PMSWiFiVmQeA+U1iGcoFQHX0b+0zj60L3LZtCAgICAgICAgICAgICAgICAgIHy+P4ZxA1ahp17K1R2TM9simlQAGUJYqGWuLG/7QNqdgt4LgMalUmrUunLcAFzUsxZTTuCBcqA92vdsw3toHT4Srcle8Pi+H7R85mYnxXo+cwV/8QxHpVvp6T5unn1+p5T+z7e69i0vOPhLoYwHm1dRfLU6fYPnODSz/ENX8M/+rmr93p+cfFn7GA8lrEftB08vWfS2OfVfn8np6X+//wCP7yzcQv7NV/7P61nxfR3sup5w99D2qnlPwdLhoPsaaj9m3TpdfOfV3GfoU/h+Ti1fa7ficXjt+VR++/4JOHb+yaXnb4vpbH73V8ofY4UNbcbL8PkPOfoIi2Z6vz3TEL8r/WH8P6zWLeKdFdENbcbt8PmfOZrFsdqzhKqrZTqNj8P6y2i2J6kYy9VWsNR/D+sRFvFOiFZWsNRuvw+Y85LRbxWMLMr/AFh/D+s1i3inRGxzi5B0bpbw85OvKMr0wum2SAgICAgICAgICAgICAgICAgU4vFJSQu7BVHU/wDNYGdOLUCAeYouAdTrrAl/ilD/AFF+cDn4LjFKnTQXvcte3TvHec+tr207VrFJnPfHd5vStItEzmIcXC11GNruTZCKlmOgN/Oc+np3jWvOOkxP7Pp7jW07bTTpExmJjMflLdisUhq1SGFirgHxJS049Pb6sb7VvNZxMTif0c9dSvCkZ7JhR2UxKUqRDsFJcGx00tO/Z6dq6eLRjq36T1aamtypOYx+8s+NqqcPVUG5OSw6mzAz5Ox2utTb6lbVmJmYe+lr6cbmlptGMT8HQwGMprhUQsA3LYW63uvSfS19K9tpNIjrxxj39HJqalZ3NrRPTk5PGXDU6QXUh3Jt0By/lOLR2+rG106zWcxM5j83fs9xpV1NSbWiMxGH1WH4pQG9RRovXyn3M4mZl8PtiFv+MYfbmpf7wlzBicZQo8VoAa1U3br9ozNZiOkk9XtTi+HIYc1L2PxCWesTC4mOspLxbD/6qfOImOxMIVOLYcgWqodV2bzET1jouJjtTPF8P/qp/EJeUeKYlE8VoFlIqpazdfSTtmJXs6SlT4tQaoKYcFmFx4Hyv4+U0ynhuIU6lWrSUnPRy8wWItnGZddjca6QNcBAQOPje02FovWR3ObDo1SqArMUpqgqFjYbWYW8TcDY2CVDtFh3qU6YLB6uqKUYFh3wSNLWHLa56XW9sy3DrQEBAQEBAQEBAQEDx1BBBAIO4OoMAigAAaAaD0EDlcdw+IZqBovkVKiNU72UFA6Fr6HMMgqLY9XB6XAUrWqezIaF3Zai5lUpcpzbuO+QPdv1EDfgld6bisvvNUGU2P0ZJsDYke7vA5naFcdzqJw18g98Xphb8yn7xY5gMnMHdB32vaBu4IcQ9BDi0Ra1ySq2KixNiO83TzgY+PLjTXoez35enMty7ftKd75ze2TmbA/O0DuFBcNYXAIB6gGxI/fYfIQOZSGI9rbNn5XwEGnyguRdGBHMNTPmOmlra9IHQfDo17qNbX8yNBM3pW8YtGfNYmY7HC4HgMQKr+0KGVQDSfuZu9UqMV7uvdBQX2Iy7nNHCuc4XnbHHM48HT4rhCaFQUlAqZXNPYWdrm+ul7m+ul95LadLTEzETMJFpjpEs/BcE2V2qoczM9s/LNTlno5pdwm99r6WvreaisROYhZvaYxMzhLj2CqvTHs9lq56QzWGlMVFz6HQ9zMPHwmfV05csRnx705TjGWvDYGmigBR8JOm7LqGt431morFeyFte1utpz5vneN4PHCuzUEWpTfTI3LCjLSc3sbEhqhXqLGmmwLGZjSpGcVjr29FjUtE5zLv8LoFaVIuirUCDMF91WYDOF1Olx4naaiIjpDMzNpzLVylzZrDNa17a28Lyo8SioJYKAW3IABPqesCyAgIHIx3ZrC1mqs6HNXDrUIZlLI9MUmW4Pu5VXTxAO+sDRhuE0qb03AJaklVEJYkharI7jzuaaelvMwN8BAQEBAQEBAQEBAQEBAowWESimRBZbk29TeBfAQEDDxvEVadBmormqXQKMpb3nVSbBhewJO421MD53E9p8bSWopwTtVpi2ZQ5psRQqVywCqxIvTCBQxuzhcw3gaa3aPEZgq4VhesKeYiqQEzopNhT97KzHfIAt852gR4lxvFp7XyqYbk1cKlO9CtqtWqq1W3+lVEbNmSwBDXFluwRpdpMUHyHCM+gtUCvTpknKLWKsQLkknoLaHUwFLtViSVU4CqCQTe7ZAeWtQC/Lv8WU6aEaXsbBfh+0OJNVEfCMA9RUzKajBAUUlyTTAK5yy300FzaB9JAQEBAQEBAQED5zH8ao0HKvSLsSxvZTpnYAa+k5Nfd10rcZiX0Nr6PvuKc4mI64Zv+qMN/oH5JPL+I0/pl0fwbU/qj/K+vx+gtBawoE56hphQgZrhGe9lBOynYTr0daNWvKHz91tp29+EzlE9psEQpVQxJQWyD4y63BtYgNSqA2Pw+Yv6ud6e0+AFMuVsAoY/Qk6ZWc27utlRibeEC3E8aoU6702oG1MqpdaeZc7BCq6Dc8wAa9D01gU1u1GBVXbIWyqzjLSvmVUepoSAAStNzY/VgfQ+y0/qL/CIFXDHJTXoSB6A6QNcBAQEBAQIVb5TY2NjYkXAPoN/SBj4Fia1XD06lZOW7jNksQUUm6qQdQ2W1wdjeBvgICAgICAgICAgICAgICAgICAgcPEnD5vpKQdrvqVU6cx9Ln98+Tvd9t9DV4alJmcZziPf4y7tvGvw/l3xHnKrNg//AK6/wJ+c4/4rs/7U/pX5vfG7/uT+sp4rFYOnQU1KSik1QKAaasocg94jUAWvrPr7LX09bS56dcRns6fs4dx6zn/MnMs1PtFw1lDgLd+WzLyr1FLUyy51AuGCgjyOmk63gljcRwyvTanU5eUWLLYjQW07m/vi4F9GF4F+P49glrez1ACaqo5uoZWDB8pYbm/KIBta+Vb3IBBU4vw+zX5ZFiT3A2ZeXnOgBv3HIsdTcjrA7dGoGVWXZgCNLaEXGnSBl4V7h+834wNsBAQEBAQI1ASDY2NjY2vY+NusDDwJGFBQzFtWsTvYEixPWB0ICAgICAgICAgICAgICAgICAgIHNqCkpIqLrdiDlJuCxI1HrOfV2mhq25XrEy9K6t6xisoZ8N9X/wb8p5/w7a/24a+kan9SOI9kqJkdAyXvlKEi5BG1vAmdGlo00q8aRiHna82nMqBg8DcnlDvWJsjDUKUv62JF/OejKrGcOwVSmyZSmb4kUhh7l7Eg75FH7oG0nCkEFbhlRTdWuVS5XXyJJB8YFKYbBDakBoB7h2ChfDwAEDdTx9JVAGawAA7rbDTrAlwofR+rE/OBsgICAgIHyOK7alK1WmKDHl1HQXLKz5Fpm6qU1JLsQL6pTLdbQNXBO05xNXJywLU3qXR898jKoK90XR811a+uRvCB1OE1foV7rfF0H1j5zM29y4a2rWFyG08v1km+O4w95v2W+Q/OXl7jDw1rfC3y/WTl7jD3m/Zb5D85eXuMPOdrbK3y/Xzk5+4w95v2W+Q/OXl7jDwVvstp5frJz9xh7zfst8h+cvL3GHgrX6N8v1k5+4wGtb4W+X6y8vcYe837LfL9Y5e4w8Na3Rvl+snP3GHvN+y3yH5y8vcYFqXNrEesRbrgwsmkICAgICB5aAtAWgLQFoC0BaB7AQEBAQEDN/iFG+Xm075its63zAZitr7ga28IEsPjaVQ2SojEqGsrBjkOgbQ7G28CrhP7FfVv6jA0Yn3G+6fwmb/AGZWvbCyaRXW+H1EzbuWFk0itvfH3W/FZmftR/3wXuWTSK095v3fhMx2ys9kLJpFdDb97f1GZp2LL2t7reh/CW3ZJHakuwiOxEK+w9V/ESW7FhZNIrb319G/tMz9qF7lk0hAQEBAQEBAQEBAQEBAQEBAqxNQqjMqliASFBsWI6Xgc/hHGPaGYZAls2hqKal0Yo2ZBqozDQ63HhAx43slSrVHd6lQly1wMgGVspy6L0yJrv3db3MC3hfZmlQqFw7sStRTcga1WVnbugEElF2OloGzhNFeSu/xdT9Y+czxhctFekAjb7HqfD1mb1jjK1nqs5K+fzP5zXCEzKFWkNN9x1P5zNqx0WJY+OYj2eg1RRcgroWa2pA6HznluLeq05tDp2ejGvqxSZe8Lq85KbkWLKSQCd7r5y6f14rae+Pkxr09XqWpHdOGfj3EhheX3M2cke+Vta3rfeY3GrGjjpnPve+y2n0jl9bGPc6NGmpJOvTqeo9Z7xWMy4s9IW8lfP5n85rhCZlXRpC3Xdup8T5zNaxhZmUqtEZTvsep/OW1YxJEzl6tEWG/zP5xFYTMoVqQsN916nxHnJasLEys5K+fzP5zXCEzKOQBxbwbqT4eMmIi0Lnoum2SAgICAgICAgICAgICAgICAgRWmoJIABa1zbU22uesD5XF8R4iKtQUqZZQ9QJmpFb2y5dS3uEF+9fU0xtmCwNPBcbjmq2rU+5y3IJQISQ6inrfRmUvdbaZRtfUOnwl25K9363UfWMzmfBcQ0Yhjkbu9D1HhM3meM9FrEZWZ2+r/MTWZ8ExCFVjp3eo6iZtM9OixEOV2tY+yPcW1TqPrCc+9mfUz08Pi7/RftNfz+CXZ1jyKOnwHqPFZrQmeFOnd8nlvPv7+bm9uCSKFxbVuv3Zzb+Z+q7/AEP/ALnlH7vocKxt7vReo8BO+JnM9HxsRiF+dvq/zE1mfBMQhRY293q3UeJmazOOxZiHtV2ynu9D1EtpnE9CIjL1Xaw7v8xETPgmIRrMbDu9V6jxElpnwWIhPO31f5iazPgmIRuS4uLaN19JMzyhe5dNskBAQEBAQEBAQEBAQEBAQEBAQOc/HcKrMprJdXZG73uuqqzKT0sHS9+rAbmBZg+LUKzZadQM2UtbW9gQp0PUEgEbi4vuIHvCf2K+rf1GBoxPuN90/hM3+zK17YWTSK63w+ombdyw5Pa//wCI/qn9YnNvvuZ/L4u/0X7TX8/gl2b/AGFH7jfis1t/sU8vk8t59/qebm9utqHq/wD6zn9If6X0PQ/+55R+76LC7fuX+kTvjtl8XuhomkV0Nv3t/UZmnYsva3ut6H8JbdkkdqS7CI7EQr7D1X8RJbsWFk0itvfX0b+0zP2oXuWTSEBAQEBAQEBAQEBAQEBAQEBAQORjOzmHrOzOrEuxZu+wBulJCLA7Wo0j6r5m4SwPZ7D0XLKCSVdWzMWDCoQzkg6EsVW/3dLawLeE0E5K91fi6D6xmZrWe5cy5dDiRfE1qJSmFQPlIWzXW1rm9v5TirqzbUvTEYiJfS1ttWm3pqxM5mYz4d7XjMQt6tPIosj2IGtwt54Ru+e41NDjGKxM5/T5vLT0scL57Zj4uf2P71Fs2v0g316ec9dlETpdfF0elemviPD95eccxQqYWp3FUgpt98Ti0959K297TWIxMdjez0vV7qsZzmJ+DRw2mPY00H7Njt1us6NzWPoU9P8AT8nPqzP0u34nF46PoqP36n/rODbxEbPS87fF9LYz/N1fKH2OForb3RsvQeAn6GKVzPR+ezOIX8hPqr8hNcK+CcpV0aKke6N26DxMzWlcdizMvatFcp7o2PQS2pXE9CJnKS0EsO6vyERSvgnKUK1FbDujdeg8RJalfBYmVnIT6q/ITXCvgnKUeWA4sANG2FvCTjEWjC5mYXTbJAQEBAQEBAQEBAQEBAQEBAQKMc1QITSVWfoGNh/z5esDPRqYnKt0p3sL3qMDe3hk0gU4viNSkUFTkqajBVvVfViQAP2fUkD1YDciBjo4urTp07vQphi4AeoQXIzOQLr0VWOnQE9J46lNS1omtsR3xjOfk3WaxE5jKlOE10q1a4FNy6vZA51zDYErr/KYrtojUtfPa6tXeTfRrpY+z3+SWOzLVbPUw6M4tlasQbVCKSnVdbsQo8SQJ4V2EV3F9fl9qMYx44+TzjcYrWMdk5/RPhPDcRhUygU3zODfOwtpb6u06NDQ9VXjnPXK7vdTuNTnjHTDLj8EwRqT1KCF1L96oQclIqzNYrqouLnpcTj2/oyNHStp8s5x3eD0pvprqxqcezPf4t2HwWISmtLLTICMM+drbr0ybn+xnVqbaL6Pqs92MvG2vy1Z1Mds5cvG4E1StHnYcVKbG68273YA2y5bg2W/pPDT9HxTSrpcvs5648Zy6NDfzpWtbjnljv8AB2ymKNwoppbL3s5NwFtp3P8Alp06+lqakY078Zz24ify6uKlor9qMsVF69avmp4ii3K7tSmlUsMwLKcwC903BG26nwl9VbnFuXZ3eL2jXpGlNOEZnv74bD7VbN9HTCliQXNiAxNycmgt/IzOpo6lr1mt8RHbGI69c/l4PKL1iJiYyw8PpV2apXp1adZKmeyrVZlGp0U5SLg6dJqmjNbWtNpnPd4PfV3MX060ikRjv8f8NuM4rVoAGqtGmu2Z6+Rb2JtcrvofkZuL25ceM48emPjn/DmxGM5MPjsRVW4o07BwP22bZrNqqkaEEHroZYzaOsY/77mr1is9Jz+v74QrcYrq2Q0k5hDMic2z1ApUMVBXULmUn1E8qa9rRbNJjHjjr5dfjhY06zaI5R17+vRfQxOJfKeSq3DaNUOm29k6/wBp61+tiZjDN4iszWJz71tOriecAUp8u3eIcmxudrqLnyt++bYSwdTEGvWFRVFIZOSRbM2nezd49dtBpA3QEBAQEBAQEBAQEBAQEBAQEBAw8T4ZTr5C4JNJg62YqCysrgG3TMiH/tHS4IcteFLjcMq1Q9PKamUqQHUnMM4upsQSbemtwbQN3AuB08GKoRnbnVDUbPl0YgCwyKumg3ufOBVxfs1RxVZKrlwyBQMpAHdYsL6X3IO/wr4QPey3BPYqJp5w92LXCLTHuqoGVdNlBv1JN7nUhHi/Zuliqhd3qhimQZXACqVqKbKQQbiq1732G1oHZAgcf/pyn7V7RnqZswfKMgp5snL1AS7adWJI6EDSB2YGHhnCqWHzlAc1RmZmOrHM71Mt/qgu1h5+NzA116QdWU7MCD6EW6wMnBuGLhaQpqzuASbvlvr0ARVVQPAACB7xPhwrhPpHpshJV6eTMLqVI76sux8IFnD8GtFMikkZnbvam7uznYbXYwOZxvsxSxbl6j1QShpjI4UKGSrTYgEEElazC7X2W1rQOzRpKihVAVVACgABQBoAANAPKBOAgICAgICAgICAgICAgICAgICAgICAgICBh41w/wBpoNSzZcxS5sG0V1Yix0NwLa3GuxgfPYnsjiCtSnTxjrSYWRCCQq8ipTCmzAECoyVCBYEJlItA1Vuz2JdhmxRKiqKmU57ECojge/vZStvd718t4DinZhq3tP0irz3wr2CG3+Xqioc3e7xdQEJ8ANDtAqpdmcQr3XFFKZABpoCqi2UGxBG4W19LdOsBT7N4wFf89UKgEEd7W9NVOua/vhn8rgDrcLqHZ/EJVRxinsKisyku2dAipkN38FvfxJJvA+kgICAgICAgICAgICAgICAgICAgICAgICAgICAgICAgICAgICAgICAgICAgICAgICAgICAgICAgICB//9k="/>
          <p:cNvSpPr>
            <a:spLocks noChangeAspect="1" noChangeArrowheads="1"/>
          </p:cNvSpPr>
          <p:nvPr/>
        </p:nvSpPr>
        <p:spPr bwMode="auto">
          <a:xfrm>
            <a:off x="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7"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7346" y="3581400"/>
            <a:ext cx="5162018" cy="3276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78881254"/>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Figures- </a:t>
            </a:r>
            <a:r>
              <a:rPr lang="en-US" i="1" dirty="0" smtClean="0"/>
              <a:t>Set up drawings </a:t>
            </a:r>
            <a:endParaRPr lang="en-US" dirty="0"/>
          </a:p>
        </p:txBody>
      </p:sp>
      <p:pic>
        <p:nvPicPr>
          <p:cNvPr id="3074" name="Picture 2" descr="https://encrypted-tbn1.gstatic.com/images?q=tbn:ANd9GcRva36C5xw6tV5u40hBrp_dJGOA9oW45SJ0tZdEi_jRHhno7s0eR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636" y="1447800"/>
            <a:ext cx="3904368" cy="28956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doktori.bme.hu/bme_palyazat/2012/hallgato/honlap/Homlok_Renata_hu_files/image00_en.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69732" y="3886200"/>
            <a:ext cx="5308904" cy="2971800"/>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4"/>
          <p:cNvSpPr>
            <a:spLocks noGrp="1"/>
          </p:cNvSpPr>
          <p:nvPr>
            <p:ph idx="1"/>
          </p:nvPr>
        </p:nvSpPr>
        <p:spPr/>
        <p:txBody>
          <a:bodyPr/>
          <a:lstStyle/>
          <a:p>
            <a:pPr marL="0" indent="0">
              <a:buNone/>
            </a:pPr>
            <a:r>
              <a:rPr lang="en-US" dirty="0" smtClean="0"/>
              <a:t> </a:t>
            </a:r>
            <a:endParaRPr lang="en-US" dirty="0"/>
          </a:p>
        </p:txBody>
      </p:sp>
    </p:spTree>
    <p:extLst>
      <p:ext uri="{BB962C8B-B14F-4D97-AF65-F5344CB8AC3E}">
        <p14:creationId xmlns:p14="http://schemas.microsoft.com/office/powerpoint/2010/main" val="3201471194"/>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Scheme- </a:t>
            </a:r>
            <a:r>
              <a:rPr lang="en-US" i="1" dirty="0" smtClean="0"/>
              <a:t>Process</a:t>
            </a:r>
            <a:endParaRPr lang="en-US" dirty="0"/>
          </a:p>
        </p:txBody>
      </p:sp>
      <p:pic>
        <p:nvPicPr>
          <p:cNvPr id="8" name="Picture 8" descr="https://encrypted-tbn0.gstatic.com/images?q=tbn:ANd9GcTlog--bq90HSN7-A1L-itEZ2p81HhnrpB5Nl4K59Trr_yRUzfi"/>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 y="1143000"/>
            <a:ext cx="4419600" cy="3072361"/>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10" descr="https://encrypted-tbn2.gstatic.com/images?q=tbn:ANd9GcQUdruq523ToCP6QXBeF5ihJh0qkHPIZx64nT6zm8N1UTgsdHDPPQ"/>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4080164"/>
            <a:ext cx="4953000" cy="2777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417806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Sentence Structure and Writing Style Cont.</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smtClean="0"/>
              <a:t>Dangling Modifiers and Illogical Construction</a:t>
            </a:r>
          </a:p>
          <a:p>
            <a:pPr lvl="1">
              <a:buFont typeface="Wingdings" panose="05000000000000000000" pitchFamily="2" charset="2"/>
              <a:buChar char="Ø"/>
            </a:pPr>
            <a:r>
              <a:rPr lang="en-US" dirty="0" smtClean="0"/>
              <a:t>Check the modifier phrase or the pronoun “it” actually refers to the intended subject</a:t>
            </a:r>
          </a:p>
          <a:p>
            <a:pPr marL="457200" lvl="1" indent="0">
              <a:buNone/>
            </a:pPr>
            <a:r>
              <a:rPr lang="en-US" u="sng" dirty="0" smtClean="0"/>
              <a:t>Incorrect:</a:t>
            </a:r>
            <a:r>
              <a:rPr lang="en-US" dirty="0" smtClean="0"/>
              <a:t>	Being coated with grease, I cleaned 			the flask before adding reagents… </a:t>
            </a:r>
          </a:p>
          <a:p>
            <a:pPr marL="457200" lvl="1" indent="0">
              <a:buNone/>
            </a:pPr>
            <a:r>
              <a:rPr lang="en-US" i="1" dirty="0" smtClean="0"/>
              <a:t>Was I coated with grease or was the flask?</a:t>
            </a:r>
          </a:p>
          <a:p>
            <a:pPr marL="457200" lvl="1" indent="0">
              <a:buNone/>
            </a:pPr>
            <a:r>
              <a:rPr lang="en-US" u="sng" dirty="0" smtClean="0"/>
              <a:t>Correct: </a:t>
            </a:r>
            <a:r>
              <a:rPr lang="en-US" dirty="0" smtClean="0"/>
              <a:t>		Because the flask was coated with 			grease, it was cleaned before…</a:t>
            </a:r>
            <a:endParaRPr lang="en-US" dirty="0"/>
          </a:p>
        </p:txBody>
      </p:sp>
    </p:spTree>
    <p:extLst>
      <p:ext uri="{BB962C8B-B14F-4D97-AF65-F5344CB8AC3E}">
        <p14:creationId xmlns:p14="http://schemas.microsoft.com/office/powerpoint/2010/main" val="9462281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Sentence Structure and Writing Style Cont.</a:t>
            </a:r>
            <a:endParaRPr lang="en-US" dirty="0"/>
          </a:p>
        </p:txBody>
      </p:sp>
      <p:sp>
        <p:nvSpPr>
          <p:cNvPr id="3" name="Content Placeholder 2"/>
          <p:cNvSpPr>
            <a:spLocks noGrp="1"/>
          </p:cNvSpPr>
          <p:nvPr>
            <p:ph idx="1"/>
          </p:nvPr>
        </p:nvSpPr>
        <p:spPr/>
        <p:txBody>
          <a:bodyPr>
            <a:normAutofit fontScale="92500" lnSpcReduction="20000"/>
          </a:bodyPr>
          <a:lstStyle/>
          <a:p>
            <a:pPr>
              <a:buFont typeface="Wingdings" panose="05000000000000000000" pitchFamily="2" charset="2"/>
              <a:buChar char="Ø"/>
            </a:pPr>
            <a:r>
              <a:rPr lang="en-US" dirty="0" smtClean="0"/>
              <a:t>Equations</a:t>
            </a:r>
          </a:p>
          <a:p>
            <a:pPr lvl="1">
              <a:buFont typeface="Wingdings" panose="05000000000000000000" pitchFamily="2" charset="2"/>
              <a:buChar char="Ø"/>
            </a:pPr>
            <a:r>
              <a:rPr lang="en-US" dirty="0" smtClean="0"/>
              <a:t>Equations appear as a separate line from the text and are numbered sequentially throughout the manuscript. Equations can then be referred to by number.</a:t>
            </a:r>
          </a:p>
          <a:p>
            <a:pPr marL="457200" lvl="1" indent="0">
              <a:buNone/>
            </a:pPr>
            <a:r>
              <a:rPr lang="en-US" u="sng" dirty="0" smtClean="0"/>
              <a:t>Example: </a:t>
            </a:r>
            <a:r>
              <a:rPr lang="en-US" dirty="0" smtClean="0"/>
              <a:t> “ The quenching rate constant can be calculated using the Stern-</a:t>
            </a:r>
            <a:r>
              <a:rPr lang="en-US" dirty="0" err="1" smtClean="0"/>
              <a:t>Volmer</a:t>
            </a:r>
            <a:r>
              <a:rPr lang="en-US" dirty="0" smtClean="0"/>
              <a:t> equation:”</a:t>
            </a:r>
          </a:p>
          <a:p>
            <a:pPr marL="457200" lvl="1" indent="0">
              <a:buNone/>
            </a:pPr>
            <a:r>
              <a:rPr lang="en-US" dirty="0"/>
              <a:t>	</a:t>
            </a:r>
            <a:r>
              <a:rPr lang="en-US" dirty="0" smtClean="0"/>
              <a:t>		</a:t>
            </a:r>
            <a:r>
              <a:rPr lang="en-US" u="sng" dirty="0" smtClean="0"/>
              <a:t> </a:t>
            </a:r>
            <a:r>
              <a:rPr lang="en-US" u="sng" dirty="0" err="1"/>
              <a:t>k_q</a:t>
            </a:r>
            <a:r>
              <a:rPr lang="en-US" u="sng" dirty="0"/>
              <a:t> = {8RT}/{3\eta</a:t>
            </a:r>
            <a:r>
              <a:rPr lang="en-US" u="sng" dirty="0" smtClean="0"/>
              <a:t>}</a:t>
            </a:r>
          </a:p>
          <a:p>
            <a:pPr lvl="1">
              <a:buFont typeface="Wingdings" panose="05000000000000000000" pitchFamily="2" charset="2"/>
              <a:buChar char="Ø"/>
            </a:pPr>
            <a:r>
              <a:rPr lang="en-US" u="sng" dirty="0" smtClean="0"/>
              <a:t>R-</a:t>
            </a:r>
            <a:r>
              <a:rPr lang="en-US" dirty="0" smtClean="0"/>
              <a:t> is the constant</a:t>
            </a:r>
          </a:p>
          <a:p>
            <a:pPr lvl="1">
              <a:buFont typeface="Wingdings" panose="05000000000000000000" pitchFamily="2" charset="2"/>
              <a:buChar char="Ø"/>
            </a:pPr>
            <a:r>
              <a:rPr lang="en-US" u="sng" dirty="0" smtClean="0"/>
              <a:t>T-</a:t>
            </a:r>
            <a:r>
              <a:rPr lang="en-US" dirty="0" smtClean="0"/>
              <a:t> is the temperature</a:t>
            </a:r>
          </a:p>
          <a:p>
            <a:pPr lvl="1">
              <a:buFont typeface="Wingdings" panose="05000000000000000000" pitchFamily="2" charset="2"/>
              <a:buChar char="Ø"/>
            </a:pPr>
            <a:r>
              <a:rPr lang="en-US" u="sng" dirty="0" smtClean="0"/>
              <a:t>N-</a:t>
            </a:r>
            <a:r>
              <a:rPr lang="en-US" dirty="0" smtClean="0"/>
              <a:t> is the viscosity of the solution</a:t>
            </a:r>
            <a:endParaRPr lang="en-US" u="sng" dirty="0"/>
          </a:p>
        </p:txBody>
      </p:sp>
    </p:spTree>
    <p:extLst>
      <p:ext uri="{BB962C8B-B14F-4D97-AF65-F5344CB8AC3E}">
        <p14:creationId xmlns:p14="http://schemas.microsoft.com/office/powerpoint/2010/main" val="24996221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Sentence Structure and Writing Style Cont.</a:t>
            </a:r>
            <a:endParaRPr lang="en-US" dirty="0"/>
          </a:p>
        </p:txBody>
      </p:sp>
      <p:sp>
        <p:nvSpPr>
          <p:cNvPr id="3" name="Content Placeholder 2"/>
          <p:cNvSpPr>
            <a:spLocks noGrp="1"/>
          </p:cNvSpPr>
          <p:nvPr>
            <p:ph idx="1"/>
          </p:nvPr>
        </p:nvSpPr>
        <p:spPr>
          <a:xfrm>
            <a:off x="457200" y="1600200"/>
            <a:ext cx="8229600" cy="4800600"/>
          </a:xfrm>
        </p:spPr>
        <p:txBody>
          <a:bodyPr>
            <a:normAutofit fontScale="85000" lnSpcReduction="20000"/>
          </a:bodyPr>
          <a:lstStyle/>
          <a:p>
            <a:pPr>
              <a:buFont typeface="Wingdings" panose="05000000000000000000" pitchFamily="2" charset="2"/>
              <a:buChar char="Ø"/>
            </a:pPr>
            <a:r>
              <a:rPr lang="en-US" dirty="0" smtClean="0"/>
              <a:t>Hyphens</a:t>
            </a:r>
          </a:p>
          <a:p>
            <a:pPr lvl="1">
              <a:buFont typeface="Wingdings" panose="05000000000000000000" pitchFamily="2" charset="2"/>
              <a:buChar char="Ø"/>
            </a:pPr>
            <a:r>
              <a:rPr lang="en-US" dirty="0"/>
              <a:t>Hyphenate compound adjectives</a:t>
            </a:r>
          </a:p>
          <a:p>
            <a:pPr marL="457200" lvl="1" indent="0">
              <a:buNone/>
            </a:pPr>
            <a:r>
              <a:rPr lang="en-US" u="sng" dirty="0"/>
              <a:t>Example:  </a:t>
            </a:r>
            <a:r>
              <a:rPr lang="en-US" dirty="0"/>
              <a:t>	</a:t>
            </a:r>
            <a:r>
              <a:rPr lang="en-US" dirty="0" smtClean="0"/>
              <a:t>	1</a:t>
            </a:r>
            <a:r>
              <a:rPr lang="en-US" dirty="0"/>
              <a:t>) 5-ml aliquots were added	</a:t>
            </a:r>
          </a:p>
          <a:p>
            <a:pPr marL="457200" lvl="1" indent="0">
              <a:buNone/>
            </a:pPr>
            <a:r>
              <a:rPr lang="en-US" dirty="0"/>
              <a:t>			2) Crystal deposited from the slowly-			</a:t>
            </a:r>
            <a:r>
              <a:rPr lang="en-US" dirty="0" smtClean="0"/>
              <a:t>	cooled </a:t>
            </a:r>
            <a:r>
              <a:rPr lang="en-US" dirty="0"/>
              <a:t>solution			</a:t>
            </a:r>
          </a:p>
          <a:p>
            <a:pPr>
              <a:buFont typeface="Wingdings" panose="05000000000000000000" pitchFamily="2" charset="2"/>
              <a:buChar char="Ø"/>
            </a:pPr>
            <a:r>
              <a:rPr lang="en-US" dirty="0" smtClean="0"/>
              <a:t>Spaces</a:t>
            </a:r>
            <a:endParaRPr lang="en-US" dirty="0"/>
          </a:p>
          <a:p>
            <a:pPr lvl="1">
              <a:buFont typeface="Wingdings" panose="05000000000000000000" pitchFamily="2" charset="2"/>
              <a:buChar char="Ø"/>
            </a:pPr>
            <a:r>
              <a:rPr lang="en-US" dirty="0"/>
              <a:t>There should be a space between a quantity and its units and between a quantity or word and subsequent parenthetical </a:t>
            </a:r>
            <a:r>
              <a:rPr lang="en-US" dirty="0" smtClean="0"/>
              <a:t>phrase.</a:t>
            </a:r>
          </a:p>
          <a:p>
            <a:pPr lvl="1">
              <a:buFont typeface="Wingdings" panose="05000000000000000000" pitchFamily="2" charset="2"/>
              <a:buChar char="Ø"/>
            </a:pPr>
            <a:r>
              <a:rPr lang="en-US" u="sng" dirty="0" smtClean="0"/>
              <a:t>Example: </a:t>
            </a:r>
            <a:endParaRPr lang="en-US" dirty="0" smtClean="0"/>
          </a:p>
          <a:p>
            <a:pPr marL="457200" lvl="1" indent="0">
              <a:buNone/>
            </a:pPr>
            <a:r>
              <a:rPr lang="en-US" dirty="0" smtClean="0"/>
              <a:t>6.626 J s</a:t>
            </a:r>
          </a:p>
          <a:p>
            <a:pPr marL="457200" lvl="1" indent="0">
              <a:buNone/>
            </a:pPr>
            <a:r>
              <a:rPr lang="en-US" dirty="0" smtClean="0"/>
              <a:t>25.15 K = 298.15 C</a:t>
            </a:r>
          </a:p>
          <a:p>
            <a:pPr marL="457200" lvl="1" indent="0">
              <a:buNone/>
            </a:pPr>
            <a:r>
              <a:rPr lang="en-US" dirty="0" smtClean="0"/>
              <a:t>45 mL</a:t>
            </a:r>
          </a:p>
          <a:p>
            <a:pPr lvl="1">
              <a:buFont typeface="Wingdings" panose="05000000000000000000" pitchFamily="2" charset="2"/>
              <a:buChar char="Ø"/>
            </a:pPr>
            <a:endParaRPr lang="en-US" dirty="0" smtClean="0"/>
          </a:p>
        </p:txBody>
      </p:sp>
    </p:spTree>
    <p:extLst>
      <p:ext uri="{BB962C8B-B14F-4D97-AF65-F5344CB8AC3E}">
        <p14:creationId xmlns:p14="http://schemas.microsoft.com/office/powerpoint/2010/main" val="23734254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Paragraph Structure</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smtClean="0"/>
              <a:t>Introduction</a:t>
            </a:r>
          </a:p>
          <a:p>
            <a:pPr>
              <a:buFont typeface="Wingdings" panose="05000000000000000000" pitchFamily="2" charset="2"/>
              <a:buChar char="Ø"/>
            </a:pPr>
            <a:r>
              <a:rPr lang="en-US" dirty="0" smtClean="0"/>
              <a:t>Abstract</a:t>
            </a:r>
          </a:p>
          <a:p>
            <a:pPr>
              <a:buFont typeface="Wingdings" panose="05000000000000000000" pitchFamily="2" charset="2"/>
              <a:buChar char="Ø"/>
            </a:pPr>
            <a:r>
              <a:rPr lang="en-US" dirty="0" smtClean="0"/>
              <a:t>Experimental</a:t>
            </a:r>
          </a:p>
          <a:p>
            <a:pPr>
              <a:buFont typeface="Wingdings" panose="05000000000000000000" pitchFamily="2" charset="2"/>
              <a:buChar char="Ø"/>
            </a:pPr>
            <a:r>
              <a:rPr lang="en-US" dirty="0" smtClean="0"/>
              <a:t>Results</a:t>
            </a:r>
          </a:p>
          <a:p>
            <a:pPr>
              <a:buFont typeface="Wingdings" panose="05000000000000000000" pitchFamily="2" charset="2"/>
              <a:buChar char="Ø"/>
            </a:pPr>
            <a:r>
              <a:rPr lang="en-US" dirty="0" smtClean="0"/>
              <a:t>Discussion</a:t>
            </a:r>
          </a:p>
          <a:p>
            <a:pPr>
              <a:buFont typeface="Wingdings" panose="05000000000000000000" pitchFamily="2" charset="2"/>
              <a:buChar char="Ø"/>
            </a:pPr>
            <a:r>
              <a:rPr lang="en-US" dirty="0" smtClean="0"/>
              <a:t>Conclusion</a:t>
            </a:r>
          </a:p>
          <a:p>
            <a:pPr>
              <a:buFont typeface="Wingdings" panose="05000000000000000000" pitchFamily="2" charset="2"/>
              <a:buChar char="Ø"/>
            </a:pPr>
            <a:r>
              <a:rPr lang="en-US" dirty="0" smtClean="0"/>
              <a:t>Appendix</a:t>
            </a:r>
          </a:p>
          <a:p>
            <a:pPr>
              <a:buFont typeface="Wingdings" panose="05000000000000000000" pitchFamily="2" charset="2"/>
              <a:buChar char="Ø"/>
            </a:pPr>
            <a:endParaRPr lang="en-US"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2600" y="1444335"/>
            <a:ext cx="2904345" cy="19327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2" name="Picture 2" descr="https://encrypted-tbn3.gstatic.com/images?q=tbn:ANd9GcRvZSRLH0zvcKkH8OtxtE3VykwMsQClJQpNxSINYxHfRaHfCp9V"/>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3377044"/>
            <a:ext cx="3070419" cy="1655619"/>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https://encrypted-tbn1.gstatic.com/images?q=tbn:ANd9GcQGiS-nJOHmNT_xkXoJhnPIVIuipNP_87yWC_Cqt6dauBB1voWHKQ"/>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52912" y="5033960"/>
            <a:ext cx="2741041" cy="18240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347405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533400" y="1524000"/>
            <a:ext cx="8229600" cy="4525963"/>
          </a:xfrm>
        </p:spPr>
        <p:txBody>
          <a:bodyPr>
            <a:normAutofit lnSpcReduction="10000"/>
          </a:bodyPr>
          <a:lstStyle/>
          <a:p>
            <a:pPr>
              <a:buFont typeface="Wingdings" panose="05000000000000000000" pitchFamily="2" charset="2"/>
              <a:buChar char="Ø"/>
            </a:pPr>
            <a:r>
              <a:rPr lang="en-US" dirty="0" smtClean="0"/>
              <a:t>Heading</a:t>
            </a:r>
          </a:p>
          <a:p>
            <a:pPr lvl="1">
              <a:buFont typeface="Wingdings" panose="05000000000000000000" pitchFamily="2" charset="2"/>
              <a:buChar char="Ø"/>
            </a:pPr>
            <a:r>
              <a:rPr lang="en-US" dirty="0" smtClean="0"/>
              <a:t>Name of the experiment  followed by your name, date, or list of partners</a:t>
            </a:r>
          </a:p>
          <a:p>
            <a:pPr>
              <a:buFont typeface="Wingdings" panose="05000000000000000000" pitchFamily="2" charset="2"/>
              <a:buChar char="Ø"/>
            </a:pPr>
            <a:r>
              <a:rPr lang="en-US" dirty="0" smtClean="0"/>
              <a:t>Layout</a:t>
            </a:r>
          </a:p>
          <a:p>
            <a:pPr lvl="1">
              <a:buFont typeface="Wingdings" panose="05000000000000000000" pitchFamily="2" charset="2"/>
              <a:buChar char="Ø"/>
            </a:pPr>
            <a:r>
              <a:rPr lang="en-US" dirty="0" smtClean="0"/>
              <a:t>Explains to the reader what basic scientific question is being addressed</a:t>
            </a:r>
          </a:p>
          <a:p>
            <a:pPr>
              <a:buFont typeface="Wingdings" panose="05000000000000000000" pitchFamily="2" charset="2"/>
              <a:buChar char="Ø"/>
            </a:pPr>
            <a:r>
              <a:rPr lang="en-US" dirty="0" smtClean="0"/>
              <a:t>Organization</a:t>
            </a:r>
          </a:p>
          <a:p>
            <a:pPr lvl="1">
              <a:buFont typeface="Wingdings" panose="05000000000000000000" pitchFamily="2" charset="2"/>
              <a:buChar char="Ø"/>
            </a:pPr>
            <a:r>
              <a:rPr lang="en-US" dirty="0" smtClean="0"/>
              <a:t>Funnels the reader from a larger area of research through examples of progress to a clear statement</a:t>
            </a:r>
          </a:p>
        </p:txBody>
      </p:sp>
    </p:spTree>
    <p:extLst>
      <p:ext uri="{BB962C8B-B14F-4D97-AF65-F5344CB8AC3E}">
        <p14:creationId xmlns:p14="http://schemas.microsoft.com/office/powerpoint/2010/main" val="42820907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Paragraph- Abstract</a:t>
            </a:r>
            <a:endParaRPr lang="en-US" dirty="0"/>
          </a:p>
        </p:txBody>
      </p:sp>
      <p:sp>
        <p:nvSpPr>
          <p:cNvPr id="3" name="Content Placeholder 2"/>
          <p:cNvSpPr>
            <a:spLocks noGrp="1"/>
          </p:cNvSpPr>
          <p:nvPr>
            <p:ph idx="1"/>
          </p:nvPr>
        </p:nvSpPr>
        <p:spPr>
          <a:xfrm>
            <a:off x="457200" y="1600200"/>
            <a:ext cx="8229600" cy="4876800"/>
          </a:xfrm>
        </p:spPr>
        <p:txBody>
          <a:bodyPr>
            <a:normAutofit lnSpcReduction="10000"/>
          </a:bodyPr>
          <a:lstStyle/>
          <a:p>
            <a:pPr>
              <a:buFont typeface="Wingdings" panose="05000000000000000000" pitchFamily="2" charset="2"/>
              <a:buChar char="v"/>
            </a:pPr>
            <a:r>
              <a:rPr lang="en-US" dirty="0" smtClean="0"/>
              <a:t>Abstract- clearly identifies the purpose of the experiment, chemical equation and the important results</a:t>
            </a:r>
          </a:p>
          <a:p>
            <a:pPr>
              <a:buFont typeface="Wingdings" panose="05000000000000000000" pitchFamily="2" charset="2"/>
              <a:buChar char="Ø"/>
            </a:pPr>
            <a:r>
              <a:rPr lang="en-US" dirty="0" smtClean="0"/>
              <a:t>Background information on the theory or applications of your experiment</a:t>
            </a:r>
          </a:p>
          <a:p>
            <a:pPr>
              <a:buFont typeface="Wingdings" panose="05000000000000000000" pitchFamily="2" charset="2"/>
              <a:buChar char="Ø"/>
            </a:pPr>
            <a:r>
              <a:rPr lang="en-US" dirty="0" smtClean="0"/>
              <a:t>Be specific about what was done</a:t>
            </a:r>
          </a:p>
          <a:p>
            <a:pPr lvl="1">
              <a:buFont typeface="Wingdings" panose="05000000000000000000" pitchFamily="2" charset="2"/>
              <a:buChar char="Ø"/>
            </a:pPr>
            <a:r>
              <a:rPr lang="en-US" dirty="0" smtClean="0"/>
              <a:t> Name types of models or instruments</a:t>
            </a:r>
          </a:p>
          <a:p>
            <a:pPr lvl="1">
              <a:buFont typeface="Wingdings" panose="05000000000000000000" pitchFamily="2" charset="2"/>
              <a:buChar char="Ø"/>
            </a:pPr>
            <a:r>
              <a:rPr lang="en-US" dirty="0" smtClean="0"/>
              <a:t>The products of a reaction</a:t>
            </a:r>
          </a:p>
          <a:p>
            <a:pPr lvl="1">
              <a:buFont typeface="Wingdings" panose="05000000000000000000" pitchFamily="2" charset="2"/>
              <a:buChar char="Ø"/>
            </a:pPr>
            <a:r>
              <a:rPr lang="en-US" dirty="0" smtClean="0"/>
              <a:t>Numerical values that were measured or calculated </a:t>
            </a:r>
          </a:p>
          <a:p>
            <a:pPr marL="457200" lvl="1" indent="0">
              <a:buNone/>
            </a:pPr>
            <a:endParaRPr lang="en-US" dirty="0" smtClean="0"/>
          </a:p>
        </p:txBody>
      </p:sp>
    </p:spTree>
    <p:extLst>
      <p:ext uri="{BB962C8B-B14F-4D97-AF65-F5344CB8AC3E}">
        <p14:creationId xmlns:p14="http://schemas.microsoft.com/office/powerpoint/2010/main" val="424839013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 Paragraph- Experimental</a:t>
            </a:r>
            <a:endParaRPr lang="en-US" dirty="0"/>
          </a:p>
        </p:txBody>
      </p:sp>
      <p:sp>
        <p:nvSpPr>
          <p:cNvPr id="3" name="Content Placeholder 2"/>
          <p:cNvSpPr>
            <a:spLocks noGrp="1"/>
          </p:cNvSpPr>
          <p:nvPr>
            <p:ph idx="1"/>
          </p:nvPr>
        </p:nvSpPr>
        <p:spPr>
          <a:xfrm>
            <a:off x="457200" y="1600200"/>
            <a:ext cx="8229600" cy="4953000"/>
          </a:xfrm>
        </p:spPr>
        <p:txBody>
          <a:bodyPr>
            <a:normAutofit/>
          </a:bodyPr>
          <a:lstStyle/>
          <a:p>
            <a:pPr>
              <a:buFont typeface="Wingdings" panose="05000000000000000000" pitchFamily="2" charset="2"/>
              <a:buChar char="v"/>
            </a:pPr>
            <a:r>
              <a:rPr lang="en-US" sz="2600" dirty="0" smtClean="0"/>
              <a:t>Experimental- this section includes a description of your experimental procedure and names of instruments used.</a:t>
            </a:r>
          </a:p>
          <a:p>
            <a:pPr>
              <a:buFont typeface="Wingdings" panose="05000000000000000000" pitchFamily="2" charset="2"/>
              <a:buChar char="Ø"/>
            </a:pPr>
            <a:r>
              <a:rPr lang="en-US" sz="2600" dirty="0" smtClean="0"/>
              <a:t>Materials</a:t>
            </a:r>
          </a:p>
          <a:p>
            <a:pPr lvl="1">
              <a:buFont typeface="Wingdings" panose="05000000000000000000" pitchFamily="2" charset="2"/>
              <a:buChar char="Ø"/>
            </a:pPr>
            <a:r>
              <a:rPr lang="en-US" sz="2600" dirty="0"/>
              <a:t>S</a:t>
            </a:r>
            <a:r>
              <a:rPr lang="en-US" sz="2600" dirty="0" smtClean="0"/>
              <a:t>ources and purity of reagents used </a:t>
            </a:r>
            <a:endParaRPr lang="en-US" sz="2600" dirty="0"/>
          </a:p>
          <a:p>
            <a:pPr>
              <a:buFont typeface="Wingdings" panose="05000000000000000000" pitchFamily="2" charset="2"/>
              <a:buChar char="Ø"/>
            </a:pPr>
            <a:r>
              <a:rPr lang="en-US" sz="2600" dirty="0" smtClean="0"/>
              <a:t>Preparation of Compounds</a:t>
            </a:r>
          </a:p>
          <a:p>
            <a:pPr lvl="1">
              <a:buFont typeface="Wingdings" panose="05000000000000000000" pitchFamily="2" charset="2"/>
              <a:buChar char="Ø"/>
            </a:pPr>
            <a:r>
              <a:rPr lang="en-US" sz="2600" dirty="0" smtClean="0"/>
              <a:t>Procedure and summary of characterization by spectroscopy, melting point, chromatography or elemental analysis</a:t>
            </a:r>
          </a:p>
          <a:p>
            <a:pPr>
              <a:buFont typeface="Wingdings" panose="05000000000000000000" pitchFamily="2" charset="2"/>
              <a:buChar char="Ø"/>
            </a:pPr>
            <a:r>
              <a:rPr lang="en-US" sz="2600" dirty="0" smtClean="0"/>
              <a:t>Instrumentation</a:t>
            </a:r>
          </a:p>
          <a:p>
            <a:pPr lvl="1">
              <a:buFont typeface="Wingdings" panose="05000000000000000000" pitchFamily="2" charset="2"/>
              <a:buChar char="Ø"/>
            </a:pPr>
            <a:r>
              <a:rPr lang="en-US" sz="2600" dirty="0" smtClean="0"/>
              <a:t>Manufacturer, description of any adaption or sample preparation</a:t>
            </a:r>
          </a:p>
        </p:txBody>
      </p:sp>
    </p:spTree>
    <p:extLst>
      <p:ext uri="{BB962C8B-B14F-4D97-AF65-F5344CB8AC3E}">
        <p14:creationId xmlns:p14="http://schemas.microsoft.com/office/powerpoint/2010/main" val="22616055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691</TotalTime>
  <Words>961</Words>
  <Application>Microsoft Macintosh PowerPoint</Application>
  <PresentationFormat>On-screen Show (4:3)</PresentationFormat>
  <Paragraphs>115</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How to Write in Chemistry</vt:lpstr>
      <vt:lpstr>Sentence Structure and Writing Style</vt:lpstr>
      <vt:lpstr>Sentence Structure and Writing Style Cont.</vt:lpstr>
      <vt:lpstr>Sentence Structure and Writing Style Cont.</vt:lpstr>
      <vt:lpstr>Sentence Structure and Writing Style Cont.</vt:lpstr>
      <vt:lpstr>Paragraph Structure</vt:lpstr>
      <vt:lpstr>Introduction</vt:lpstr>
      <vt:lpstr>First Paragraph- Abstract</vt:lpstr>
      <vt:lpstr>Second Paragraph- Experimental</vt:lpstr>
      <vt:lpstr>Third Paragraph- Results</vt:lpstr>
      <vt:lpstr>Fourth Paragraph- Discussion</vt:lpstr>
      <vt:lpstr>Fifth Paragraph- Conclusion</vt:lpstr>
      <vt:lpstr>PowerPoint Presentation</vt:lpstr>
      <vt:lpstr>Breaking Down the Conclusion</vt:lpstr>
      <vt:lpstr>Breaking Down the Conclusion Cont.</vt:lpstr>
      <vt:lpstr>Breaking Down the Conclusion Cont.</vt:lpstr>
      <vt:lpstr>Breaking Down the Conclusion Cont.</vt:lpstr>
      <vt:lpstr>Sixth Paragraph- Appendix</vt:lpstr>
      <vt:lpstr>Appendix Cont.</vt:lpstr>
      <vt:lpstr>Tables- Calculated and Measured Values</vt:lpstr>
      <vt:lpstr>Figures- Set up drawings </vt:lpstr>
      <vt:lpstr>Scheme- Process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Write in Chemistry</dc:title>
  <dc:creator>James</dc:creator>
  <cp:lastModifiedBy>Omar Alanzi</cp:lastModifiedBy>
  <cp:revision>44</cp:revision>
  <dcterms:created xsi:type="dcterms:W3CDTF">2014-07-13T23:03:20Z</dcterms:created>
  <dcterms:modified xsi:type="dcterms:W3CDTF">2016-04-25T21:13:28Z</dcterms:modified>
</cp:coreProperties>
</file>