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7" r:id="rId2"/>
    <p:sldId id="272" r:id="rId3"/>
    <p:sldId id="280" r:id="rId4"/>
    <p:sldId id="292" r:id="rId5"/>
    <p:sldId id="296" r:id="rId6"/>
    <p:sldId id="281" r:id="rId7"/>
    <p:sldId id="282" r:id="rId8"/>
    <p:sldId id="283" r:id="rId9"/>
    <p:sldId id="284" r:id="rId10"/>
    <p:sldId id="286" r:id="rId11"/>
    <p:sldId id="285" r:id="rId12"/>
    <p:sldId id="287" r:id="rId13"/>
    <p:sldId id="288" r:id="rId14"/>
    <p:sldId id="289" r:id="rId15"/>
    <p:sldId id="290" r:id="rId16"/>
    <p:sldId id="29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C846-67E9-40E6-A6C7-C2130041A832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49F82-4081-4725-9952-A8CF5349B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70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Read Over Essay 1 Prompt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90800"/>
            <a:ext cx="7556313" cy="35860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Refresh Key Concepts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Pick out Important Phases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Determine Goals of Essay</a:t>
            </a:r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2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The Rescheduling Cont’d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90800"/>
            <a:ext cx="7556313" cy="35860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Is this a sufficient reason?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What about the tone?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Do we see “official speak?”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Where in the email would you place this?</a:t>
            </a:r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09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The Rescheduling Cont’d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90800"/>
            <a:ext cx="7556313" cy="35860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Needs </a:t>
            </a:r>
            <a:r>
              <a:rPr lang="en-US" sz="2400" u="sng" dirty="0" smtClean="0">
                <a:latin typeface="Calisto MT" panose="02040603050505030304" pitchFamily="18" charset="0"/>
              </a:rPr>
              <a:t>a better reason</a:t>
            </a:r>
            <a:r>
              <a:rPr lang="en-US" sz="2400" dirty="0" smtClean="0">
                <a:latin typeface="Calisto MT" panose="02040603050505030304" pitchFamily="18" charset="0"/>
              </a:rPr>
              <a:t> for rescheduling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Be to the point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Improve the tone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No set place for the rescheduling in the email</a:t>
            </a:r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1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Topics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1810138"/>
            <a:ext cx="7861755" cy="455334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1) We </a:t>
            </a:r>
            <a:r>
              <a:rPr lang="en-US" sz="2400" dirty="0">
                <a:latin typeface="Calisto MT" panose="02040603050505030304" pitchFamily="18" charset="0"/>
              </a:rPr>
              <a:t>are not paid enough because of all the budget strain and the expenses we incur </a:t>
            </a:r>
          </a:p>
          <a:p>
            <a:r>
              <a:rPr lang="en-US" sz="2400" dirty="0">
                <a:latin typeface="Calisto MT" panose="02040603050505030304" pitchFamily="18" charset="0"/>
              </a:rPr>
              <a:t>2)  We never get to wear Hawaiian shirts </a:t>
            </a:r>
          </a:p>
          <a:p>
            <a:r>
              <a:rPr lang="en-US" sz="2400" dirty="0">
                <a:latin typeface="Calisto MT" panose="02040603050505030304" pitchFamily="18" charset="0"/>
              </a:rPr>
              <a:t>3)  There is a gender imbalance in the work force </a:t>
            </a:r>
          </a:p>
          <a:p>
            <a:r>
              <a:rPr lang="en-US" sz="2400" dirty="0">
                <a:latin typeface="Calisto MT" panose="02040603050505030304" pitchFamily="18" charset="0"/>
              </a:rPr>
              <a:t>4)  Promotions have been based on nepotism </a:t>
            </a:r>
          </a:p>
          <a:p>
            <a:r>
              <a:rPr lang="en-US" sz="2400" dirty="0">
                <a:latin typeface="Calisto MT" panose="02040603050505030304" pitchFamily="18" charset="0"/>
              </a:rPr>
              <a:t>5)  The company requires us to work well above fifty (50) hours a week. </a:t>
            </a:r>
          </a:p>
          <a:p>
            <a:r>
              <a:rPr lang="en-US" sz="2400" dirty="0">
                <a:latin typeface="Calisto MT" panose="02040603050505030304" pitchFamily="18" charset="0"/>
              </a:rPr>
              <a:t>6)  There is no opportunity for advancement </a:t>
            </a:r>
          </a:p>
          <a:p>
            <a:r>
              <a:rPr lang="en-US" sz="2400" dirty="0">
                <a:latin typeface="Calisto MT" panose="02040603050505030304" pitchFamily="18" charset="0"/>
              </a:rPr>
              <a:t>7)  I am frequently asked to work on short notice </a:t>
            </a:r>
          </a:p>
          <a:p>
            <a:r>
              <a:rPr lang="en-US" sz="2400" dirty="0">
                <a:latin typeface="Calisto MT" panose="02040603050505030304" pitchFamily="18" charset="0"/>
              </a:rPr>
              <a:t>8)  I am expected to travel every other week (and this everyone thinks is unnecessary) </a:t>
            </a:r>
          </a:p>
          <a:p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49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Topics Cont’d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56588"/>
            <a:ext cx="7861755" cy="365293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Which topics would you include in the email? 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Which ones you should definitely not include?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How many topics should be included?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Where would you place these ideas?</a:t>
            </a:r>
            <a:endParaRPr lang="en-US" sz="2400" dirty="0">
              <a:latin typeface="Calisto MT" panose="02040603050505030304" pitchFamily="18" charset="0"/>
            </a:endParaRPr>
          </a:p>
          <a:p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11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Topics Cont’d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444620"/>
            <a:ext cx="7861755" cy="376490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No more than 3 topics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Do not hold the meeting in the email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Transition between ideas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Avoid “third-rail” topics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Generally include in the middle of the email</a:t>
            </a:r>
            <a:endParaRPr lang="en-US" sz="2400" dirty="0">
              <a:latin typeface="Calisto MT" panose="02040603050505030304" pitchFamily="18" charset="0"/>
            </a:endParaRPr>
          </a:p>
          <a:p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31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Other Requirements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668554"/>
            <a:ext cx="7861755" cy="354096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Compound Sentences</a:t>
            </a:r>
          </a:p>
          <a:p>
            <a:pPr marL="0" indent="0">
              <a:buNone/>
            </a:pPr>
            <a:r>
              <a:rPr lang="en-US" sz="2400" dirty="0">
                <a:latin typeface="Calisto MT" panose="02040603050505030304" pitchFamily="18" charset="0"/>
              </a:rPr>
              <a:t>	</a:t>
            </a:r>
            <a:r>
              <a:rPr lang="en-US" sz="2400" dirty="0" smtClean="0">
                <a:latin typeface="Calisto MT" panose="02040603050505030304" pitchFamily="18" charset="0"/>
              </a:rPr>
              <a:t>- 2 independent clauses joined by a coordinating 		conjunction: </a:t>
            </a:r>
            <a:r>
              <a:rPr lang="en-US" sz="2400" dirty="0">
                <a:latin typeface="Calisto MT" panose="02040603050505030304" pitchFamily="18" charset="0"/>
              </a:rPr>
              <a:t>i</a:t>
            </a:r>
            <a:r>
              <a:rPr lang="en-US" sz="2400" dirty="0" smtClean="0">
                <a:latin typeface="Calisto MT" panose="02040603050505030304" pitchFamily="18" charset="0"/>
              </a:rPr>
              <a:t>ndependent </a:t>
            </a:r>
            <a:r>
              <a:rPr lang="en-US" sz="2400" dirty="0">
                <a:latin typeface="Calisto MT" panose="02040603050505030304" pitchFamily="18" charset="0"/>
              </a:rPr>
              <a:t>c</a:t>
            </a:r>
            <a:r>
              <a:rPr lang="en-US" sz="2400" dirty="0" smtClean="0">
                <a:latin typeface="Calisto MT" panose="02040603050505030304" pitchFamily="18" charset="0"/>
              </a:rPr>
              <a:t>lause, comma, 	coordinating conjunction, independent clause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FANBOYS</a:t>
            </a:r>
            <a:r>
              <a:rPr lang="zh-CN" altLang="en-US" sz="2400" dirty="0" smtClean="0">
                <a:latin typeface="Calisto MT" panose="02040603050505030304" pitchFamily="18" charset="0"/>
              </a:rPr>
              <a:t>（</a:t>
            </a:r>
            <a:r>
              <a:rPr lang="en-US" altLang="zh-CN" sz="2400" dirty="0" err="1" smtClean="0">
                <a:latin typeface="Calisto MT" panose="02040603050505030304" pitchFamily="18" charset="0"/>
              </a:rPr>
              <a:t>For;And;Nor;But;Or;Yet;So</a:t>
            </a:r>
            <a:r>
              <a:rPr lang="en-US" altLang="zh-CN" sz="2400" smtClean="0">
                <a:latin typeface="Calisto MT" panose="02040603050505030304" pitchFamily="18" charset="0"/>
              </a:rPr>
              <a:t>)</a:t>
            </a:r>
            <a:endParaRPr lang="en-US" sz="2400" dirty="0" smtClean="0">
              <a:latin typeface="Calisto MT" panose="02040603050505030304" pitchFamily="18" charset="0"/>
            </a:endParaRPr>
          </a:p>
          <a:p>
            <a:r>
              <a:rPr lang="en-US" sz="2400" dirty="0" smtClean="0">
                <a:latin typeface="Calisto MT" panose="02040603050505030304" pitchFamily="18" charset="0"/>
              </a:rPr>
              <a:t>Subordination</a:t>
            </a:r>
          </a:p>
        </p:txBody>
      </p:sp>
    </p:spTree>
    <p:extLst>
      <p:ext uri="{BB962C8B-B14F-4D97-AF65-F5344CB8AC3E}">
        <p14:creationId xmlns:p14="http://schemas.microsoft.com/office/powerpoint/2010/main" val="94579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Essay 1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668554"/>
            <a:ext cx="7861755" cy="354096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Essay 1 is due </a:t>
            </a:r>
            <a:r>
              <a:rPr lang="en-US" sz="2400" b="1" dirty="0" smtClean="0">
                <a:latin typeface="Calisto MT" panose="02040603050505030304" pitchFamily="18" charset="0"/>
              </a:rPr>
              <a:t>April 12</a:t>
            </a:r>
            <a:r>
              <a:rPr lang="en-US" sz="2400" b="1" baseline="30000" dirty="0" smtClean="0">
                <a:latin typeface="Calisto MT" panose="02040603050505030304" pitchFamily="18" charset="0"/>
              </a:rPr>
              <a:t>th</a:t>
            </a:r>
            <a:r>
              <a:rPr lang="en-US" sz="2400" b="1" dirty="0" smtClean="0">
                <a:latin typeface="Calisto MT" panose="02040603050505030304" pitchFamily="18" charset="0"/>
              </a:rPr>
              <a:t> (Tuesday) </a:t>
            </a:r>
            <a:r>
              <a:rPr lang="en-US" sz="2400" dirty="0" smtClean="0">
                <a:latin typeface="Calisto MT" panose="02040603050505030304" pitchFamily="18" charset="0"/>
              </a:rPr>
              <a:t>at 8:10 am on </a:t>
            </a:r>
            <a:r>
              <a:rPr lang="en-US" sz="2400" dirty="0" err="1" smtClean="0">
                <a:latin typeface="Calisto MT" panose="02040603050505030304" pitchFamily="18" charset="0"/>
              </a:rPr>
              <a:t>ilearn</a:t>
            </a:r>
            <a:r>
              <a:rPr lang="en-US" sz="2400" dirty="0" smtClean="0">
                <a:latin typeface="Calisto MT" panose="02040603050505030304" pitchFamily="18" charset="0"/>
              </a:rPr>
              <a:t> through </a:t>
            </a:r>
            <a:r>
              <a:rPr lang="en-US" sz="2400" dirty="0" err="1" smtClean="0">
                <a:latin typeface="Calisto MT" panose="02040603050505030304" pitchFamily="18" charset="0"/>
              </a:rPr>
              <a:t>SafeAssign</a:t>
            </a:r>
            <a:r>
              <a:rPr lang="en-US" sz="2400" dirty="0">
                <a:latin typeface="Calisto MT" panose="02040603050505030304" pitchFamily="18" charset="0"/>
              </a:rPr>
              <a:t>.</a:t>
            </a:r>
            <a:r>
              <a:rPr lang="en-US" sz="2400" b="1" dirty="0" smtClean="0">
                <a:latin typeface="Calisto MT" panose="02040603050505030304" pitchFamily="18" charset="0"/>
              </a:rPr>
              <a:t> </a:t>
            </a:r>
            <a:r>
              <a:rPr lang="en-US" sz="2400" b="1" dirty="0">
                <a:latin typeface="Calisto MT" panose="02040603050505030304" pitchFamily="18" charset="0"/>
              </a:rPr>
              <a:t>Work not submitted through </a:t>
            </a:r>
            <a:r>
              <a:rPr lang="en-US" sz="2400" b="1" dirty="0" err="1">
                <a:latin typeface="Calisto MT" panose="02040603050505030304" pitchFamily="18" charset="0"/>
              </a:rPr>
              <a:t>SafeAssign</a:t>
            </a:r>
            <a:r>
              <a:rPr lang="en-US" sz="2400" b="1" dirty="0">
                <a:latin typeface="Calisto MT" panose="02040603050505030304" pitchFamily="18" charset="0"/>
              </a:rPr>
              <a:t> will not be </a:t>
            </a:r>
            <a:r>
              <a:rPr lang="en-US" sz="2400" b="1" dirty="0" smtClean="0">
                <a:latin typeface="Calisto MT" panose="02040603050505030304" pitchFamily="18" charset="0"/>
              </a:rPr>
              <a:t>evaluated.</a:t>
            </a:r>
            <a:endParaRPr lang="en-US" sz="2400" dirty="0" smtClean="0">
              <a:latin typeface="Calisto MT" panose="02040603050505030304" pitchFamily="18" charset="0"/>
            </a:endParaRPr>
          </a:p>
          <a:p>
            <a:r>
              <a:rPr lang="en-US" sz="2400" dirty="0" smtClean="0">
                <a:latin typeface="Calisto MT" panose="02040603050505030304" pitchFamily="18" charset="0"/>
              </a:rPr>
              <a:t>A </a:t>
            </a:r>
            <a:r>
              <a:rPr lang="en-US" sz="2400" b="1" dirty="0" smtClean="0">
                <a:latin typeface="Calisto MT" panose="02040603050505030304" pitchFamily="18" charset="0"/>
              </a:rPr>
              <a:t>hard copy </a:t>
            </a:r>
            <a:r>
              <a:rPr lang="en-US" sz="2400" dirty="0" smtClean="0">
                <a:latin typeface="Calisto MT" panose="02040603050505030304" pitchFamily="18" charset="0"/>
              </a:rPr>
              <a:t>to me in lecture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Versions should match</a:t>
            </a:r>
          </a:p>
          <a:p>
            <a:r>
              <a:rPr lang="en-US" sz="2400" b="1" dirty="0" smtClean="0">
                <a:latin typeface="Calisto MT" panose="02040603050505030304" pitchFamily="18" charset="0"/>
              </a:rPr>
              <a:t>Late work policy: 5% penalized per academic day</a:t>
            </a:r>
          </a:p>
          <a:p>
            <a:pPr marL="0" indent="0">
              <a:buNone/>
            </a:pPr>
            <a:endParaRPr lang="en-US" sz="2400" dirty="0" smtClean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3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What are Miguel’s Goals?</a:t>
            </a:r>
            <a:endParaRPr lang="en-US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7"/>
          </p:nvPr>
        </p:nvSpPr>
        <p:spPr>
          <a:xfrm>
            <a:off x="543452" y="1765301"/>
            <a:ext cx="6361201" cy="403834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Calisto MT" panose="02040603050505030304" pitchFamily="18" charset="0"/>
              </a:rPr>
              <a:t>There are TWO main points</a:t>
            </a:r>
          </a:p>
          <a:p>
            <a:r>
              <a:rPr lang="en-US" sz="2000" dirty="0" smtClean="0">
                <a:latin typeface="Calisto MT" panose="02040603050505030304" pitchFamily="18" charset="0"/>
              </a:rPr>
              <a:t>Failure to accomplish these goals will result in a grade below C</a:t>
            </a:r>
          </a:p>
          <a:p>
            <a:pPr marL="0" indent="0">
              <a:buNone/>
            </a:pPr>
            <a:endParaRPr lang="en-US" sz="2000" b="1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n-US" sz="2000" b="1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Reschedule the Meeting</a:t>
            </a:r>
          </a:p>
          <a:p>
            <a:r>
              <a:rPr lang="en-US" sz="2000" dirty="0" smtClean="0">
                <a:latin typeface="Calisto MT" panose="02040603050505030304" pitchFamily="18" charset="0"/>
              </a:rPr>
              <a:t>Discuss the Topics</a:t>
            </a:r>
          </a:p>
          <a:p>
            <a:endParaRPr lang="en-US" sz="2800" b="1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454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Tone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90800"/>
            <a:ext cx="7556313" cy="35860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Subject Heading: “Items that </a:t>
            </a:r>
            <a:r>
              <a:rPr lang="en-US" sz="2400" b="1" dirty="0" smtClean="0">
                <a:latin typeface="Calisto MT" panose="02040603050505030304" pitchFamily="18" charset="0"/>
              </a:rPr>
              <a:t>Must Be </a:t>
            </a:r>
            <a:r>
              <a:rPr lang="en-US" sz="2400" dirty="0" smtClean="0">
                <a:latin typeface="Calisto MT" panose="02040603050505030304" pitchFamily="18" charset="0"/>
              </a:rPr>
              <a:t>Considered at the Next Meeting”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How might this be interpreted by Miguel’s supervisor?</a:t>
            </a:r>
          </a:p>
          <a:p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90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Tone Practice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407298"/>
            <a:ext cx="8011044" cy="3769566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Rank These Sentences: Least Positive to Most</a:t>
            </a:r>
          </a:p>
          <a:p>
            <a:pPr marL="457200" indent="-457200">
              <a:buAutoNum type="alphaUcPeriod"/>
            </a:pPr>
            <a:r>
              <a:rPr lang="en-US" sz="2400" dirty="0" smtClean="0">
                <a:latin typeface="Calisto MT" panose="02040603050505030304" pitchFamily="18" charset="0"/>
              </a:rPr>
              <a:t>You need to sign this paper.</a:t>
            </a:r>
          </a:p>
          <a:p>
            <a:pPr marL="457200" indent="-457200">
              <a:buAutoNum type="alphaUcPeriod"/>
            </a:pPr>
            <a:r>
              <a:rPr lang="en-US" sz="2400" dirty="0" smtClean="0">
                <a:latin typeface="Calisto MT" panose="02040603050505030304" pitchFamily="18" charset="0"/>
              </a:rPr>
              <a:t>When you have a free moment, this document needs your signature.</a:t>
            </a:r>
          </a:p>
          <a:p>
            <a:pPr marL="457200" indent="-457200">
              <a:buAutoNum type="alphaUcPeriod"/>
            </a:pPr>
            <a:r>
              <a:rPr lang="en-US" sz="2400" dirty="0" smtClean="0">
                <a:latin typeface="Calisto MT" panose="02040603050505030304" pitchFamily="18" charset="0"/>
              </a:rPr>
              <a:t>Sign this paper by the end of the day.</a:t>
            </a:r>
          </a:p>
          <a:p>
            <a:pPr marL="457200" indent="-457200">
              <a:buAutoNum type="alphaUcPeriod"/>
            </a:pPr>
            <a:r>
              <a:rPr lang="en-US" sz="2400" dirty="0" smtClean="0">
                <a:latin typeface="Calisto MT" panose="02040603050505030304" pitchFamily="18" charset="0"/>
              </a:rPr>
              <a:t>Sign here.</a:t>
            </a:r>
          </a:p>
          <a:p>
            <a:pPr marL="457200" indent="-457200">
              <a:buAutoNum type="alphaUcPeriod"/>
            </a:pPr>
            <a:r>
              <a:rPr lang="en-US" sz="2400" dirty="0" smtClean="0">
                <a:latin typeface="Calisto MT" panose="02040603050505030304" pitchFamily="18" charset="0"/>
              </a:rPr>
              <a:t>Thank you in advance for taking the time to lend your signature to this document.</a:t>
            </a:r>
          </a:p>
        </p:txBody>
      </p:sp>
    </p:spTree>
    <p:extLst>
      <p:ext uri="{BB962C8B-B14F-4D97-AF65-F5344CB8AC3E}">
        <p14:creationId xmlns:p14="http://schemas.microsoft.com/office/powerpoint/2010/main" val="300702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Tone Cont’d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407298"/>
            <a:ext cx="8011044" cy="376956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Professional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Qualify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Willing to work with people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Friendly</a:t>
            </a:r>
          </a:p>
          <a:p>
            <a:pPr marL="0" indent="0">
              <a:buNone/>
            </a:pPr>
            <a:endParaRPr lang="en-US" sz="2400" dirty="0" smtClean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76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Structure of the Email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1905000"/>
            <a:ext cx="7556313" cy="42718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Subject Heading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Strong Buffer/Introduction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Transitions Between Ideas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Strong Ending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Remember to “bury the bad news”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Contact information + Signature line</a:t>
            </a:r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9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The Buffer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90800"/>
            <a:ext cx="7556313" cy="35860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A positive or natural statement that introduces the email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Attempting to build good will with the reader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How might this be done?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Do we see an example in the current draft?</a:t>
            </a:r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54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The Buffer Cont’d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90800"/>
            <a:ext cx="7556313" cy="35860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Should be the introduction of this email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Where you go from there is up to you</a:t>
            </a:r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43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The Rescheduling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2590800"/>
            <a:ext cx="7556313" cy="358606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sto MT" panose="02040603050505030304" pitchFamily="18" charset="0"/>
              </a:rPr>
              <a:t>“In regards to our meeting, I know you want to meet on Monday, October 20th. That day is really bad. </a:t>
            </a:r>
            <a:r>
              <a:rPr lang="en-US" sz="2400" dirty="0" err="1">
                <a:latin typeface="Calisto MT" panose="02040603050505030304" pitchFamily="18" charset="0"/>
              </a:rPr>
              <a:t>Iʼm</a:t>
            </a:r>
            <a:r>
              <a:rPr lang="en-US" sz="2400" dirty="0">
                <a:latin typeface="Calisto MT" panose="02040603050505030304" pitchFamily="18" charset="0"/>
              </a:rPr>
              <a:t> afraid </a:t>
            </a:r>
            <a:r>
              <a:rPr lang="en-US" sz="2400" dirty="0" err="1">
                <a:latin typeface="Calisto MT" panose="02040603050505030304" pitchFamily="18" charset="0"/>
              </a:rPr>
              <a:t>Iʼm</a:t>
            </a:r>
            <a:r>
              <a:rPr lang="en-US" sz="2400" dirty="0">
                <a:latin typeface="Calisto MT" panose="02040603050505030304" pitchFamily="18" charset="0"/>
              </a:rPr>
              <a:t> very busy, and </a:t>
            </a:r>
            <a:r>
              <a:rPr lang="en-US" sz="2400" dirty="0" err="1">
                <a:latin typeface="Calisto MT" panose="02040603050505030304" pitchFamily="18" charset="0"/>
              </a:rPr>
              <a:t>Iʼm</a:t>
            </a:r>
            <a:r>
              <a:rPr lang="en-US" sz="2400" dirty="0">
                <a:latin typeface="Calisto MT" panose="02040603050505030304" pitchFamily="18" charset="0"/>
              </a:rPr>
              <a:t> sure you are to so </a:t>
            </a:r>
            <a:r>
              <a:rPr lang="en-US" sz="2400" dirty="0" err="1">
                <a:latin typeface="Calisto MT" panose="02040603050505030304" pitchFamily="18" charset="0"/>
              </a:rPr>
              <a:t>letʼs</a:t>
            </a:r>
            <a:r>
              <a:rPr lang="en-US" sz="2400" dirty="0">
                <a:latin typeface="Calisto MT" panose="02040603050505030304" pitchFamily="18" charset="0"/>
              </a:rPr>
              <a:t> find another day. I have a number of reports that are due on the 20th, and I need to fulfill my responsibilities regarding those reports. Simply put, I can meet on the 22nd, so </a:t>
            </a:r>
            <a:r>
              <a:rPr lang="en-US" sz="2400" dirty="0" err="1">
                <a:latin typeface="Calisto MT" panose="02040603050505030304" pitchFamily="18" charset="0"/>
              </a:rPr>
              <a:t>letʼs</a:t>
            </a:r>
            <a:r>
              <a:rPr lang="en-US" sz="2400" dirty="0">
                <a:latin typeface="Calisto MT" panose="02040603050505030304" pitchFamily="18" charset="0"/>
              </a:rPr>
              <a:t> make that the date if you are OK with it.” </a:t>
            </a:r>
          </a:p>
        </p:txBody>
      </p:sp>
    </p:spTree>
    <p:extLst>
      <p:ext uri="{BB962C8B-B14F-4D97-AF65-F5344CB8AC3E}">
        <p14:creationId xmlns:p14="http://schemas.microsoft.com/office/powerpoint/2010/main" val="141923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848</TotalTime>
  <Words>502</Words>
  <Application>Microsoft Office PowerPoint</Application>
  <PresentationFormat>全屏显示(4:3)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2" baseType="lpstr">
      <vt:lpstr>宋体</vt:lpstr>
      <vt:lpstr>Calibri</vt:lpstr>
      <vt:lpstr>Calisto MT</vt:lpstr>
      <vt:lpstr>Rockwell</vt:lpstr>
      <vt:lpstr>Wingdings</vt:lpstr>
      <vt:lpstr>Advantage</vt:lpstr>
      <vt:lpstr>Read Over Essay 1 Prompt</vt:lpstr>
      <vt:lpstr>What are Miguel’s Goals?</vt:lpstr>
      <vt:lpstr>Tone</vt:lpstr>
      <vt:lpstr>Tone Practice</vt:lpstr>
      <vt:lpstr>Tone Cont’d</vt:lpstr>
      <vt:lpstr>Structure of the Email</vt:lpstr>
      <vt:lpstr>The Buffer</vt:lpstr>
      <vt:lpstr>The Buffer Cont’d</vt:lpstr>
      <vt:lpstr>The Rescheduling</vt:lpstr>
      <vt:lpstr>The Rescheduling Cont’d</vt:lpstr>
      <vt:lpstr>The Rescheduling Cont’d</vt:lpstr>
      <vt:lpstr>Topics</vt:lpstr>
      <vt:lpstr>Topics Cont’d</vt:lpstr>
      <vt:lpstr>Topics Cont’d</vt:lpstr>
      <vt:lpstr>Other Requirements</vt:lpstr>
      <vt:lpstr>Essay 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WLT</dc:creator>
  <cp:lastModifiedBy>Zhihui Lin</cp:lastModifiedBy>
  <cp:revision>41</cp:revision>
  <dcterms:created xsi:type="dcterms:W3CDTF">2015-09-24T16:00:31Z</dcterms:created>
  <dcterms:modified xsi:type="dcterms:W3CDTF">2016-04-10T06:20:35Z</dcterms:modified>
</cp:coreProperties>
</file>