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charts/colors2.xml" ContentType="application/vnd.ms-office.chartcolorstyl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olors1.xml" ContentType="application/vnd.ms-office.chartcolorstyle+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charts/style3.xml" ContentType="application/vnd.ms-office.chart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charts/colors3.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57" r:id="rId4"/>
    <p:sldId id="258" r:id="rId5"/>
    <p:sldId id="259" r:id="rId6"/>
    <p:sldId id="260" r:id="rId7"/>
    <p:sldId id="261" r:id="rId8"/>
    <p:sldId id="262" r:id="rId9"/>
    <p:sldId id="263" r:id="rId10"/>
    <p:sldId id="264" r:id="rId11"/>
    <p:sldId id="265" r:id="rId12"/>
    <p:sldId id="275" r:id="rId13"/>
    <p:sldId id="276" r:id="rId14"/>
    <p:sldId id="266" r:id="rId15"/>
    <p:sldId id="267" r:id="rId16"/>
    <p:sldId id="268" r:id="rId17"/>
    <p:sldId id="269" r:id="rId18"/>
    <p:sldId id="270" r:id="rId19"/>
    <p:sldId id="272" r:id="rId20"/>
    <p:sldId id="273" r:id="rId21"/>
    <p:sldId id="274" r:id="rId22"/>
    <p:sldId id="288" r:id="rId23"/>
    <p:sldId id="289" r:id="rId24"/>
    <p:sldId id="290" r:id="rId25"/>
    <p:sldId id="281" r:id="rId26"/>
    <p:sldId id="277" r:id="rId27"/>
    <p:sldId id="282" r:id="rId28"/>
    <p:sldId id="286" r:id="rId29"/>
    <p:sldId id="278" r:id="rId30"/>
    <p:sldId id="284" r:id="rId31"/>
    <p:sldId id="287" r:id="rId32"/>
    <p:sldId id="279" r:id="rId33"/>
    <p:sldId id="283" r:id="rId34"/>
    <p:sldId id="285"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63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localhost\C:\Users\Admin\Downloads\20170415002357data_4_april.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User\Downloads\Regressions%20(1).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User\Downloads\Regressions%20(1).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C:\Users\User\Downloads\Regressions%2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The Buckle, Inc. Net Sales (M2M) from 2013 - 2016</a:t>
            </a:r>
          </a:p>
        </c:rich>
      </c:tx>
      <c:layout/>
      <c:spPr>
        <a:noFill/>
        <a:ln>
          <a:noFill/>
        </a:ln>
        <a:effectLst/>
      </c:spPr>
    </c:title>
    <c:plotArea>
      <c:layout/>
      <c:scatterChart>
        <c:scatterStyle val="lineMarker"/>
        <c:ser>
          <c:idx val="0"/>
          <c:order val="0"/>
          <c:spPr>
            <a:ln w="19050" cap="rnd">
              <a:solidFill>
                <a:schemeClr val="accent1"/>
              </a:solidFill>
              <a:round/>
            </a:ln>
            <a:effectLst/>
          </c:spPr>
          <c:marker>
            <c:symbol val="circle"/>
            <c:size val="5"/>
            <c:spPr>
              <a:solidFill>
                <a:schemeClr val="accent1"/>
              </a:solidFill>
              <a:ln w="9525">
                <a:solidFill>
                  <a:schemeClr val="accent1"/>
                </a:solidFill>
              </a:ln>
              <a:effectLst/>
            </c:spPr>
          </c:marker>
          <c:trendline>
            <c:spPr>
              <a:ln w="19050" cap="rnd" cmpd="sng">
                <a:solidFill>
                  <a:srgbClr val="FF0000"/>
                </a:solidFill>
                <a:prstDash val="solid"/>
              </a:ln>
              <a:effectLst/>
            </c:spPr>
            <c:trendlineType val="linear"/>
            <c:dispRSqr val="1"/>
            <c:dispEq val="1"/>
            <c:trendlineLbl>
              <c:layout>
                <c:manualLayout>
                  <c:x val="5.7509020364706814E-2"/>
                  <c:y val="0.36231880232848079"/>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'[20170415002357data_4_april.xlsx]The Buckle, M2M Net Sales'!$A$6:$A$53</c:f>
              <c:numCache>
                <c:formatCode>mmm\-\a\a</c:formatCode>
                <c:ptCount val="48"/>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pt idx="46">
                  <c:v>42675</c:v>
                </c:pt>
                <c:pt idx="47">
                  <c:v>42705</c:v>
                </c:pt>
              </c:numCache>
            </c:numRef>
          </c:xVal>
          <c:yVal>
            <c:numRef>
              <c:f>'[20170415002357data_4_april.xlsx]The Buckle, M2M Net Sales'!$B$6:$B$53</c:f>
              <c:numCache>
                <c:formatCode>General</c:formatCode>
                <c:ptCount val="48"/>
                <c:pt idx="0">
                  <c:v>78.8</c:v>
                </c:pt>
                <c:pt idx="1">
                  <c:v>89.3</c:v>
                </c:pt>
                <c:pt idx="2">
                  <c:v>106.6</c:v>
                </c:pt>
                <c:pt idx="3">
                  <c:v>73.8</c:v>
                </c:pt>
                <c:pt idx="4">
                  <c:v>72.8</c:v>
                </c:pt>
                <c:pt idx="5">
                  <c:v>82.5</c:v>
                </c:pt>
                <c:pt idx="6">
                  <c:v>77.2</c:v>
                </c:pt>
                <c:pt idx="7">
                  <c:v>101.1</c:v>
                </c:pt>
                <c:pt idx="8">
                  <c:v>99</c:v>
                </c:pt>
                <c:pt idx="9">
                  <c:v>86.6</c:v>
                </c:pt>
                <c:pt idx="10">
                  <c:v>101.2</c:v>
                </c:pt>
                <c:pt idx="11">
                  <c:v>180.9</c:v>
                </c:pt>
                <c:pt idx="12">
                  <c:v>56.9</c:v>
                </c:pt>
                <c:pt idx="13">
                  <c:v>89.5</c:v>
                </c:pt>
                <c:pt idx="14">
                  <c:v>106.6</c:v>
                </c:pt>
                <c:pt idx="15">
                  <c:v>75.599999999999994</c:v>
                </c:pt>
                <c:pt idx="16">
                  <c:v>72</c:v>
                </c:pt>
                <c:pt idx="17">
                  <c:v>84.8</c:v>
                </c:pt>
                <c:pt idx="18">
                  <c:v>79</c:v>
                </c:pt>
                <c:pt idx="19">
                  <c:v>103.6</c:v>
                </c:pt>
                <c:pt idx="20">
                  <c:v>103.1</c:v>
                </c:pt>
                <c:pt idx="21">
                  <c:v>85.4</c:v>
                </c:pt>
                <c:pt idx="22">
                  <c:v>104</c:v>
                </c:pt>
                <c:pt idx="23">
                  <c:v>190.6</c:v>
                </c:pt>
                <c:pt idx="24">
                  <c:v>58.9</c:v>
                </c:pt>
                <c:pt idx="25">
                  <c:v>88.6</c:v>
                </c:pt>
                <c:pt idx="26">
                  <c:v>108.5</c:v>
                </c:pt>
                <c:pt idx="27">
                  <c:v>74.3</c:v>
                </c:pt>
                <c:pt idx="28">
                  <c:v>75.2</c:v>
                </c:pt>
                <c:pt idx="29">
                  <c:v>87.1</c:v>
                </c:pt>
                <c:pt idx="30">
                  <c:v>73.8</c:v>
                </c:pt>
                <c:pt idx="31">
                  <c:v>101.4</c:v>
                </c:pt>
                <c:pt idx="32">
                  <c:v>97.4</c:v>
                </c:pt>
                <c:pt idx="33">
                  <c:v>81.400000000000006</c:v>
                </c:pt>
                <c:pt idx="34">
                  <c:v>96.9</c:v>
                </c:pt>
                <c:pt idx="35">
                  <c:v>182.1</c:v>
                </c:pt>
                <c:pt idx="36">
                  <c:v>53</c:v>
                </c:pt>
                <c:pt idx="37">
                  <c:v>81.8</c:v>
                </c:pt>
                <c:pt idx="38">
                  <c:v>96.6</c:v>
                </c:pt>
                <c:pt idx="39">
                  <c:v>65.2</c:v>
                </c:pt>
                <c:pt idx="40">
                  <c:v>67.400000000000006</c:v>
                </c:pt>
                <c:pt idx="41">
                  <c:v>78.3</c:v>
                </c:pt>
                <c:pt idx="42">
                  <c:v>66.5</c:v>
                </c:pt>
                <c:pt idx="43">
                  <c:v>87.2</c:v>
                </c:pt>
                <c:pt idx="44">
                  <c:v>82.9</c:v>
                </c:pt>
                <c:pt idx="45">
                  <c:v>69.099999999999994</c:v>
                </c:pt>
                <c:pt idx="46">
                  <c:v>81.5</c:v>
                </c:pt>
                <c:pt idx="47">
                  <c:v>154.6</c:v>
                </c:pt>
              </c:numCache>
            </c:numRef>
          </c:yVal>
          <c:extLst xmlns:c16r2="http://schemas.microsoft.com/office/drawing/2015/06/chart">
            <c:ext xmlns:c16="http://schemas.microsoft.com/office/drawing/2014/chart" uri="{C3380CC4-5D6E-409C-BE32-E72D297353CC}">
              <c16:uniqueId val="{00000000-A7A9-49FF-977A-31E692C7A9B0}"/>
            </c:ext>
          </c:extLst>
        </c:ser>
        <c:axId val="119132928"/>
        <c:axId val="119439360"/>
      </c:scatterChart>
      <c:valAx>
        <c:axId val="119132928"/>
        <c:scaling>
          <c:orientation val="minMax"/>
        </c:scaling>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Months</a:t>
                </a:r>
              </a:p>
            </c:rich>
          </c:tx>
          <c:layout/>
          <c:spPr>
            <a:noFill/>
            <a:ln>
              <a:noFill/>
            </a:ln>
            <a:effectLst/>
          </c:spPr>
        </c:title>
        <c:numFmt formatCode="mmm\-\a\a"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439360"/>
        <c:crosses val="autoZero"/>
        <c:crossBetween val="midCat"/>
      </c:valAx>
      <c:valAx>
        <c:axId val="119439360"/>
        <c:scaling>
          <c:orientation val="minMax"/>
        </c:scaling>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Net Sales (Millions)</a:t>
                </a:r>
              </a:p>
            </c:rich>
          </c:tx>
          <c:layout/>
          <c:spPr>
            <a:noFill/>
            <a:ln>
              <a:noFill/>
            </a:ln>
            <a:effectLst/>
          </c:spPr>
        </c:title>
        <c:numFmt formatCode="General" sourceLinked="1"/>
        <c:maj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132928"/>
        <c:crosses val="autoZero"/>
        <c:crossBetween val="midCat"/>
      </c:valAx>
      <c:spPr>
        <a:noFill/>
        <a:ln>
          <a:noFill/>
        </a:ln>
        <a:effectLst/>
      </c:spPr>
    </c:plotArea>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2128" b="0" i="0" u="none" strike="noStrike" kern="1200" spc="70" baseline="0">
                <a:solidFill>
                  <a:schemeClr val="dk1">
                    <a:lumMod val="50000"/>
                    <a:lumOff val="50000"/>
                  </a:schemeClr>
                </a:solidFill>
                <a:latin typeface="+mn-lt"/>
                <a:ea typeface="+mn-ea"/>
                <a:cs typeface="+mn-cs"/>
              </a:defRPr>
            </a:pPr>
            <a:r>
              <a:rPr lang="en-US"/>
              <a:t>Net Sales vs. # of Stores</a:t>
            </a:r>
          </a:p>
        </c:rich>
      </c:tx>
      <c:layout/>
      <c:spPr>
        <a:noFill/>
        <a:ln>
          <a:noFill/>
        </a:ln>
        <a:effectLst/>
      </c:spPr>
    </c:title>
    <c:plotArea>
      <c:layout/>
      <c:scatterChart>
        <c:scatterStyle val="lineMarker"/>
        <c:ser>
          <c:idx val="0"/>
          <c:order val="0"/>
          <c:spPr>
            <a:ln w="25400">
              <a:noFill/>
            </a:ln>
            <a:effectLst/>
          </c:spPr>
          <c:marker>
            <c:symbol val="circle"/>
            <c:size val="4"/>
            <c:spPr>
              <a:solidFill>
                <a:schemeClr val="accent1"/>
              </a:solidFill>
              <a:ln w="9525" cap="flat" cmpd="sng" algn="ctr">
                <a:solidFill>
                  <a:schemeClr val="accent1"/>
                </a:solidFill>
                <a:round/>
              </a:ln>
              <a:effectLst/>
            </c:spPr>
          </c:marker>
          <c:trendline>
            <c:spPr>
              <a:ln w="63500" cap="rnd" cmpd="sng" algn="ctr">
                <a:solidFill>
                  <a:schemeClr val="accent1">
                    <a:alpha val="25000"/>
                  </a:schemeClr>
                </a:solidFill>
                <a:round/>
              </a:ln>
              <a:effectLst/>
            </c:spPr>
            <c:trendlineType val="linear"/>
          </c:trendline>
          <c:trendline>
            <c:spPr>
              <a:ln w="63500" cap="rnd" cmpd="sng" algn="ctr">
                <a:solidFill>
                  <a:schemeClr val="accent1">
                    <a:alpha val="25000"/>
                  </a:schemeClr>
                </a:solidFill>
                <a:round/>
              </a:ln>
              <a:effectLst/>
            </c:spPr>
            <c:trendlineType val="linear"/>
            <c:dispRSqr val="1"/>
            <c:dispEq val="1"/>
            <c:trendlineLbl>
              <c:layout>
                <c:manualLayout>
                  <c:x val="0.14330384617383904"/>
                  <c:y val="0.30857720993539256"/>
                </c:manualLayout>
              </c:layout>
              <c:numFmt formatCode="General" sourceLinked="0"/>
              <c:spPr>
                <a:noFill/>
                <a:ln>
                  <a:noFill/>
                </a:ln>
                <a:effectLst/>
              </c:spPr>
              <c:txPr>
                <a:bodyPr rot="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trendlineLbl>
          </c:trendline>
          <c:xVal>
            <c:strRef>
              <c:f>'The Buckle, Data'!$C$6:$C$58</c:f>
              <c:strCache>
                <c:ptCount val="53"/>
                <c:pt idx="0">
                  <c:v>440</c:v>
                </c:pt>
                <c:pt idx="1">
                  <c:v>441</c:v>
                </c:pt>
                <c:pt idx="2">
                  <c:v>442</c:v>
                </c:pt>
                <c:pt idx="3">
                  <c:v>443</c:v>
                </c:pt>
                <c:pt idx="4">
                  <c:v>444</c:v>
                </c:pt>
                <c:pt idx="5">
                  <c:v>445</c:v>
                </c:pt>
                <c:pt idx="6">
                  <c:v>452</c:v>
                </c:pt>
                <c:pt idx="7">
                  <c:v>451</c:v>
                </c:pt>
                <c:pt idx="8">
                  <c:v>451</c:v>
                </c:pt>
                <c:pt idx="9">
                  <c:v>452</c:v>
                </c:pt>
                <c:pt idx="10">
                  <c:v>452</c:v>
                </c:pt>
                <c:pt idx="11">
                  <c:v>450</c:v>
                </c:pt>
                <c:pt idx="12">
                  <c:v>Column3</c:v>
                </c:pt>
                <c:pt idx="13">
                  <c:v>449</c:v>
                </c:pt>
                <c:pt idx="14">
                  <c:v>450</c:v>
                </c:pt>
                <c:pt idx="15">
                  <c:v>450</c:v>
                </c:pt>
                <c:pt idx="16">
                  <c:v>452</c:v>
                </c:pt>
                <c:pt idx="17">
                  <c:v>453</c:v>
                </c:pt>
                <c:pt idx="18">
                  <c:v>453</c:v>
                </c:pt>
                <c:pt idx="19">
                  <c:v>452</c:v>
                </c:pt>
                <c:pt idx="20">
                  <c:v>457</c:v>
                </c:pt>
                <c:pt idx="21">
                  <c:v>460</c:v>
                </c:pt>
                <c:pt idx="22">
                  <c:v>461</c:v>
                </c:pt>
                <c:pt idx="23">
                  <c:v>463</c:v>
                </c:pt>
                <c:pt idx="24">
                  <c:v>463</c:v>
                </c:pt>
                <c:pt idx="25">
                  <c:v>Column3</c:v>
                </c:pt>
                <c:pt idx="26">
                  <c:v>460</c:v>
                </c:pt>
                <c:pt idx="27">
                  <c:v>460</c:v>
                </c:pt>
                <c:pt idx="28">
                  <c:v>462</c:v>
                </c:pt>
                <c:pt idx="29">
                  <c:v>463</c:v>
                </c:pt>
                <c:pt idx="30">
                  <c:v>463</c:v>
                </c:pt>
                <c:pt idx="31">
                  <c:v>464</c:v>
                </c:pt>
                <c:pt idx="32">
                  <c:v>464</c:v>
                </c:pt>
                <c:pt idx="33">
                  <c:v>464</c:v>
                </c:pt>
                <c:pt idx="34">
                  <c:v>465</c:v>
                </c:pt>
                <c:pt idx="35">
                  <c:v>469</c:v>
                </c:pt>
                <c:pt idx="36">
                  <c:v>469</c:v>
                </c:pt>
                <c:pt idx="37">
                  <c:v>469</c:v>
                </c:pt>
                <c:pt idx="38">
                  <c:v>Column3</c:v>
                </c:pt>
                <c:pt idx="39">
                  <c:v>468</c:v>
                </c:pt>
                <c:pt idx="40">
                  <c:v>468</c:v>
                </c:pt>
                <c:pt idx="41">
                  <c:v>468</c:v>
                </c:pt>
                <c:pt idx="42">
                  <c:v>467</c:v>
                </c:pt>
                <c:pt idx="43">
                  <c:v>467</c:v>
                </c:pt>
                <c:pt idx="44">
                  <c:v>467</c:v>
                </c:pt>
                <c:pt idx="45">
                  <c:v>470</c:v>
                </c:pt>
                <c:pt idx="46">
                  <c:v>470</c:v>
                </c:pt>
                <c:pt idx="47">
                  <c:v>470</c:v>
                </c:pt>
                <c:pt idx="48">
                  <c:v>470</c:v>
                </c:pt>
                <c:pt idx="49">
                  <c:v>471</c:v>
                </c:pt>
                <c:pt idx="50">
                  <c:v>471</c:v>
                </c:pt>
                <c:pt idx="51">
                  <c:v>470</c:v>
                </c:pt>
                <c:pt idx="52">
                  <c:v>465</c:v>
                </c:pt>
              </c:strCache>
            </c:strRef>
          </c:xVal>
          <c:yVal>
            <c:numRef>
              <c:f>'The Buckle, Data'!$B$6:$B$58</c:f>
              <c:numCache>
                <c:formatCode>General</c:formatCode>
                <c:ptCount val="53"/>
                <c:pt idx="0">
                  <c:v>78.8</c:v>
                </c:pt>
                <c:pt idx="1">
                  <c:v>89.3</c:v>
                </c:pt>
                <c:pt idx="2">
                  <c:v>106.6</c:v>
                </c:pt>
                <c:pt idx="3">
                  <c:v>73.8</c:v>
                </c:pt>
                <c:pt idx="4">
                  <c:v>72.8</c:v>
                </c:pt>
                <c:pt idx="5">
                  <c:v>82.5</c:v>
                </c:pt>
                <c:pt idx="6">
                  <c:v>77.2</c:v>
                </c:pt>
                <c:pt idx="7">
                  <c:v>101.1</c:v>
                </c:pt>
                <c:pt idx="8">
                  <c:v>99</c:v>
                </c:pt>
                <c:pt idx="9">
                  <c:v>86.6</c:v>
                </c:pt>
                <c:pt idx="10">
                  <c:v>101.2</c:v>
                </c:pt>
                <c:pt idx="11">
                  <c:v>180.9</c:v>
                </c:pt>
                <c:pt idx="12">
                  <c:v>0</c:v>
                </c:pt>
                <c:pt idx="13">
                  <c:v>56.9</c:v>
                </c:pt>
                <c:pt idx="14">
                  <c:v>89.5</c:v>
                </c:pt>
                <c:pt idx="15">
                  <c:v>106.6</c:v>
                </c:pt>
                <c:pt idx="16">
                  <c:v>75.599999999999994</c:v>
                </c:pt>
                <c:pt idx="17">
                  <c:v>72</c:v>
                </c:pt>
                <c:pt idx="18">
                  <c:v>84.8</c:v>
                </c:pt>
                <c:pt idx="19">
                  <c:v>79</c:v>
                </c:pt>
                <c:pt idx="20">
                  <c:v>103.6</c:v>
                </c:pt>
                <c:pt idx="21">
                  <c:v>103.1</c:v>
                </c:pt>
                <c:pt idx="22">
                  <c:v>85.4</c:v>
                </c:pt>
                <c:pt idx="23">
                  <c:v>104</c:v>
                </c:pt>
                <c:pt idx="24">
                  <c:v>190.6</c:v>
                </c:pt>
                <c:pt idx="25">
                  <c:v>0</c:v>
                </c:pt>
                <c:pt idx="26">
                  <c:v>58.9</c:v>
                </c:pt>
                <c:pt idx="27">
                  <c:v>88.6</c:v>
                </c:pt>
                <c:pt idx="28">
                  <c:v>108.5</c:v>
                </c:pt>
                <c:pt idx="29">
                  <c:v>74.3</c:v>
                </c:pt>
                <c:pt idx="30">
                  <c:v>75.2</c:v>
                </c:pt>
                <c:pt idx="31">
                  <c:v>87.1</c:v>
                </c:pt>
                <c:pt idx="32">
                  <c:v>73.8</c:v>
                </c:pt>
                <c:pt idx="33">
                  <c:v>101.4</c:v>
                </c:pt>
                <c:pt idx="34">
                  <c:v>97.4</c:v>
                </c:pt>
                <c:pt idx="35">
                  <c:v>81.400000000000006</c:v>
                </c:pt>
                <c:pt idx="36">
                  <c:v>96.9</c:v>
                </c:pt>
                <c:pt idx="37">
                  <c:v>182.1</c:v>
                </c:pt>
                <c:pt idx="38">
                  <c:v>0</c:v>
                </c:pt>
                <c:pt idx="39">
                  <c:v>53</c:v>
                </c:pt>
                <c:pt idx="40">
                  <c:v>81.8</c:v>
                </c:pt>
                <c:pt idx="41">
                  <c:v>96.6</c:v>
                </c:pt>
                <c:pt idx="42">
                  <c:v>65.2</c:v>
                </c:pt>
                <c:pt idx="43">
                  <c:v>67.400000000000006</c:v>
                </c:pt>
                <c:pt idx="44">
                  <c:v>78.3</c:v>
                </c:pt>
                <c:pt idx="45">
                  <c:v>66.5</c:v>
                </c:pt>
                <c:pt idx="46">
                  <c:v>87.2</c:v>
                </c:pt>
                <c:pt idx="47">
                  <c:v>82.9</c:v>
                </c:pt>
                <c:pt idx="48">
                  <c:v>69.099999999999994</c:v>
                </c:pt>
                <c:pt idx="49">
                  <c:v>81.5</c:v>
                </c:pt>
                <c:pt idx="50">
                  <c:v>154.6</c:v>
                </c:pt>
                <c:pt idx="51">
                  <c:v>43.9</c:v>
                </c:pt>
                <c:pt idx="52">
                  <c:v>62.8</c:v>
                </c:pt>
              </c:numCache>
            </c:numRef>
          </c:yVal>
          <c:extLst xmlns:c16r2="http://schemas.microsoft.com/office/drawing/2015/06/chart">
            <c:ext xmlns:c16="http://schemas.microsoft.com/office/drawing/2014/chart" uri="{C3380CC4-5D6E-409C-BE32-E72D297353CC}">
              <c16:uniqueId val="{00000002-7AFF-44CD-A084-FBE2CB09070E}"/>
            </c:ext>
          </c:extLst>
        </c:ser>
        <c:dLbls/>
        <c:axId val="54395264"/>
        <c:axId val="54397184"/>
      </c:scatterChart>
      <c:valAx>
        <c:axId val="54395264"/>
        <c:scaling>
          <c:orientation val="minMax"/>
        </c:scaling>
        <c:axPos val="b"/>
        <c:majorGridlines>
          <c:spPr>
            <a:ln w="9525" cap="flat" cmpd="sng" algn="ctr">
              <a:solidFill>
                <a:schemeClr val="dk1">
                  <a:lumMod val="15000"/>
                  <a:lumOff val="85000"/>
                </a:schemeClr>
              </a:solidFill>
              <a:round/>
            </a:ln>
            <a:effectLst/>
          </c:spPr>
        </c:majorGridlines>
        <c:title>
          <c:tx>
            <c:rich>
              <a:bodyPr rot="0" spcFirstLastPara="1" vertOverflow="ellipsis" vert="horz" wrap="square" anchor="ctr" anchorCtr="1"/>
              <a:lstStyle/>
              <a:p>
                <a:pPr>
                  <a:defRPr sz="1197" b="1" i="0" u="none" strike="noStrike" kern="1200" baseline="0">
                    <a:solidFill>
                      <a:schemeClr val="dk1">
                        <a:lumMod val="50000"/>
                        <a:lumOff val="50000"/>
                      </a:schemeClr>
                    </a:solidFill>
                    <a:latin typeface="+mn-lt"/>
                    <a:ea typeface="+mn-ea"/>
                    <a:cs typeface="+mn-cs"/>
                  </a:defRPr>
                </a:pPr>
                <a:r>
                  <a:rPr lang="en-US"/>
                  <a:t>Number of Stores</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crossAx val="54397184"/>
        <c:crosses val="autoZero"/>
        <c:crossBetween val="midCat"/>
      </c:valAx>
      <c:valAx>
        <c:axId val="54397184"/>
        <c:scaling>
          <c:orientation val="minMax"/>
        </c:scaling>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50000"/>
                        <a:lumOff val="50000"/>
                      </a:schemeClr>
                    </a:solidFill>
                    <a:latin typeface="+mn-lt"/>
                    <a:ea typeface="+mn-ea"/>
                    <a:cs typeface="+mn-cs"/>
                  </a:defRPr>
                </a:pPr>
                <a:r>
                  <a:rPr lang="en-US"/>
                  <a:t>Net Sales</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crossAx val="54395264"/>
        <c:crosses val="autoZero"/>
        <c:crossBetween val="midCat"/>
      </c:valAx>
      <c:spPr>
        <a:noFill/>
        <a:ln>
          <a:noFill/>
        </a:ln>
        <a:effectLst/>
      </c:spPr>
    </c:plotArea>
    <c:legend>
      <c:legendPos val="t"/>
      <c:legendEntry>
        <c:idx val="2"/>
        <c:delete val="1"/>
      </c:legendEntry>
      <c:layout/>
      <c:spPr>
        <a:noFill/>
        <a:ln>
          <a:noFill/>
        </a:ln>
        <a:effectLst/>
      </c:spPr>
      <c:txPr>
        <a:bodyPr rot="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legend>
    <c:plotVisOnly val="1"/>
    <c:dispBlanksAs val="gap"/>
  </c:chart>
  <c:spPr>
    <a:gradFill flip="none" rotWithShape="1">
      <a:gsLst>
        <a:gs pos="100000">
          <a:schemeClr val="lt1">
            <a:lumMod val="95000"/>
          </a:schemeClr>
        </a:gs>
        <a:gs pos="43000">
          <a:schemeClr val="lt1"/>
        </a:gs>
      </a:gsLst>
      <a:path path="circle">
        <a:fillToRect l="50000" t="50000" r="50000" b="50000"/>
      </a:path>
      <a:tileRect/>
    </a:gradFill>
    <a:ln w="9525" cap="flat" cmpd="sng" algn="ctr">
      <a:solidFill>
        <a:schemeClr val="tx1">
          <a:lumMod val="15000"/>
          <a:lumOff val="85000"/>
        </a:schemeClr>
      </a:solidFill>
      <a:round/>
    </a:ln>
    <a:effectLst/>
  </c:spPr>
  <c:txPr>
    <a:bodyPr/>
    <a:lstStyle/>
    <a:p>
      <a:pPr>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2128" b="0" i="0" u="none" strike="noStrike" kern="1200" spc="70" baseline="0">
                <a:solidFill>
                  <a:schemeClr val="dk1">
                    <a:lumMod val="50000"/>
                    <a:lumOff val="50000"/>
                  </a:schemeClr>
                </a:solidFill>
                <a:latin typeface="+mn-lt"/>
                <a:ea typeface="+mn-ea"/>
                <a:cs typeface="+mn-cs"/>
              </a:defRPr>
            </a:pPr>
            <a:r>
              <a:rPr lang="en-US"/>
              <a:t>Net Sales vs. Unemployment Rate</a:t>
            </a:r>
          </a:p>
        </c:rich>
      </c:tx>
      <c:layout/>
      <c:spPr>
        <a:noFill/>
        <a:ln>
          <a:noFill/>
        </a:ln>
        <a:effectLst/>
      </c:spPr>
    </c:title>
    <c:plotArea>
      <c:layout/>
      <c:scatterChart>
        <c:scatterStyle val="lineMarker"/>
        <c:ser>
          <c:idx val="0"/>
          <c:order val="0"/>
          <c:spPr>
            <a:ln w="25400">
              <a:noFill/>
            </a:ln>
            <a:effectLst/>
          </c:spPr>
          <c:marker>
            <c:symbol val="circle"/>
            <c:size val="4"/>
            <c:spPr>
              <a:solidFill>
                <a:schemeClr val="accent1"/>
              </a:solidFill>
              <a:ln w="9525" cap="flat" cmpd="sng" algn="ctr">
                <a:solidFill>
                  <a:schemeClr val="accent1"/>
                </a:solidFill>
                <a:round/>
              </a:ln>
              <a:effectLst/>
            </c:spPr>
          </c:marker>
          <c:trendline>
            <c:spPr>
              <a:ln w="63500" cap="rnd" cmpd="sng" algn="ctr">
                <a:solidFill>
                  <a:schemeClr val="accent1">
                    <a:alpha val="25000"/>
                  </a:schemeClr>
                </a:solidFill>
                <a:round/>
              </a:ln>
              <a:effectLst/>
            </c:spPr>
            <c:trendlineType val="linear"/>
            <c:dispRSqr val="1"/>
            <c:dispEq val="1"/>
            <c:trendlineLbl>
              <c:layout>
                <c:manualLayout>
                  <c:x val="-1.4019251740553116E-4"/>
                  <c:y val="0.30587795190286493"/>
                </c:manualLayout>
              </c:layout>
              <c:numFmt formatCode="General" sourceLinked="0"/>
              <c:spPr>
                <a:noFill/>
                <a:ln>
                  <a:noFill/>
                </a:ln>
                <a:effectLst/>
              </c:spPr>
              <c:txPr>
                <a:bodyPr rot="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trendlineLbl>
          </c:trendline>
          <c:xVal>
            <c:strRef>
              <c:f>'The Buckle, Data'!$D$6:$D$58</c:f>
              <c:strCache>
                <c:ptCount val="53"/>
                <c:pt idx="0">
                  <c:v>8</c:v>
                </c:pt>
                <c:pt idx="1">
                  <c:v>7.7</c:v>
                </c:pt>
                <c:pt idx="2">
                  <c:v>7.5</c:v>
                </c:pt>
                <c:pt idx="3">
                  <c:v>7.6</c:v>
                </c:pt>
                <c:pt idx="4">
                  <c:v>7.5</c:v>
                </c:pt>
                <c:pt idx="5">
                  <c:v>7.5</c:v>
                </c:pt>
                <c:pt idx="6">
                  <c:v>7.3</c:v>
                </c:pt>
                <c:pt idx="7">
                  <c:v>7.3</c:v>
                </c:pt>
                <c:pt idx="8">
                  <c:v>7.2</c:v>
                </c:pt>
                <c:pt idx="9">
                  <c:v>7.2</c:v>
                </c:pt>
                <c:pt idx="10">
                  <c:v>6.9</c:v>
                </c:pt>
                <c:pt idx="11">
                  <c:v>6.7</c:v>
                </c:pt>
                <c:pt idx="12">
                  <c:v>Column4</c:v>
                </c:pt>
                <c:pt idx="13">
                  <c:v>6.6</c:v>
                </c:pt>
                <c:pt idx="14">
                  <c:v>6.7</c:v>
                </c:pt>
                <c:pt idx="15">
                  <c:v>6.7</c:v>
                </c:pt>
                <c:pt idx="16">
                  <c:v>6.2</c:v>
                </c:pt>
                <c:pt idx="17">
                  <c:v>6.3</c:v>
                </c:pt>
                <c:pt idx="18">
                  <c:v>6.1</c:v>
                </c:pt>
                <c:pt idx="19">
                  <c:v>6.2</c:v>
                </c:pt>
                <c:pt idx="20">
                  <c:v>6.2</c:v>
                </c:pt>
                <c:pt idx="21">
                  <c:v>5.9</c:v>
                </c:pt>
                <c:pt idx="22">
                  <c:v>5.7</c:v>
                </c:pt>
                <c:pt idx="23">
                  <c:v>5.8</c:v>
                </c:pt>
                <c:pt idx="24">
                  <c:v>5.6</c:v>
                </c:pt>
                <c:pt idx="25">
                  <c:v>Column4</c:v>
                </c:pt>
                <c:pt idx="26">
                  <c:v>5.7</c:v>
                </c:pt>
                <c:pt idx="27">
                  <c:v>5.5</c:v>
                </c:pt>
                <c:pt idx="28">
                  <c:v>5.4</c:v>
                </c:pt>
                <c:pt idx="29">
                  <c:v>5.4</c:v>
                </c:pt>
                <c:pt idx="30">
                  <c:v>5.4</c:v>
                </c:pt>
                <c:pt idx="31">
                  <c:v>5.3</c:v>
                </c:pt>
                <c:pt idx="32">
                  <c:v>5.2</c:v>
                </c:pt>
                <c:pt idx="33">
                  <c:v>5.1</c:v>
                </c:pt>
                <c:pt idx="34">
                  <c:v>5</c:v>
                </c:pt>
                <c:pt idx="35">
                  <c:v>5</c:v>
                </c:pt>
                <c:pt idx="36">
                  <c:v>5</c:v>
                </c:pt>
                <c:pt idx="37">
                  <c:v>5</c:v>
                </c:pt>
                <c:pt idx="38">
                  <c:v>Column4</c:v>
                </c:pt>
                <c:pt idx="39">
                  <c:v>4.9</c:v>
                </c:pt>
                <c:pt idx="40">
                  <c:v>4.9</c:v>
                </c:pt>
                <c:pt idx="41">
                  <c:v>5</c:v>
                </c:pt>
                <c:pt idx="42">
                  <c:v>5</c:v>
                </c:pt>
                <c:pt idx="43">
                  <c:v>4.7</c:v>
                </c:pt>
                <c:pt idx="44">
                  <c:v>4.9</c:v>
                </c:pt>
                <c:pt idx="45">
                  <c:v>4.9</c:v>
                </c:pt>
                <c:pt idx="46">
                  <c:v>4.9</c:v>
                </c:pt>
                <c:pt idx="47">
                  <c:v>4.9</c:v>
                </c:pt>
                <c:pt idx="48">
                  <c:v>4.8</c:v>
                </c:pt>
                <c:pt idx="49">
                  <c:v>4.6</c:v>
                </c:pt>
                <c:pt idx="50">
                  <c:v>4.7</c:v>
                </c:pt>
                <c:pt idx="51">
                  <c:v>4.8</c:v>
                </c:pt>
                <c:pt idx="52">
                  <c:v>4.7</c:v>
                </c:pt>
              </c:strCache>
            </c:strRef>
          </c:xVal>
          <c:yVal>
            <c:numRef>
              <c:f>'The Buckle, Data'!$B$6:$B$58</c:f>
              <c:numCache>
                <c:formatCode>General</c:formatCode>
                <c:ptCount val="53"/>
                <c:pt idx="0">
                  <c:v>78.8</c:v>
                </c:pt>
                <c:pt idx="1">
                  <c:v>89.3</c:v>
                </c:pt>
                <c:pt idx="2">
                  <c:v>106.6</c:v>
                </c:pt>
                <c:pt idx="3">
                  <c:v>73.8</c:v>
                </c:pt>
                <c:pt idx="4">
                  <c:v>72.8</c:v>
                </c:pt>
                <c:pt idx="5">
                  <c:v>82.5</c:v>
                </c:pt>
                <c:pt idx="6">
                  <c:v>77.2</c:v>
                </c:pt>
                <c:pt idx="7">
                  <c:v>101.1</c:v>
                </c:pt>
                <c:pt idx="8">
                  <c:v>99</c:v>
                </c:pt>
                <c:pt idx="9">
                  <c:v>86.6</c:v>
                </c:pt>
                <c:pt idx="10">
                  <c:v>101.2</c:v>
                </c:pt>
                <c:pt idx="11">
                  <c:v>180.9</c:v>
                </c:pt>
                <c:pt idx="12">
                  <c:v>0</c:v>
                </c:pt>
                <c:pt idx="13">
                  <c:v>56.9</c:v>
                </c:pt>
                <c:pt idx="14">
                  <c:v>89.5</c:v>
                </c:pt>
                <c:pt idx="15">
                  <c:v>106.6</c:v>
                </c:pt>
                <c:pt idx="16">
                  <c:v>75.599999999999994</c:v>
                </c:pt>
                <c:pt idx="17">
                  <c:v>72</c:v>
                </c:pt>
                <c:pt idx="18">
                  <c:v>84.8</c:v>
                </c:pt>
                <c:pt idx="19">
                  <c:v>79</c:v>
                </c:pt>
                <c:pt idx="20">
                  <c:v>103.6</c:v>
                </c:pt>
                <c:pt idx="21">
                  <c:v>103.1</c:v>
                </c:pt>
                <c:pt idx="22">
                  <c:v>85.4</c:v>
                </c:pt>
                <c:pt idx="23">
                  <c:v>104</c:v>
                </c:pt>
                <c:pt idx="24">
                  <c:v>190.6</c:v>
                </c:pt>
                <c:pt idx="25">
                  <c:v>0</c:v>
                </c:pt>
                <c:pt idx="26">
                  <c:v>58.9</c:v>
                </c:pt>
                <c:pt idx="27">
                  <c:v>88.6</c:v>
                </c:pt>
                <c:pt idx="28">
                  <c:v>108.5</c:v>
                </c:pt>
                <c:pt idx="29">
                  <c:v>74.3</c:v>
                </c:pt>
                <c:pt idx="30">
                  <c:v>75.2</c:v>
                </c:pt>
                <c:pt idx="31">
                  <c:v>87.1</c:v>
                </c:pt>
                <c:pt idx="32">
                  <c:v>73.8</c:v>
                </c:pt>
                <c:pt idx="33">
                  <c:v>101.4</c:v>
                </c:pt>
                <c:pt idx="34">
                  <c:v>97.4</c:v>
                </c:pt>
                <c:pt idx="35">
                  <c:v>81.400000000000006</c:v>
                </c:pt>
                <c:pt idx="36">
                  <c:v>96.9</c:v>
                </c:pt>
                <c:pt idx="37">
                  <c:v>182.1</c:v>
                </c:pt>
                <c:pt idx="38">
                  <c:v>0</c:v>
                </c:pt>
                <c:pt idx="39">
                  <c:v>53</c:v>
                </c:pt>
                <c:pt idx="40">
                  <c:v>81.8</c:v>
                </c:pt>
                <c:pt idx="41">
                  <c:v>96.6</c:v>
                </c:pt>
                <c:pt idx="42">
                  <c:v>65.2</c:v>
                </c:pt>
                <c:pt idx="43">
                  <c:v>67.400000000000006</c:v>
                </c:pt>
                <c:pt idx="44">
                  <c:v>78.3</c:v>
                </c:pt>
                <c:pt idx="45">
                  <c:v>66.5</c:v>
                </c:pt>
                <c:pt idx="46">
                  <c:v>87.2</c:v>
                </c:pt>
                <c:pt idx="47">
                  <c:v>82.9</c:v>
                </c:pt>
                <c:pt idx="48">
                  <c:v>69.099999999999994</c:v>
                </c:pt>
                <c:pt idx="49">
                  <c:v>81.5</c:v>
                </c:pt>
                <c:pt idx="50">
                  <c:v>154.6</c:v>
                </c:pt>
                <c:pt idx="51">
                  <c:v>43.9</c:v>
                </c:pt>
                <c:pt idx="52">
                  <c:v>62.8</c:v>
                </c:pt>
              </c:numCache>
            </c:numRef>
          </c:yVal>
          <c:extLst xmlns:c16r2="http://schemas.microsoft.com/office/drawing/2015/06/chart">
            <c:ext xmlns:c16="http://schemas.microsoft.com/office/drawing/2014/chart" uri="{C3380CC4-5D6E-409C-BE32-E72D297353CC}">
              <c16:uniqueId val="{00000001-4CA5-43B2-8B27-03FBE18634BA}"/>
            </c:ext>
          </c:extLst>
        </c:ser>
        <c:dLbls/>
        <c:axId val="54457088"/>
        <c:axId val="54459008"/>
      </c:scatterChart>
      <c:valAx>
        <c:axId val="54457088"/>
        <c:scaling>
          <c:orientation val="minMax"/>
          <c:max val="8.5"/>
          <c:min val="4"/>
        </c:scaling>
        <c:axPos val="b"/>
        <c:majorGridlines>
          <c:spPr>
            <a:ln w="9525" cap="flat" cmpd="sng" algn="ctr">
              <a:solidFill>
                <a:schemeClr val="dk1">
                  <a:lumMod val="15000"/>
                  <a:lumOff val="85000"/>
                </a:schemeClr>
              </a:solidFill>
              <a:round/>
            </a:ln>
            <a:effectLst/>
          </c:spPr>
        </c:majorGridlines>
        <c:title>
          <c:tx>
            <c:rich>
              <a:bodyPr rot="0" spcFirstLastPara="1" vertOverflow="ellipsis" vert="horz" wrap="square" anchor="ctr" anchorCtr="1"/>
              <a:lstStyle/>
              <a:p>
                <a:pPr>
                  <a:defRPr sz="1197" b="1" i="0" u="none" strike="noStrike" kern="1200" baseline="0">
                    <a:solidFill>
                      <a:schemeClr val="dk1">
                        <a:lumMod val="50000"/>
                        <a:lumOff val="50000"/>
                      </a:schemeClr>
                    </a:solidFill>
                    <a:latin typeface="+mn-lt"/>
                    <a:ea typeface="+mn-ea"/>
                    <a:cs typeface="+mn-cs"/>
                  </a:defRPr>
                </a:pPr>
                <a:r>
                  <a:rPr lang="en-US"/>
                  <a:t>Unemployment Rate</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crossAx val="54459008"/>
        <c:crosses val="autoZero"/>
        <c:crossBetween val="midCat"/>
      </c:valAx>
      <c:valAx>
        <c:axId val="54459008"/>
        <c:scaling>
          <c:orientation val="minMax"/>
        </c:scaling>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50000"/>
                        <a:lumOff val="50000"/>
                      </a:schemeClr>
                    </a:solidFill>
                    <a:latin typeface="+mn-lt"/>
                    <a:ea typeface="+mn-ea"/>
                    <a:cs typeface="+mn-cs"/>
                  </a:defRPr>
                </a:pPr>
                <a:r>
                  <a:rPr lang="en-US"/>
                  <a:t>Net Sales</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crossAx val="54457088"/>
        <c:crosses val="autoZero"/>
        <c:crossBetween val="midCat"/>
      </c:valAx>
      <c:spPr>
        <a:noFill/>
        <a:ln>
          <a:noFill/>
        </a:ln>
        <a:effectLst/>
      </c:spPr>
    </c:plotArea>
    <c:legend>
      <c:legendPos val="t"/>
      <c:layout/>
      <c:spPr>
        <a:noFill/>
        <a:ln>
          <a:noFill/>
        </a:ln>
        <a:effectLst/>
      </c:spPr>
      <c:txPr>
        <a:bodyPr rot="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legend>
    <c:plotVisOnly val="1"/>
    <c:dispBlanksAs val="gap"/>
  </c:chart>
  <c:spPr>
    <a:gradFill flip="none" rotWithShape="1">
      <a:gsLst>
        <a:gs pos="100000">
          <a:schemeClr val="lt1">
            <a:lumMod val="95000"/>
          </a:schemeClr>
        </a:gs>
        <a:gs pos="43000">
          <a:schemeClr val="lt1"/>
        </a:gs>
      </a:gsLst>
      <a:path path="circle">
        <a:fillToRect l="50000" t="50000" r="50000" b="50000"/>
      </a:path>
      <a:tileRect/>
    </a:gradFill>
    <a:ln w="9525" cap="flat" cmpd="sng" algn="ctr">
      <a:solidFill>
        <a:schemeClr val="dk1">
          <a:lumMod val="15000"/>
          <a:lumOff val="85000"/>
        </a:schemeClr>
      </a:solidFill>
      <a:round/>
    </a:ln>
    <a:effectLst/>
  </c:spPr>
  <c:txPr>
    <a:bodyPr/>
    <a:lstStyle/>
    <a:p>
      <a:pPr>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2128" b="0" i="0" u="none" strike="noStrike" kern="1200" spc="70" baseline="0">
                <a:solidFill>
                  <a:schemeClr val="dk1">
                    <a:lumMod val="50000"/>
                    <a:lumOff val="50000"/>
                  </a:schemeClr>
                </a:solidFill>
                <a:latin typeface="+mn-lt"/>
                <a:ea typeface="+mn-ea"/>
                <a:cs typeface="+mn-cs"/>
              </a:defRPr>
            </a:pPr>
            <a:r>
              <a:rPr lang="en-US"/>
              <a:t>Net Sales vs. Inflation</a:t>
            </a:r>
          </a:p>
        </c:rich>
      </c:tx>
      <c:layout/>
      <c:spPr>
        <a:noFill/>
        <a:ln>
          <a:noFill/>
        </a:ln>
        <a:effectLst/>
      </c:spPr>
    </c:title>
    <c:plotArea>
      <c:layout/>
      <c:scatterChart>
        <c:scatterStyle val="lineMarker"/>
        <c:ser>
          <c:idx val="0"/>
          <c:order val="0"/>
          <c:spPr>
            <a:ln w="25400">
              <a:noFill/>
            </a:ln>
            <a:effectLst/>
          </c:spPr>
          <c:marker>
            <c:symbol val="circle"/>
            <c:size val="4"/>
            <c:spPr>
              <a:solidFill>
                <a:schemeClr val="accent1"/>
              </a:solidFill>
              <a:ln w="9525" cap="flat" cmpd="sng" algn="ctr">
                <a:solidFill>
                  <a:schemeClr val="accent1"/>
                </a:solidFill>
                <a:round/>
              </a:ln>
              <a:effectLst/>
            </c:spPr>
          </c:marker>
          <c:trendline>
            <c:spPr>
              <a:ln w="63500" cap="rnd" cmpd="sng" algn="ctr">
                <a:solidFill>
                  <a:schemeClr val="accent1">
                    <a:alpha val="25000"/>
                  </a:schemeClr>
                </a:solidFill>
                <a:round/>
              </a:ln>
              <a:effectLst/>
            </c:spPr>
            <c:trendlineType val="linear"/>
            <c:dispRSqr val="1"/>
            <c:dispEq val="1"/>
            <c:trendlineLbl>
              <c:layout>
                <c:manualLayout>
                  <c:x val="0.14530434614131124"/>
                  <c:y val="0.30857720993539256"/>
                </c:manualLayout>
              </c:layout>
              <c:numFmt formatCode="General" sourceLinked="0"/>
              <c:spPr>
                <a:noFill/>
                <a:ln>
                  <a:noFill/>
                </a:ln>
                <a:effectLst/>
              </c:spPr>
              <c:txPr>
                <a:bodyPr rot="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trendlineLbl>
          </c:trendline>
          <c:xVal>
            <c:strRef>
              <c:f>'The Buckle, Data'!$F$6:$F$58</c:f>
              <c:strCache>
                <c:ptCount val="53"/>
                <c:pt idx="0">
                  <c:v>0.3</c:v>
                </c:pt>
                <c:pt idx="1">
                  <c:v>0.82</c:v>
                </c:pt>
                <c:pt idx="2">
                  <c:v>0.26</c:v>
                </c:pt>
                <c:pt idx="3">
                  <c:v>-0.1</c:v>
                </c:pt>
                <c:pt idx="4">
                  <c:v>0.18</c:v>
                </c:pt>
                <c:pt idx="5">
                  <c:v>0.24</c:v>
                </c:pt>
                <c:pt idx="6">
                  <c:v>0.04</c:v>
                </c:pt>
                <c:pt idx="7">
                  <c:v>0.12</c:v>
                </c:pt>
                <c:pt idx="8">
                  <c:v>0.12</c:v>
                </c:pt>
                <c:pt idx="9">
                  <c:v>-0.26</c:v>
                </c:pt>
                <c:pt idx="10">
                  <c:v>-0.2</c:v>
                </c:pt>
                <c:pt idx="11">
                  <c:v>-0.01</c:v>
                </c:pt>
                <c:pt idx="12">
                  <c:v>Column6</c:v>
                </c:pt>
                <c:pt idx="13">
                  <c:v>0.37</c:v>
                </c:pt>
                <c:pt idx="14">
                  <c:v>0.37</c:v>
                </c:pt>
                <c:pt idx="15">
                  <c:v>0.64</c:v>
                </c:pt>
                <c:pt idx="16">
                  <c:v>0.33</c:v>
                </c:pt>
                <c:pt idx="17">
                  <c:v>0.35</c:v>
                </c:pt>
                <c:pt idx="18">
                  <c:v>0.19</c:v>
                </c:pt>
                <c:pt idx="19">
                  <c:v>-0.04</c:v>
                </c:pt>
                <c:pt idx="20">
                  <c:v>-0.17</c:v>
                </c:pt>
                <c:pt idx="21">
                  <c:v>0.08</c:v>
                </c:pt>
                <c:pt idx="22">
                  <c:v>-0.25</c:v>
                </c:pt>
                <c:pt idx="23">
                  <c:v>-0.54</c:v>
                </c:pt>
                <c:pt idx="24">
                  <c:v>-0.57</c:v>
                </c:pt>
                <c:pt idx="25">
                  <c:v>Column6</c:v>
                </c:pt>
                <c:pt idx="26">
                  <c:v>-0.47</c:v>
                </c:pt>
                <c:pt idx="27">
                  <c:v>0.43</c:v>
                </c:pt>
                <c:pt idx="28">
                  <c:v>0.6</c:v>
                </c:pt>
                <c:pt idx="29">
                  <c:v>0.2</c:v>
                </c:pt>
                <c:pt idx="30">
                  <c:v>0.51</c:v>
                </c:pt>
                <c:pt idx="31">
                  <c:v>0.35</c:v>
                </c:pt>
                <c:pt idx="32">
                  <c:v>0.01</c:v>
                </c:pt>
                <c:pt idx="33">
                  <c:v>-0.14</c:v>
                </c:pt>
                <c:pt idx="34">
                  <c:v>-0.16</c:v>
                </c:pt>
                <c:pt idx="35">
                  <c:v>-0.04</c:v>
                </c:pt>
                <c:pt idx="36">
                  <c:v>-0.21</c:v>
                </c:pt>
                <c:pt idx="37">
                  <c:v>-0.34</c:v>
                </c:pt>
                <c:pt idx="38">
                  <c:v>Column6</c:v>
                </c:pt>
                <c:pt idx="39">
                  <c:v>0.17</c:v>
                </c:pt>
                <c:pt idx="40">
                  <c:v>0.08</c:v>
                </c:pt>
                <c:pt idx="41">
                  <c:v>0.43</c:v>
                </c:pt>
                <c:pt idx="42">
                  <c:v>0.47</c:v>
                </c:pt>
                <c:pt idx="43">
                  <c:v>0.41</c:v>
                </c:pt>
                <c:pt idx="44">
                  <c:v>0.33</c:v>
                </c:pt>
                <c:pt idx="45">
                  <c:v>-0.16</c:v>
                </c:pt>
                <c:pt idx="46">
                  <c:v>0.09</c:v>
                </c:pt>
                <c:pt idx="47">
                  <c:v>0.24</c:v>
                </c:pt>
                <c:pt idx="48">
                  <c:v>0.12</c:v>
                </c:pt>
                <c:pt idx="49">
                  <c:v>-0.16</c:v>
                </c:pt>
                <c:pt idx="50">
                  <c:v>0.03</c:v>
                </c:pt>
                <c:pt idx="51">
                  <c:v>0.58</c:v>
                </c:pt>
                <c:pt idx="52">
                  <c:v>0.31</c:v>
                </c:pt>
              </c:strCache>
            </c:strRef>
          </c:xVal>
          <c:yVal>
            <c:numRef>
              <c:f>'The Buckle, Data'!$B$6:$B$58</c:f>
              <c:numCache>
                <c:formatCode>General</c:formatCode>
                <c:ptCount val="53"/>
                <c:pt idx="0">
                  <c:v>78.8</c:v>
                </c:pt>
                <c:pt idx="1">
                  <c:v>89.3</c:v>
                </c:pt>
                <c:pt idx="2">
                  <c:v>106.6</c:v>
                </c:pt>
                <c:pt idx="3">
                  <c:v>73.8</c:v>
                </c:pt>
                <c:pt idx="4">
                  <c:v>72.8</c:v>
                </c:pt>
                <c:pt idx="5">
                  <c:v>82.5</c:v>
                </c:pt>
                <c:pt idx="6">
                  <c:v>77.2</c:v>
                </c:pt>
                <c:pt idx="7">
                  <c:v>101.1</c:v>
                </c:pt>
                <c:pt idx="8">
                  <c:v>99</c:v>
                </c:pt>
                <c:pt idx="9">
                  <c:v>86.6</c:v>
                </c:pt>
                <c:pt idx="10">
                  <c:v>101.2</c:v>
                </c:pt>
                <c:pt idx="11">
                  <c:v>180.9</c:v>
                </c:pt>
                <c:pt idx="12">
                  <c:v>0</c:v>
                </c:pt>
                <c:pt idx="13">
                  <c:v>56.9</c:v>
                </c:pt>
                <c:pt idx="14">
                  <c:v>89.5</c:v>
                </c:pt>
                <c:pt idx="15">
                  <c:v>106.6</c:v>
                </c:pt>
                <c:pt idx="16">
                  <c:v>75.599999999999994</c:v>
                </c:pt>
                <c:pt idx="17">
                  <c:v>72</c:v>
                </c:pt>
                <c:pt idx="18">
                  <c:v>84.8</c:v>
                </c:pt>
                <c:pt idx="19">
                  <c:v>79</c:v>
                </c:pt>
                <c:pt idx="20">
                  <c:v>103.6</c:v>
                </c:pt>
                <c:pt idx="21">
                  <c:v>103.1</c:v>
                </c:pt>
                <c:pt idx="22">
                  <c:v>85.4</c:v>
                </c:pt>
                <c:pt idx="23">
                  <c:v>104</c:v>
                </c:pt>
                <c:pt idx="24">
                  <c:v>190.6</c:v>
                </c:pt>
                <c:pt idx="25">
                  <c:v>0</c:v>
                </c:pt>
                <c:pt idx="26">
                  <c:v>58.9</c:v>
                </c:pt>
                <c:pt idx="27">
                  <c:v>88.6</c:v>
                </c:pt>
                <c:pt idx="28">
                  <c:v>108.5</c:v>
                </c:pt>
                <c:pt idx="29">
                  <c:v>74.3</c:v>
                </c:pt>
                <c:pt idx="30">
                  <c:v>75.2</c:v>
                </c:pt>
                <c:pt idx="31">
                  <c:v>87.1</c:v>
                </c:pt>
                <c:pt idx="32">
                  <c:v>73.8</c:v>
                </c:pt>
                <c:pt idx="33">
                  <c:v>101.4</c:v>
                </c:pt>
                <c:pt idx="34">
                  <c:v>97.4</c:v>
                </c:pt>
                <c:pt idx="35">
                  <c:v>81.400000000000006</c:v>
                </c:pt>
                <c:pt idx="36">
                  <c:v>96.9</c:v>
                </c:pt>
                <c:pt idx="37">
                  <c:v>182.1</c:v>
                </c:pt>
                <c:pt idx="38">
                  <c:v>0</c:v>
                </c:pt>
                <c:pt idx="39">
                  <c:v>53</c:v>
                </c:pt>
                <c:pt idx="40">
                  <c:v>81.8</c:v>
                </c:pt>
                <c:pt idx="41">
                  <c:v>96.6</c:v>
                </c:pt>
                <c:pt idx="42">
                  <c:v>65.2</c:v>
                </c:pt>
                <c:pt idx="43">
                  <c:v>67.400000000000006</c:v>
                </c:pt>
                <c:pt idx="44">
                  <c:v>78.3</c:v>
                </c:pt>
                <c:pt idx="45">
                  <c:v>66.5</c:v>
                </c:pt>
                <c:pt idx="46">
                  <c:v>87.2</c:v>
                </c:pt>
                <c:pt idx="47">
                  <c:v>82.9</c:v>
                </c:pt>
                <c:pt idx="48">
                  <c:v>69.099999999999994</c:v>
                </c:pt>
                <c:pt idx="49">
                  <c:v>81.5</c:v>
                </c:pt>
                <c:pt idx="50">
                  <c:v>154.6</c:v>
                </c:pt>
                <c:pt idx="51">
                  <c:v>43.9</c:v>
                </c:pt>
                <c:pt idx="52">
                  <c:v>62.8</c:v>
                </c:pt>
              </c:numCache>
            </c:numRef>
          </c:yVal>
          <c:extLst xmlns:c16r2="http://schemas.microsoft.com/office/drawing/2015/06/chart">
            <c:ext xmlns:c16="http://schemas.microsoft.com/office/drawing/2014/chart" uri="{C3380CC4-5D6E-409C-BE32-E72D297353CC}">
              <c16:uniqueId val="{00000001-1EC1-432C-B774-2F2F99D230CA}"/>
            </c:ext>
          </c:extLst>
        </c:ser>
        <c:dLbls/>
        <c:axId val="56754560"/>
        <c:axId val="56756480"/>
      </c:scatterChart>
      <c:valAx>
        <c:axId val="56754560"/>
        <c:scaling>
          <c:orientation val="minMax"/>
        </c:scaling>
        <c:axPos val="b"/>
        <c:majorGridlines>
          <c:spPr>
            <a:ln w="9525" cap="flat" cmpd="sng" algn="ctr">
              <a:solidFill>
                <a:schemeClr val="dk1">
                  <a:lumMod val="15000"/>
                  <a:lumOff val="85000"/>
                </a:schemeClr>
              </a:solidFill>
              <a:round/>
            </a:ln>
            <a:effectLst/>
          </c:spPr>
        </c:majorGridlines>
        <c:title>
          <c:tx>
            <c:rich>
              <a:bodyPr rot="0" spcFirstLastPara="1" vertOverflow="ellipsis" vert="horz" wrap="square" anchor="ctr" anchorCtr="1"/>
              <a:lstStyle/>
              <a:p>
                <a:pPr>
                  <a:defRPr sz="1197" b="1" i="0" u="none" strike="noStrike" kern="1200" baseline="0">
                    <a:solidFill>
                      <a:schemeClr val="dk1">
                        <a:lumMod val="50000"/>
                        <a:lumOff val="50000"/>
                      </a:schemeClr>
                    </a:solidFill>
                    <a:latin typeface="+mn-lt"/>
                    <a:ea typeface="+mn-ea"/>
                    <a:cs typeface="+mn-cs"/>
                  </a:defRPr>
                </a:pPr>
                <a:r>
                  <a:rPr lang="en-US"/>
                  <a:t>Inflation</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crossAx val="56756480"/>
        <c:crosses val="autoZero"/>
        <c:crossBetween val="midCat"/>
      </c:valAx>
      <c:valAx>
        <c:axId val="56756480"/>
        <c:scaling>
          <c:orientation val="minMax"/>
        </c:scaling>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50000"/>
                        <a:lumOff val="50000"/>
                      </a:schemeClr>
                    </a:solidFill>
                    <a:latin typeface="+mn-lt"/>
                    <a:ea typeface="+mn-ea"/>
                    <a:cs typeface="+mn-cs"/>
                  </a:defRPr>
                </a:pPr>
                <a:r>
                  <a:rPr lang="en-US"/>
                  <a:t>Net Sales</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crossAx val="56754560"/>
        <c:crosses val="autoZero"/>
        <c:crossBetween val="midCat"/>
      </c:valAx>
      <c:spPr>
        <a:noFill/>
        <a:ln>
          <a:noFill/>
        </a:ln>
        <a:effectLst/>
      </c:spPr>
    </c:plotArea>
    <c:legend>
      <c:legendPos val="t"/>
      <c:layout/>
      <c:spPr>
        <a:noFill/>
        <a:ln>
          <a:noFill/>
        </a:ln>
        <a:effectLst/>
      </c:spPr>
      <c:txPr>
        <a:bodyPr rot="0" spcFirstLastPara="1" vertOverflow="ellipsis" vert="horz" wrap="square" anchor="ctr" anchorCtr="1"/>
        <a:lstStyle/>
        <a:p>
          <a:pPr>
            <a:defRPr sz="1197" b="0" i="0" u="none" strike="noStrike" kern="1200" baseline="0">
              <a:solidFill>
                <a:schemeClr val="dk1">
                  <a:lumMod val="50000"/>
                  <a:lumOff val="50000"/>
                </a:schemeClr>
              </a:solidFill>
              <a:latin typeface="+mn-lt"/>
              <a:ea typeface="+mn-ea"/>
              <a:cs typeface="+mn-cs"/>
            </a:defRPr>
          </a:pPr>
          <a:endParaRPr lang="en-US"/>
        </a:p>
      </c:txPr>
    </c:legend>
    <c:plotVisOnly val="1"/>
    <c:dispBlanksAs val="gap"/>
  </c:chart>
  <c:spPr>
    <a:gradFill flip="none" rotWithShape="1">
      <a:gsLst>
        <a:gs pos="100000">
          <a:schemeClr val="lt1">
            <a:lumMod val="95000"/>
          </a:schemeClr>
        </a:gs>
        <a:gs pos="43000">
          <a:schemeClr val="lt1"/>
        </a:gs>
      </a:gsLst>
      <a:path path="circle">
        <a:fillToRect l="50000" t="50000" r="50000" b="50000"/>
      </a:path>
      <a:tileRect/>
    </a:gradFill>
    <a:ln w="9525" cap="flat" cmpd="sng" algn="ctr">
      <a:solidFill>
        <a:schemeClr val="dk1">
          <a:lumMod val="15000"/>
          <a:lumOff val="85000"/>
        </a:schemeClr>
      </a:solidFill>
      <a:round/>
    </a:ln>
    <a:effectLst/>
  </c:spPr>
  <c:txPr>
    <a:bodyPr/>
    <a:lstStyle/>
    <a:p>
      <a:pPr>
        <a:defRPr/>
      </a:pPr>
      <a:endParaRPr lang="en-U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4">
  <cs:axisTitle>
    <cs:lnRef idx="0"/>
    <cs:fillRef idx="0"/>
    <cs:effectRef idx="0"/>
    <cs:fontRef idx="minor">
      <a:schemeClr val="dk1">
        <a:lumMod val="50000"/>
        <a:lumOff val="50000"/>
      </a:schemeClr>
    </cs:fontRef>
    <cs:defRPr sz="1197" b="1" kern="1200"/>
  </cs:axisTitle>
  <cs:categoryAxis>
    <cs:lnRef idx="0"/>
    <cs:fillRef idx="0"/>
    <cs:effectRef idx="0"/>
    <cs:fontRef idx="minor">
      <a:schemeClr val="dk1">
        <a:lumMod val="50000"/>
        <a:lumOff val="50000"/>
      </a:schemeClr>
    </cs:fontRef>
    <cs:spPr>
      <a:ln w="9525" cap="flat" cmpd="sng" algn="ctr">
        <a:solidFill>
          <a:schemeClr val="dk1">
            <a:lumMod val="15000"/>
            <a:lumOff val="85000"/>
          </a:schemeClr>
        </a:solidFill>
        <a:round/>
      </a:ln>
    </cs:spPr>
    <cs:defRPr sz="1197" kern="1200"/>
  </cs:categoryAxis>
  <cs:chartArea>
    <cs:lnRef idx="0"/>
    <cs:fillRef idx="0"/>
    <cs:effectRef idx="0"/>
    <cs:fontRef idx="minor">
      <a:schemeClr val="dk1"/>
    </cs:fontRef>
    <cs:spPr>
      <a:gradFill flip="none" rotWithShape="1">
        <a:gsLst>
          <a:gs pos="100000">
            <a:schemeClr val="lt1">
              <a:lumMod val="95000"/>
            </a:schemeClr>
          </a:gs>
          <a:gs pos="43000">
            <a:schemeClr val="lt1"/>
          </a:gs>
        </a:gsLst>
        <a:path path="circle">
          <a:fillToRect l="50000" t="50000" r="50000" b="50000"/>
        </a:path>
        <a:tileRect/>
      </a:gra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a:solidFill>
          <a:schemeClr val="phClr">
            <a:alpha val="20000"/>
          </a:schemeClr>
        </a:solidFill>
      </a:ln>
    </cs:spPr>
  </cs:dataPointLine>
  <cs:dataPointMarker>
    <cs:lnRef idx="0">
      <cs:styleClr val="auto"/>
    </cs:lnRef>
    <cs:fillRef idx="0">
      <cs:styleClr val="auto"/>
    </cs:fillRef>
    <cs:effectRef idx="0"/>
    <cs:fontRef idx="minor">
      <a:schemeClr val="tx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dk1">
        <a:lumMod val="50000"/>
        <a:lumOff val="50000"/>
      </a:schemeClr>
    </cs:fontRef>
    <cs:spPr>
      <a:ln w="9525" cap="rnd">
        <a:solidFill>
          <a:schemeClr val="dk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tx1"/>
    </cs:fontRef>
    <cs:spPr>
      <a:ln w="9525">
        <a:solidFill>
          <a:schemeClr val="dk1">
            <a:lumMod val="35000"/>
            <a:lumOff val="65000"/>
          </a:schemeClr>
        </a:solidFill>
      </a:ln>
    </cs:spPr>
  </cs:dropLine>
  <cs:errorBar>
    <cs:lnRef idx="0"/>
    <cs:fillRef idx="0"/>
    <cs:effectRef idx="0"/>
    <cs:fontRef idx="minor">
      <a:schemeClr val="tx1"/>
    </cs:fontRef>
    <cs:spPr>
      <a:ln w="9525">
        <a:solidFill>
          <a:schemeClr val="dk1">
            <a:lumMod val="50000"/>
            <a:lumOff val="50000"/>
          </a:schemeClr>
        </a:solidFill>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15000"/>
            <a:lumOff val="85000"/>
          </a:schemeClr>
        </a:solidFill>
        <a:round/>
      </a:ln>
    </cs:spPr>
  </cs:gridlineMajor>
  <cs:gridlineMinor>
    <cs:lnRef idx="0"/>
    <cs:fillRef idx="0"/>
    <cs:effectRef idx="0"/>
    <cs:fontRef idx="minor">
      <a:schemeClr val="tx1"/>
    </cs:fontRef>
    <cs:spPr>
      <a:ln w="9525" cap="flat" cmpd="sng" algn="ctr">
        <a:solidFill>
          <a:schemeClr val="dk1">
            <a:lumMod val="5000"/>
            <a:lumOff val="95000"/>
          </a:schemeClr>
        </a:solidFill>
        <a:round/>
      </a:ln>
    </cs:spPr>
  </cs:gridlineMinor>
  <cs:hiLoLine>
    <cs:lnRef idx="0"/>
    <cs:fillRef idx="0"/>
    <cs:effectRef idx="0"/>
    <cs:fontRef idx="minor">
      <a:schemeClr val="tx1"/>
    </cs:fontRef>
    <cs:spPr>
      <a:ln w="9525">
        <a:solidFill>
          <a:schemeClr val="dk1">
            <a:lumMod val="35000"/>
            <a:lumOff val="65000"/>
          </a:schemeClr>
        </a:solidFill>
      </a:ln>
    </cs:spPr>
  </cs:hiLoLine>
  <cs:leaderLine>
    <cs:lnRef idx="0"/>
    <cs:fillRef idx="0"/>
    <cs:effectRef idx="0"/>
    <cs:fontRef idx="minor">
      <a:schemeClr val="tx1"/>
    </cs:fontRef>
    <cs:spPr>
      <a:ln w="9525">
        <a:solidFill>
          <a:schemeClr val="dk1">
            <a:lumMod val="35000"/>
            <a:lumOff val="65000"/>
          </a:schemeClr>
        </a:solidFill>
      </a:ln>
    </cs:spPr>
  </cs:leaderLine>
  <cs:legend>
    <cs:lnRef idx="0"/>
    <cs:fillRef idx="0"/>
    <cs:effectRef idx="0"/>
    <cs:fontRef idx="minor">
      <a:schemeClr val="dk1">
        <a:lumMod val="50000"/>
        <a:lumOff val="50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tx1">
        <a:lumMod val="50000"/>
        <a:lumOff val="50000"/>
      </a:schemeClr>
    </cs:fontRef>
    <cs:spPr>
      <a:ln w="9525">
        <a:solidFill>
          <a:schemeClr val="dk1">
            <a:lumMod val="15000"/>
            <a:lumOff val="85000"/>
          </a:schemeClr>
        </a:solidFill>
      </a:ln>
    </cs:spPr>
    <cs:defRPr sz="1197" kern="1200"/>
  </cs:seriesAxis>
  <cs:seriesLine>
    <cs:lnRef idx="0"/>
    <cs:fillRef idx="0"/>
    <cs:effectRef idx="0"/>
    <cs:fontRef idx="minor">
      <a:schemeClr val="tx1"/>
    </cs:fontRef>
    <cs:spPr>
      <a:ln w="9525">
        <a:solidFill>
          <a:schemeClr val="dk1">
            <a:lumMod val="35000"/>
            <a:lumOff val="65000"/>
          </a:schemeClr>
        </a:solidFill>
      </a:ln>
    </cs:spPr>
  </cs:seriesLine>
  <cs:title>
    <cs:lnRef idx="0"/>
    <cs:fillRef idx="0"/>
    <cs:effectRef idx="0"/>
    <cs:fontRef idx="minor">
      <a:schemeClr val="dk1">
        <a:lumMod val="50000"/>
        <a:lumOff val="50000"/>
      </a:schemeClr>
    </cs:fontRef>
    <cs:defRPr sz="2128" b="0" kern="1200" spc="70" baseline="0"/>
  </cs:title>
  <cs:trendline>
    <cs:lnRef idx="0">
      <cs:styleClr val="0"/>
    </cs:lnRef>
    <cs:fillRef idx="0"/>
    <cs:effectRef idx="0"/>
    <cs:fontRef idx="minor">
      <a:schemeClr val="tx1"/>
    </cs:fontRef>
    <cs:spPr>
      <a:ln w="63500" cap="rnd" cmpd="sng" algn="ctr">
        <a:solidFill>
          <a:schemeClr val="phClr">
            <a:alpha val="25000"/>
          </a:schemeClr>
        </a:solidFill>
        <a:round/>
      </a:ln>
    </cs:spPr>
  </cs:trendline>
  <cs:trendlineLabel>
    <cs:lnRef idx="0"/>
    <cs:fillRef idx="0"/>
    <cs:effectRef idx="0"/>
    <cs:fontRef idx="minor">
      <a:schemeClr val="dk1">
        <a:lumMod val="50000"/>
        <a:lumOff val="50000"/>
      </a:schemeClr>
    </cs:fontRef>
    <cs:defRPr sz="1197" kern="1200"/>
  </cs:trendlineLabel>
  <cs:upBar>
    <cs:lnRef idx="0"/>
    <cs:fillRef idx="0"/>
    <cs:effectRef idx="0"/>
    <cs:fontRef idx="minor">
      <a:schemeClr val="tx1"/>
    </cs:fontRef>
    <cs:spPr>
      <a:solidFill>
        <a:schemeClr val="lt1"/>
      </a:solidFill>
      <a:ln w="9525">
        <a:solidFill>
          <a:schemeClr val="dk1">
            <a:lumMod val="50000"/>
            <a:lumOff val="50000"/>
          </a:schemeClr>
        </a:solidFill>
      </a:ln>
    </cs:spPr>
  </cs:upBar>
  <cs:valueAxis>
    <cs:lnRef idx="0"/>
    <cs:fillRef idx="0"/>
    <cs:effectRef idx="0"/>
    <cs:fontRef idx="minor">
      <a:schemeClr val="dk1">
        <a:lumMod val="50000"/>
        <a:lumOff val="50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44">
  <cs:axisTitle>
    <cs:lnRef idx="0"/>
    <cs:fillRef idx="0"/>
    <cs:effectRef idx="0"/>
    <cs:fontRef idx="minor">
      <a:schemeClr val="dk1">
        <a:lumMod val="50000"/>
        <a:lumOff val="50000"/>
      </a:schemeClr>
    </cs:fontRef>
    <cs:defRPr sz="1197" b="1" kern="1200"/>
  </cs:axisTitle>
  <cs:categoryAxis>
    <cs:lnRef idx="0"/>
    <cs:fillRef idx="0"/>
    <cs:effectRef idx="0"/>
    <cs:fontRef idx="minor">
      <a:schemeClr val="dk1">
        <a:lumMod val="50000"/>
        <a:lumOff val="50000"/>
      </a:schemeClr>
    </cs:fontRef>
    <cs:spPr>
      <a:ln w="9525" cap="flat" cmpd="sng" algn="ctr">
        <a:solidFill>
          <a:schemeClr val="dk1">
            <a:lumMod val="15000"/>
            <a:lumOff val="85000"/>
          </a:schemeClr>
        </a:solidFill>
        <a:round/>
      </a:ln>
    </cs:spPr>
    <cs:defRPr sz="1197" kern="1200"/>
  </cs:categoryAxis>
  <cs:chartArea>
    <cs:lnRef idx="0"/>
    <cs:fillRef idx="0"/>
    <cs:effectRef idx="0"/>
    <cs:fontRef idx="minor">
      <a:schemeClr val="dk1"/>
    </cs:fontRef>
    <cs:spPr>
      <a:gradFill flip="none" rotWithShape="1">
        <a:gsLst>
          <a:gs pos="100000">
            <a:schemeClr val="lt1">
              <a:lumMod val="95000"/>
            </a:schemeClr>
          </a:gs>
          <a:gs pos="43000">
            <a:schemeClr val="lt1"/>
          </a:gs>
        </a:gsLst>
        <a:path path="circle">
          <a:fillToRect l="50000" t="50000" r="50000" b="50000"/>
        </a:path>
        <a:tileRect/>
      </a:gra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a:solidFill>
          <a:schemeClr val="phClr">
            <a:alpha val="20000"/>
          </a:schemeClr>
        </a:solidFill>
      </a:ln>
    </cs:spPr>
  </cs:dataPointLine>
  <cs:dataPointMarker>
    <cs:lnRef idx="0">
      <cs:styleClr val="auto"/>
    </cs:lnRef>
    <cs:fillRef idx="0">
      <cs:styleClr val="auto"/>
    </cs:fillRef>
    <cs:effectRef idx="0"/>
    <cs:fontRef idx="minor">
      <a:schemeClr val="tx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dk1">
        <a:lumMod val="50000"/>
        <a:lumOff val="50000"/>
      </a:schemeClr>
    </cs:fontRef>
    <cs:spPr>
      <a:ln w="9525" cap="rnd">
        <a:solidFill>
          <a:schemeClr val="dk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tx1"/>
    </cs:fontRef>
    <cs:spPr>
      <a:ln w="9525">
        <a:solidFill>
          <a:schemeClr val="dk1">
            <a:lumMod val="35000"/>
            <a:lumOff val="65000"/>
          </a:schemeClr>
        </a:solidFill>
      </a:ln>
    </cs:spPr>
  </cs:dropLine>
  <cs:errorBar>
    <cs:lnRef idx="0"/>
    <cs:fillRef idx="0"/>
    <cs:effectRef idx="0"/>
    <cs:fontRef idx="minor">
      <a:schemeClr val="tx1"/>
    </cs:fontRef>
    <cs:spPr>
      <a:ln w="9525">
        <a:solidFill>
          <a:schemeClr val="dk1">
            <a:lumMod val="50000"/>
            <a:lumOff val="50000"/>
          </a:schemeClr>
        </a:solidFill>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15000"/>
            <a:lumOff val="85000"/>
          </a:schemeClr>
        </a:solidFill>
        <a:round/>
      </a:ln>
    </cs:spPr>
  </cs:gridlineMajor>
  <cs:gridlineMinor>
    <cs:lnRef idx="0"/>
    <cs:fillRef idx="0"/>
    <cs:effectRef idx="0"/>
    <cs:fontRef idx="minor">
      <a:schemeClr val="tx1"/>
    </cs:fontRef>
    <cs:spPr>
      <a:ln w="9525" cap="flat" cmpd="sng" algn="ctr">
        <a:solidFill>
          <a:schemeClr val="dk1">
            <a:lumMod val="5000"/>
            <a:lumOff val="95000"/>
          </a:schemeClr>
        </a:solidFill>
        <a:round/>
      </a:ln>
    </cs:spPr>
  </cs:gridlineMinor>
  <cs:hiLoLine>
    <cs:lnRef idx="0"/>
    <cs:fillRef idx="0"/>
    <cs:effectRef idx="0"/>
    <cs:fontRef idx="minor">
      <a:schemeClr val="tx1"/>
    </cs:fontRef>
    <cs:spPr>
      <a:ln w="9525">
        <a:solidFill>
          <a:schemeClr val="dk1">
            <a:lumMod val="35000"/>
            <a:lumOff val="65000"/>
          </a:schemeClr>
        </a:solidFill>
      </a:ln>
    </cs:spPr>
  </cs:hiLoLine>
  <cs:leaderLine>
    <cs:lnRef idx="0"/>
    <cs:fillRef idx="0"/>
    <cs:effectRef idx="0"/>
    <cs:fontRef idx="minor">
      <a:schemeClr val="tx1"/>
    </cs:fontRef>
    <cs:spPr>
      <a:ln w="9525">
        <a:solidFill>
          <a:schemeClr val="dk1">
            <a:lumMod val="35000"/>
            <a:lumOff val="65000"/>
          </a:schemeClr>
        </a:solidFill>
      </a:ln>
    </cs:spPr>
  </cs:leaderLine>
  <cs:legend>
    <cs:lnRef idx="0"/>
    <cs:fillRef idx="0"/>
    <cs:effectRef idx="0"/>
    <cs:fontRef idx="minor">
      <a:schemeClr val="dk1">
        <a:lumMod val="50000"/>
        <a:lumOff val="50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tx1">
        <a:lumMod val="50000"/>
        <a:lumOff val="50000"/>
      </a:schemeClr>
    </cs:fontRef>
    <cs:spPr>
      <a:ln w="9525">
        <a:solidFill>
          <a:schemeClr val="dk1">
            <a:lumMod val="15000"/>
            <a:lumOff val="85000"/>
          </a:schemeClr>
        </a:solidFill>
      </a:ln>
    </cs:spPr>
    <cs:defRPr sz="1197" kern="1200"/>
  </cs:seriesAxis>
  <cs:seriesLine>
    <cs:lnRef idx="0"/>
    <cs:fillRef idx="0"/>
    <cs:effectRef idx="0"/>
    <cs:fontRef idx="minor">
      <a:schemeClr val="tx1"/>
    </cs:fontRef>
    <cs:spPr>
      <a:ln w="9525">
        <a:solidFill>
          <a:schemeClr val="dk1">
            <a:lumMod val="35000"/>
            <a:lumOff val="65000"/>
          </a:schemeClr>
        </a:solidFill>
      </a:ln>
    </cs:spPr>
  </cs:seriesLine>
  <cs:title>
    <cs:lnRef idx="0"/>
    <cs:fillRef idx="0"/>
    <cs:effectRef idx="0"/>
    <cs:fontRef idx="minor">
      <a:schemeClr val="dk1">
        <a:lumMod val="50000"/>
        <a:lumOff val="50000"/>
      </a:schemeClr>
    </cs:fontRef>
    <cs:defRPr sz="2128" b="0" kern="1200" spc="70" baseline="0"/>
  </cs:title>
  <cs:trendline>
    <cs:lnRef idx="0">
      <cs:styleClr val="0"/>
    </cs:lnRef>
    <cs:fillRef idx="0"/>
    <cs:effectRef idx="0"/>
    <cs:fontRef idx="minor">
      <a:schemeClr val="tx1"/>
    </cs:fontRef>
    <cs:spPr>
      <a:ln w="63500" cap="rnd" cmpd="sng" algn="ctr">
        <a:solidFill>
          <a:schemeClr val="phClr">
            <a:alpha val="25000"/>
          </a:schemeClr>
        </a:solidFill>
        <a:round/>
      </a:ln>
    </cs:spPr>
  </cs:trendline>
  <cs:trendlineLabel>
    <cs:lnRef idx="0"/>
    <cs:fillRef idx="0"/>
    <cs:effectRef idx="0"/>
    <cs:fontRef idx="minor">
      <a:schemeClr val="dk1">
        <a:lumMod val="50000"/>
        <a:lumOff val="50000"/>
      </a:schemeClr>
    </cs:fontRef>
    <cs:defRPr sz="1197" kern="1200"/>
  </cs:trendlineLabel>
  <cs:upBar>
    <cs:lnRef idx="0"/>
    <cs:fillRef idx="0"/>
    <cs:effectRef idx="0"/>
    <cs:fontRef idx="minor">
      <a:schemeClr val="tx1"/>
    </cs:fontRef>
    <cs:spPr>
      <a:solidFill>
        <a:schemeClr val="lt1"/>
      </a:solidFill>
      <a:ln w="9525">
        <a:solidFill>
          <a:schemeClr val="dk1">
            <a:lumMod val="50000"/>
            <a:lumOff val="50000"/>
          </a:schemeClr>
        </a:solidFill>
      </a:ln>
    </cs:spPr>
  </cs:upBar>
  <cs:valueAxis>
    <cs:lnRef idx="0"/>
    <cs:fillRef idx="0"/>
    <cs:effectRef idx="0"/>
    <cs:fontRef idx="minor">
      <a:schemeClr val="dk1">
        <a:lumMod val="50000"/>
        <a:lumOff val="50000"/>
      </a:schemeClr>
    </cs:fontRef>
    <cs:defRPr sz="1197"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44">
  <cs:axisTitle>
    <cs:lnRef idx="0"/>
    <cs:fillRef idx="0"/>
    <cs:effectRef idx="0"/>
    <cs:fontRef idx="minor">
      <a:schemeClr val="dk1">
        <a:lumMod val="50000"/>
        <a:lumOff val="50000"/>
      </a:schemeClr>
    </cs:fontRef>
    <cs:defRPr sz="1197" b="1" kern="1200"/>
  </cs:axisTitle>
  <cs:categoryAxis>
    <cs:lnRef idx="0"/>
    <cs:fillRef idx="0"/>
    <cs:effectRef idx="0"/>
    <cs:fontRef idx="minor">
      <a:schemeClr val="dk1">
        <a:lumMod val="50000"/>
        <a:lumOff val="50000"/>
      </a:schemeClr>
    </cs:fontRef>
    <cs:spPr>
      <a:ln w="9525" cap="flat" cmpd="sng" algn="ctr">
        <a:solidFill>
          <a:schemeClr val="dk1">
            <a:lumMod val="15000"/>
            <a:lumOff val="85000"/>
          </a:schemeClr>
        </a:solidFill>
        <a:round/>
      </a:ln>
    </cs:spPr>
    <cs:defRPr sz="1197" kern="1200"/>
  </cs:categoryAxis>
  <cs:chartArea>
    <cs:lnRef idx="0"/>
    <cs:fillRef idx="0"/>
    <cs:effectRef idx="0"/>
    <cs:fontRef idx="minor">
      <a:schemeClr val="dk1"/>
    </cs:fontRef>
    <cs:spPr>
      <a:gradFill flip="none" rotWithShape="1">
        <a:gsLst>
          <a:gs pos="100000">
            <a:schemeClr val="lt1">
              <a:lumMod val="95000"/>
            </a:schemeClr>
          </a:gs>
          <a:gs pos="43000">
            <a:schemeClr val="lt1"/>
          </a:gs>
        </a:gsLst>
        <a:path path="circle">
          <a:fillToRect l="50000" t="50000" r="50000" b="50000"/>
        </a:path>
        <a:tileRect/>
      </a:gra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a:solidFill>
          <a:schemeClr val="phClr">
            <a:alpha val="20000"/>
          </a:schemeClr>
        </a:solidFill>
      </a:ln>
    </cs:spPr>
  </cs:dataPointLine>
  <cs:dataPointMarker>
    <cs:lnRef idx="0">
      <cs:styleClr val="auto"/>
    </cs:lnRef>
    <cs:fillRef idx="0">
      <cs:styleClr val="auto"/>
    </cs:fillRef>
    <cs:effectRef idx="0"/>
    <cs:fontRef idx="minor">
      <a:schemeClr val="tx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dk1">
        <a:lumMod val="50000"/>
        <a:lumOff val="50000"/>
      </a:schemeClr>
    </cs:fontRef>
    <cs:spPr>
      <a:ln w="9525" cap="rnd">
        <a:solidFill>
          <a:schemeClr val="dk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tx1"/>
    </cs:fontRef>
    <cs:spPr>
      <a:ln w="9525">
        <a:solidFill>
          <a:schemeClr val="dk1">
            <a:lumMod val="35000"/>
            <a:lumOff val="65000"/>
          </a:schemeClr>
        </a:solidFill>
      </a:ln>
    </cs:spPr>
  </cs:dropLine>
  <cs:errorBar>
    <cs:lnRef idx="0"/>
    <cs:fillRef idx="0"/>
    <cs:effectRef idx="0"/>
    <cs:fontRef idx="minor">
      <a:schemeClr val="tx1"/>
    </cs:fontRef>
    <cs:spPr>
      <a:ln w="9525">
        <a:solidFill>
          <a:schemeClr val="dk1">
            <a:lumMod val="50000"/>
            <a:lumOff val="50000"/>
          </a:schemeClr>
        </a:solidFill>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15000"/>
            <a:lumOff val="85000"/>
          </a:schemeClr>
        </a:solidFill>
        <a:round/>
      </a:ln>
    </cs:spPr>
  </cs:gridlineMajor>
  <cs:gridlineMinor>
    <cs:lnRef idx="0"/>
    <cs:fillRef idx="0"/>
    <cs:effectRef idx="0"/>
    <cs:fontRef idx="minor">
      <a:schemeClr val="tx1"/>
    </cs:fontRef>
    <cs:spPr>
      <a:ln w="9525" cap="flat" cmpd="sng" algn="ctr">
        <a:solidFill>
          <a:schemeClr val="dk1">
            <a:lumMod val="5000"/>
            <a:lumOff val="95000"/>
          </a:schemeClr>
        </a:solidFill>
        <a:round/>
      </a:ln>
    </cs:spPr>
  </cs:gridlineMinor>
  <cs:hiLoLine>
    <cs:lnRef idx="0"/>
    <cs:fillRef idx="0"/>
    <cs:effectRef idx="0"/>
    <cs:fontRef idx="minor">
      <a:schemeClr val="tx1"/>
    </cs:fontRef>
    <cs:spPr>
      <a:ln w="9525">
        <a:solidFill>
          <a:schemeClr val="dk1">
            <a:lumMod val="35000"/>
            <a:lumOff val="65000"/>
          </a:schemeClr>
        </a:solidFill>
      </a:ln>
    </cs:spPr>
  </cs:hiLoLine>
  <cs:leaderLine>
    <cs:lnRef idx="0"/>
    <cs:fillRef idx="0"/>
    <cs:effectRef idx="0"/>
    <cs:fontRef idx="minor">
      <a:schemeClr val="tx1"/>
    </cs:fontRef>
    <cs:spPr>
      <a:ln w="9525">
        <a:solidFill>
          <a:schemeClr val="dk1">
            <a:lumMod val="35000"/>
            <a:lumOff val="65000"/>
          </a:schemeClr>
        </a:solidFill>
      </a:ln>
    </cs:spPr>
  </cs:leaderLine>
  <cs:legend>
    <cs:lnRef idx="0"/>
    <cs:fillRef idx="0"/>
    <cs:effectRef idx="0"/>
    <cs:fontRef idx="minor">
      <a:schemeClr val="dk1">
        <a:lumMod val="50000"/>
        <a:lumOff val="50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tx1">
        <a:lumMod val="50000"/>
        <a:lumOff val="50000"/>
      </a:schemeClr>
    </cs:fontRef>
    <cs:spPr>
      <a:ln w="9525">
        <a:solidFill>
          <a:schemeClr val="dk1">
            <a:lumMod val="15000"/>
            <a:lumOff val="85000"/>
          </a:schemeClr>
        </a:solidFill>
      </a:ln>
    </cs:spPr>
    <cs:defRPr sz="1197" kern="1200"/>
  </cs:seriesAxis>
  <cs:seriesLine>
    <cs:lnRef idx="0"/>
    <cs:fillRef idx="0"/>
    <cs:effectRef idx="0"/>
    <cs:fontRef idx="minor">
      <a:schemeClr val="tx1"/>
    </cs:fontRef>
    <cs:spPr>
      <a:ln w="9525">
        <a:solidFill>
          <a:schemeClr val="dk1">
            <a:lumMod val="35000"/>
            <a:lumOff val="65000"/>
          </a:schemeClr>
        </a:solidFill>
      </a:ln>
    </cs:spPr>
  </cs:seriesLine>
  <cs:title>
    <cs:lnRef idx="0"/>
    <cs:fillRef idx="0"/>
    <cs:effectRef idx="0"/>
    <cs:fontRef idx="minor">
      <a:schemeClr val="dk1">
        <a:lumMod val="50000"/>
        <a:lumOff val="50000"/>
      </a:schemeClr>
    </cs:fontRef>
    <cs:defRPr sz="2128" b="0" kern="1200" spc="70" baseline="0"/>
  </cs:title>
  <cs:trendline>
    <cs:lnRef idx="0">
      <cs:styleClr val="0"/>
    </cs:lnRef>
    <cs:fillRef idx="0"/>
    <cs:effectRef idx="0"/>
    <cs:fontRef idx="minor">
      <a:schemeClr val="tx1"/>
    </cs:fontRef>
    <cs:spPr>
      <a:ln w="63500" cap="rnd" cmpd="sng" algn="ctr">
        <a:solidFill>
          <a:schemeClr val="phClr">
            <a:alpha val="25000"/>
          </a:schemeClr>
        </a:solidFill>
        <a:round/>
      </a:ln>
    </cs:spPr>
  </cs:trendline>
  <cs:trendlineLabel>
    <cs:lnRef idx="0"/>
    <cs:fillRef idx="0"/>
    <cs:effectRef idx="0"/>
    <cs:fontRef idx="minor">
      <a:schemeClr val="dk1">
        <a:lumMod val="50000"/>
        <a:lumOff val="50000"/>
      </a:schemeClr>
    </cs:fontRef>
    <cs:defRPr sz="1197" kern="1200"/>
  </cs:trendlineLabel>
  <cs:upBar>
    <cs:lnRef idx="0"/>
    <cs:fillRef idx="0"/>
    <cs:effectRef idx="0"/>
    <cs:fontRef idx="minor">
      <a:schemeClr val="tx1"/>
    </cs:fontRef>
    <cs:spPr>
      <a:solidFill>
        <a:schemeClr val="lt1"/>
      </a:solidFill>
      <a:ln w="9525">
        <a:solidFill>
          <a:schemeClr val="dk1">
            <a:lumMod val="50000"/>
            <a:lumOff val="50000"/>
          </a:schemeClr>
        </a:solidFill>
      </a:ln>
    </cs:spPr>
  </cs:upBar>
  <cs:valueAxis>
    <cs:lnRef idx="0"/>
    <cs:fillRef idx="0"/>
    <cs:effectRef idx="0"/>
    <cs:fontRef idx="minor">
      <a:schemeClr val="dk1">
        <a:lumMod val="50000"/>
        <a:lumOff val="50000"/>
      </a:schemeClr>
    </cs:fontRef>
    <cs:defRPr sz="1197" kern="1200"/>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1045502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424536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371906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42522514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40305948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3611524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3072179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146832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513805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B17FC4-4C56-47E4-808A-780EA673EF6A}"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3525293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B17FC4-4C56-47E4-808A-780EA673EF6A}"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2417421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B17FC4-4C56-47E4-808A-780EA673EF6A}" type="datetimeFigureOut">
              <a:rPr lang="en-US" smtClean="0"/>
              <a:pPr/>
              <a:t>5/3/2017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129161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B17FC4-4C56-47E4-808A-780EA673EF6A}" type="datetimeFigureOut">
              <a:rPr lang="en-US" smtClean="0"/>
              <a:pPr/>
              <a:t>5/3/2017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1865199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B17FC4-4C56-47E4-808A-780EA673EF6A}" type="datetimeFigureOut">
              <a:rPr lang="en-US" smtClean="0"/>
              <a:pPr/>
              <a:t>5/3/2017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53789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AEB17FC4-4C56-47E4-808A-780EA673EF6A}"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849681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EB17FC4-4C56-47E4-808A-780EA673EF6A}"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628314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EB17FC4-4C56-47E4-808A-780EA673EF6A}" type="datetimeFigureOut">
              <a:rPr lang="en-US" smtClean="0"/>
              <a:pPr/>
              <a:t>5/3/2017</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EC11090-BBBC-4681-8671-3F28539DA743}" type="slidenum">
              <a:rPr lang="en-US" smtClean="0"/>
              <a:pPr/>
              <a:t>‹#›</a:t>
            </a:fld>
            <a:endParaRPr lang="en-US"/>
          </a:p>
        </p:txBody>
      </p:sp>
    </p:spTree>
    <p:extLst>
      <p:ext uri="{BB962C8B-B14F-4D97-AF65-F5344CB8AC3E}">
        <p14:creationId xmlns:p14="http://schemas.microsoft.com/office/powerpoint/2010/main" xmlns="" val="1644218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1" y="4953000"/>
            <a:ext cx="1828799" cy="1630299"/>
          </a:xfrm>
        </p:spPr>
        <p:txBody>
          <a:bodyPr>
            <a:normAutofit/>
          </a:bodyPr>
          <a:lstStyle/>
          <a:p>
            <a:pPr algn="l"/>
            <a:r>
              <a:rPr lang="en-US" dirty="0"/>
              <a:t>Ben Freeman</a:t>
            </a:r>
          </a:p>
          <a:p>
            <a:pPr algn="l"/>
            <a:r>
              <a:rPr lang="en-US" dirty="0"/>
              <a:t>Joseph </a:t>
            </a:r>
            <a:r>
              <a:rPr lang="en-US" dirty="0" err="1"/>
              <a:t>Orosz</a:t>
            </a:r>
            <a:endParaRPr lang="en-US" dirty="0"/>
          </a:p>
          <a:p>
            <a:pPr algn="l"/>
            <a:r>
              <a:rPr lang="en-US" dirty="0"/>
              <a:t>Nikolas Swett</a:t>
            </a:r>
          </a:p>
          <a:p>
            <a:pPr algn="l"/>
            <a:r>
              <a:rPr lang="en-US" dirty="0" err="1"/>
              <a:t>Shuangxing</a:t>
            </a:r>
            <a:r>
              <a:rPr lang="en-US" dirty="0"/>
              <a:t> Xu</a:t>
            </a:r>
          </a:p>
        </p:txBody>
      </p:sp>
      <p:sp>
        <p:nvSpPr>
          <p:cNvPr id="7" name="AutoShape 4" descr="Image result for the buckle, inc"/>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xmlns="" val="0"/>
              </a:ext>
            </a:extLst>
          </a:blip>
          <a:srcRect t="38448" r="-108" b="38769"/>
          <a:stretch/>
        </p:blipFill>
        <p:spPr>
          <a:xfrm>
            <a:off x="533400" y="2774997"/>
            <a:ext cx="7086600" cy="16128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General Statistics:</a:t>
            </a:r>
            <a:br>
              <a:rPr lang="en-US" dirty="0"/>
            </a:br>
            <a:r>
              <a:rPr lang="en-US" dirty="0"/>
              <a:t>2015 Net Income By Quarter</a:t>
            </a:r>
          </a:p>
        </p:txBody>
      </p:sp>
      <p:sp>
        <p:nvSpPr>
          <p:cNvPr id="3" name="Content Placeholder 2"/>
          <p:cNvSpPr>
            <a:spLocks noGrp="1"/>
          </p:cNvSpPr>
          <p:nvPr>
            <p:ph idx="1"/>
          </p:nvPr>
        </p:nvSpPr>
        <p:spPr/>
        <p:txBody>
          <a:bodyPr/>
          <a:lstStyle/>
          <a:p>
            <a:r>
              <a:rPr lang="en-US" dirty="0"/>
              <a:t>Quarter 1-  $271,345</a:t>
            </a:r>
          </a:p>
          <a:p>
            <a:r>
              <a:rPr lang="en-US" dirty="0"/>
              <a:t>Quarter 2-  $236,053</a:t>
            </a:r>
          </a:p>
          <a:p>
            <a:r>
              <a:rPr lang="en-US" dirty="0"/>
              <a:t>Quarter 3-  $280,187</a:t>
            </a:r>
          </a:p>
          <a:p>
            <a:r>
              <a:rPr lang="en-US" dirty="0"/>
              <a:t>Quarter4-   $332,031</a:t>
            </a:r>
          </a:p>
          <a:p>
            <a:r>
              <a:rPr lang="en-US" dirty="0"/>
              <a:t>Total for the Year--  $1,119,616</a:t>
            </a:r>
          </a:p>
          <a:p>
            <a:r>
              <a:rPr lang="en-US" dirty="0"/>
              <a:t>Average per Quarter -  $279,904</a:t>
            </a:r>
          </a:p>
          <a:p>
            <a:r>
              <a:rPr lang="en-US" dirty="0"/>
              <a:t>Total Decrease from 2014 of $33,52 or -3%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General Statistics:</a:t>
            </a:r>
            <a:br>
              <a:rPr lang="en-US" dirty="0"/>
            </a:br>
            <a:r>
              <a:rPr lang="en-US" dirty="0"/>
              <a:t>2016 Net Income By Quarter</a:t>
            </a:r>
          </a:p>
        </p:txBody>
      </p:sp>
      <p:sp>
        <p:nvSpPr>
          <p:cNvPr id="3" name="Content Placeholder 2"/>
          <p:cNvSpPr>
            <a:spLocks noGrp="1"/>
          </p:cNvSpPr>
          <p:nvPr>
            <p:ph idx="1"/>
          </p:nvPr>
        </p:nvSpPr>
        <p:spPr/>
        <p:txBody>
          <a:bodyPr/>
          <a:lstStyle/>
          <a:p>
            <a:r>
              <a:rPr lang="en-US" dirty="0"/>
              <a:t>Quarter 1-  $243,543</a:t>
            </a:r>
          </a:p>
          <a:p>
            <a:r>
              <a:rPr lang="en-US" dirty="0"/>
              <a:t>Quarter2-  $212,157</a:t>
            </a:r>
          </a:p>
          <a:p>
            <a:r>
              <a:rPr lang="en-US" dirty="0"/>
              <a:t>Quarter 3-  $239,213</a:t>
            </a:r>
          </a:p>
          <a:p>
            <a:r>
              <a:rPr lang="en-US" dirty="0"/>
              <a:t>Quarter 4-  $279,960</a:t>
            </a:r>
          </a:p>
          <a:p>
            <a:r>
              <a:rPr lang="en-US" dirty="0"/>
              <a:t>Total for the Year-  $974,873</a:t>
            </a:r>
          </a:p>
          <a:p>
            <a:r>
              <a:rPr lang="en-US" dirty="0"/>
              <a:t>Average per Quarter-  $243,718</a:t>
            </a:r>
          </a:p>
          <a:p>
            <a:r>
              <a:rPr lang="en-US" dirty="0"/>
              <a:t>Total Decrease from 2015 of $144,743 or -15%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457200"/>
            <a:ext cx="6347713" cy="1320800"/>
          </a:xfrm>
        </p:spPr>
        <p:txBody>
          <a:bodyPr/>
          <a:lstStyle/>
          <a:p>
            <a:pPr algn="ctr"/>
            <a:r>
              <a:rPr lang="en-US" b="1" dirty="0"/>
              <a:t>The Buckle, Inc.</a:t>
            </a:r>
            <a:br>
              <a:rPr lang="en-US" b="1" dirty="0"/>
            </a:br>
            <a:r>
              <a:rPr lang="en-US" b="1" dirty="0"/>
              <a:t>Net Sales By Month</a:t>
            </a:r>
          </a:p>
        </p:txBody>
      </p:sp>
      <p:graphicFrame>
        <p:nvGraphicFramePr>
          <p:cNvPr id="6" name="Image1"/>
          <p:cNvGraphicFramePr>
            <a:graphicFrameLocks noGrp="1"/>
          </p:cNvGraphicFramePr>
          <p:nvPr>
            <p:ph idx="1"/>
            <p:extLst>
              <p:ext uri="{D42A27DB-BD31-4B8C-83A1-F6EECF244321}">
                <p14:modId xmlns:p14="http://schemas.microsoft.com/office/powerpoint/2010/main" xmlns="" val="1705346277"/>
              </p:ext>
            </p:extLst>
          </p:nvPr>
        </p:nvGraphicFramePr>
        <p:xfrm>
          <a:off x="609600" y="2160588"/>
          <a:ext cx="6348413" cy="3881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normAutofit/>
          </a:bodyPr>
          <a:lstStyle/>
          <a:p>
            <a:pPr algn="ctr"/>
            <a:r>
              <a:rPr lang="en-US" b="1" dirty="0"/>
              <a:t>Net Sales (M2M) Analysis</a:t>
            </a:r>
          </a:p>
        </p:txBody>
      </p:sp>
      <p:sp>
        <p:nvSpPr>
          <p:cNvPr id="3" name="Content Placeholder 2"/>
          <p:cNvSpPr>
            <a:spLocks noGrp="1"/>
          </p:cNvSpPr>
          <p:nvPr>
            <p:ph idx="1"/>
          </p:nvPr>
        </p:nvSpPr>
        <p:spPr>
          <a:xfrm>
            <a:off x="609599" y="1676400"/>
            <a:ext cx="6347714" cy="3880773"/>
          </a:xfrm>
        </p:spPr>
        <p:txBody>
          <a:bodyPr/>
          <a:lstStyle/>
          <a:p>
            <a:r>
              <a:rPr lang="en-US" dirty="0"/>
              <a:t>By looking at the graph it can be seen that months with steep increases happen around specific times of year, showing high seasonality.</a:t>
            </a:r>
          </a:p>
          <a:p>
            <a:r>
              <a:rPr lang="en-US" dirty="0"/>
              <a:t>For example:</a:t>
            </a:r>
          </a:p>
          <a:p>
            <a:pPr lvl="1"/>
            <a:r>
              <a:rPr lang="en-US" dirty="0"/>
              <a:t>March: spring/summer fashion</a:t>
            </a:r>
          </a:p>
          <a:p>
            <a:pPr lvl="1"/>
            <a:r>
              <a:rPr lang="en-US" dirty="0"/>
              <a:t>August: Back to school shopping </a:t>
            </a:r>
          </a:p>
          <a:p>
            <a:pPr lvl="1"/>
            <a:r>
              <a:rPr lang="en-US" dirty="0"/>
              <a:t>November/December: Holiday shopping </a:t>
            </a:r>
          </a:p>
          <a:p>
            <a:r>
              <a:rPr lang="en-US" dirty="0"/>
              <a:t>Months with steep decreases are thus idle/slow seasons, showing that consumers are not actively purchasing clothing retail or see it as an immediate necessity.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Variables Evaluated in 2013</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97358684"/>
              </p:ext>
            </p:extLst>
          </p:nvPr>
        </p:nvGraphicFramePr>
        <p:xfrm>
          <a:off x="626011" y="1447800"/>
          <a:ext cx="6348414" cy="4820196"/>
        </p:xfrm>
        <a:graphic>
          <a:graphicData uri="http://schemas.openxmlformats.org/drawingml/2006/table">
            <a:tbl>
              <a:tblPr firstRow="1" bandRow="1">
                <a:tableStyleId>{5C22544A-7EE6-4342-B048-85BDC9FD1C3A}</a:tableStyleId>
              </a:tblPr>
              <a:tblGrid>
                <a:gridCol w="1058069">
                  <a:extLst>
                    <a:ext uri="{9D8B030D-6E8A-4147-A177-3AD203B41FA5}">
                      <a16:colId xmlns:a16="http://schemas.microsoft.com/office/drawing/2014/main" xmlns="" val="20000"/>
                    </a:ext>
                  </a:extLst>
                </a:gridCol>
                <a:gridCol w="1058069">
                  <a:extLst>
                    <a:ext uri="{9D8B030D-6E8A-4147-A177-3AD203B41FA5}">
                      <a16:colId xmlns:a16="http://schemas.microsoft.com/office/drawing/2014/main" xmlns="" val="20001"/>
                    </a:ext>
                  </a:extLst>
                </a:gridCol>
                <a:gridCol w="1058069">
                  <a:extLst>
                    <a:ext uri="{9D8B030D-6E8A-4147-A177-3AD203B41FA5}">
                      <a16:colId xmlns:a16="http://schemas.microsoft.com/office/drawing/2014/main" xmlns="" val="20002"/>
                    </a:ext>
                  </a:extLst>
                </a:gridCol>
                <a:gridCol w="1058069">
                  <a:extLst>
                    <a:ext uri="{9D8B030D-6E8A-4147-A177-3AD203B41FA5}">
                      <a16:colId xmlns:a16="http://schemas.microsoft.com/office/drawing/2014/main" xmlns="" val="20003"/>
                    </a:ext>
                  </a:extLst>
                </a:gridCol>
                <a:gridCol w="1058069">
                  <a:extLst>
                    <a:ext uri="{9D8B030D-6E8A-4147-A177-3AD203B41FA5}">
                      <a16:colId xmlns:a16="http://schemas.microsoft.com/office/drawing/2014/main" xmlns="" val="20004"/>
                    </a:ext>
                  </a:extLst>
                </a:gridCol>
                <a:gridCol w="1058069">
                  <a:extLst>
                    <a:ext uri="{9D8B030D-6E8A-4147-A177-3AD203B41FA5}">
                      <a16:colId xmlns:a16="http://schemas.microsoft.com/office/drawing/2014/main" xmlns="" val="20005"/>
                    </a:ext>
                  </a:extLst>
                </a:gridCol>
              </a:tblGrid>
              <a:tr h="348343">
                <a:tc>
                  <a:txBody>
                    <a:bodyPr/>
                    <a:lstStyle/>
                    <a:p>
                      <a:pPr algn="ctr" fontAlgn="b"/>
                      <a:r>
                        <a:rPr lang="en-US" sz="1400" b="1" i="0" u="none" strike="noStrike" dirty="0">
                          <a:solidFill>
                            <a:srgbClr val="FFFFFF"/>
                          </a:solidFill>
                          <a:latin typeface="Calibri"/>
                        </a:rPr>
                        <a:t>Date</a:t>
                      </a:r>
                    </a:p>
                  </a:txBody>
                  <a:tcPr marL="0" marR="0" marT="0" marB="0" anchor="b"/>
                </a:tc>
                <a:tc>
                  <a:txBody>
                    <a:bodyPr/>
                    <a:lstStyle/>
                    <a:p>
                      <a:pPr algn="ctr" fontAlgn="b"/>
                      <a:r>
                        <a:rPr lang="en-US" sz="1400" b="1" i="0" u="none" strike="noStrike" dirty="0">
                          <a:solidFill>
                            <a:srgbClr val="FFFFFF"/>
                          </a:solidFill>
                          <a:latin typeface="Calibri"/>
                        </a:rPr>
                        <a:t>Net Sales</a:t>
                      </a:r>
                    </a:p>
                  </a:txBody>
                  <a:tcPr marL="0" marR="0" marT="0" marB="0" anchor="b"/>
                </a:tc>
                <a:tc>
                  <a:txBody>
                    <a:bodyPr/>
                    <a:lstStyle/>
                    <a:p>
                      <a:pPr algn="ctr" fontAlgn="b"/>
                      <a:r>
                        <a:rPr lang="en-US" sz="1400" b="1" i="0" u="none" strike="noStrike">
                          <a:solidFill>
                            <a:srgbClr val="FFFFFF"/>
                          </a:solidFill>
                          <a:latin typeface="Calibri"/>
                        </a:rPr>
                        <a:t>Number of Stores</a:t>
                      </a:r>
                    </a:p>
                  </a:txBody>
                  <a:tcPr marL="0" marR="0" marT="0" marB="0" anchor="b"/>
                </a:tc>
                <a:tc>
                  <a:txBody>
                    <a:bodyPr/>
                    <a:lstStyle/>
                    <a:p>
                      <a:pPr algn="ctr" fontAlgn="b"/>
                      <a:r>
                        <a:rPr lang="en-US" sz="1400" b="1" i="0" u="none" strike="noStrike">
                          <a:solidFill>
                            <a:srgbClr val="FFFFFF"/>
                          </a:solidFill>
                          <a:latin typeface="Calibri"/>
                        </a:rPr>
                        <a:t>Unemployment Rate</a:t>
                      </a:r>
                    </a:p>
                  </a:txBody>
                  <a:tcPr marL="0" marR="0" marT="0" marB="0" anchor="b"/>
                </a:tc>
                <a:tc>
                  <a:txBody>
                    <a:bodyPr/>
                    <a:lstStyle/>
                    <a:p>
                      <a:pPr algn="ctr" fontAlgn="b"/>
                      <a:r>
                        <a:rPr lang="en-US" sz="1400" b="1" i="0" u="none" strike="noStrike">
                          <a:solidFill>
                            <a:srgbClr val="FFFFFF"/>
                          </a:solidFill>
                          <a:latin typeface="Calibri"/>
                        </a:rPr>
                        <a:t>Consumer Sentiment Index</a:t>
                      </a:r>
                    </a:p>
                  </a:txBody>
                  <a:tcPr marL="0" marR="0" marT="0" marB="0" anchor="b"/>
                </a:tc>
                <a:tc>
                  <a:txBody>
                    <a:bodyPr/>
                    <a:lstStyle/>
                    <a:p>
                      <a:pPr algn="ctr" fontAlgn="b"/>
                      <a:r>
                        <a:rPr lang="en-US" sz="1400" b="1" i="0" u="none" strike="noStrike">
                          <a:solidFill>
                            <a:srgbClr val="FFFFFF"/>
                          </a:solidFill>
                          <a:latin typeface="Calibri"/>
                        </a:rPr>
                        <a:t>Inflation</a:t>
                      </a:r>
                    </a:p>
                  </a:txBody>
                  <a:tcPr marL="0" marR="0" marT="0" marB="0" anchor="b"/>
                </a:tc>
                <a:extLst>
                  <a:ext uri="{0D108BD9-81ED-4DB2-BD59-A6C34878D82A}">
                    <a16:rowId xmlns:a16="http://schemas.microsoft.com/office/drawing/2014/main" xmlns="" val="10000"/>
                  </a:ext>
                </a:extLst>
              </a:tr>
              <a:tr h="348343">
                <a:tc>
                  <a:txBody>
                    <a:bodyPr/>
                    <a:lstStyle/>
                    <a:p>
                      <a:pPr algn="r" fontAlgn="b"/>
                      <a:r>
                        <a:rPr lang="en-US" sz="1400" b="0" i="0" u="none" strike="noStrike" dirty="0">
                          <a:solidFill>
                            <a:srgbClr val="000000"/>
                          </a:solidFill>
                          <a:latin typeface="Calibri"/>
                        </a:rPr>
                        <a:t>Jan-13</a:t>
                      </a:r>
                    </a:p>
                  </a:txBody>
                  <a:tcPr marL="0" marR="0" marT="0" marB="0" anchor="b"/>
                </a:tc>
                <a:tc>
                  <a:txBody>
                    <a:bodyPr/>
                    <a:lstStyle/>
                    <a:p>
                      <a:pPr algn="r" fontAlgn="b"/>
                      <a:r>
                        <a:rPr lang="en-US" sz="1400" b="0" i="0" u="none" strike="noStrike">
                          <a:solidFill>
                            <a:srgbClr val="000000"/>
                          </a:solidFill>
                          <a:latin typeface="Calibri"/>
                        </a:rPr>
                        <a:t>78.8</a:t>
                      </a:r>
                    </a:p>
                  </a:txBody>
                  <a:tcPr marL="0" marR="0" marT="0" marB="0" anchor="b"/>
                </a:tc>
                <a:tc>
                  <a:txBody>
                    <a:bodyPr/>
                    <a:lstStyle/>
                    <a:p>
                      <a:pPr algn="r" fontAlgn="b"/>
                      <a:r>
                        <a:rPr lang="en-US" sz="1400" b="0" i="0" u="none" strike="noStrike">
                          <a:solidFill>
                            <a:srgbClr val="000000"/>
                          </a:solidFill>
                          <a:latin typeface="Calibri"/>
                        </a:rPr>
                        <a:t>440</a:t>
                      </a:r>
                    </a:p>
                  </a:txBody>
                  <a:tcPr marL="0" marR="0" marT="0" marB="0" anchor="b"/>
                </a:tc>
                <a:tc>
                  <a:txBody>
                    <a:bodyPr/>
                    <a:lstStyle/>
                    <a:p>
                      <a:pPr algn="r" fontAlgn="b"/>
                      <a:r>
                        <a:rPr lang="en-US" sz="1400" b="0" i="0" u="none" strike="noStrike">
                          <a:solidFill>
                            <a:srgbClr val="000000"/>
                          </a:solidFill>
                          <a:latin typeface="Calibri"/>
                        </a:rPr>
                        <a:t>8</a:t>
                      </a:r>
                    </a:p>
                  </a:txBody>
                  <a:tcPr marL="0" marR="0" marT="0" marB="0" anchor="b"/>
                </a:tc>
                <a:tc>
                  <a:txBody>
                    <a:bodyPr/>
                    <a:lstStyle/>
                    <a:p>
                      <a:pPr algn="ctr" fontAlgn="b"/>
                      <a:r>
                        <a:rPr lang="en-US" sz="1400" b="0" i="0" u="none" strike="noStrike">
                          <a:solidFill>
                            <a:srgbClr val="000000"/>
                          </a:solidFill>
                          <a:latin typeface="Arial"/>
                        </a:rPr>
                        <a:t>73.8</a:t>
                      </a:r>
                    </a:p>
                  </a:txBody>
                  <a:tcPr marL="0" marR="0" marT="0" marB="0" anchor="b"/>
                </a:tc>
                <a:tc>
                  <a:txBody>
                    <a:bodyPr/>
                    <a:lstStyle/>
                    <a:p>
                      <a:pPr algn="r" fontAlgn="b"/>
                      <a:r>
                        <a:rPr lang="en-US" sz="1400" b="0" i="0" u="none" strike="noStrike">
                          <a:solidFill>
                            <a:srgbClr val="000000"/>
                          </a:solidFill>
                          <a:latin typeface="Calibri"/>
                        </a:rPr>
                        <a:t>0.3</a:t>
                      </a:r>
                    </a:p>
                  </a:txBody>
                  <a:tcPr marL="0" marR="0" marT="0" marB="0" anchor="b"/>
                </a:tc>
                <a:extLst>
                  <a:ext uri="{0D108BD9-81ED-4DB2-BD59-A6C34878D82A}">
                    <a16:rowId xmlns:a16="http://schemas.microsoft.com/office/drawing/2014/main" xmlns="" val="10001"/>
                  </a:ext>
                </a:extLst>
              </a:tr>
              <a:tr h="348343">
                <a:tc>
                  <a:txBody>
                    <a:bodyPr/>
                    <a:lstStyle/>
                    <a:p>
                      <a:pPr algn="r" fontAlgn="b"/>
                      <a:r>
                        <a:rPr lang="en-US" sz="1400" b="0" i="0" u="none" strike="noStrike" dirty="0">
                          <a:solidFill>
                            <a:srgbClr val="000000"/>
                          </a:solidFill>
                          <a:latin typeface="Calibri"/>
                        </a:rPr>
                        <a:t>Feb-13</a:t>
                      </a:r>
                    </a:p>
                  </a:txBody>
                  <a:tcPr marL="0" marR="0" marT="0" marB="0" anchor="b"/>
                </a:tc>
                <a:tc>
                  <a:txBody>
                    <a:bodyPr/>
                    <a:lstStyle/>
                    <a:p>
                      <a:pPr algn="r" fontAlgn="b"/>
                      <a:r>
                        <a:rPr lang="en-US" sz="1400" b="0" i="0" u="none" strike="noStrike">
                          <a:solidFill>
                            <a:srgbClr val="000000"/>
                          </a:solidFill>
                          <a:latin typeface="Calibri"/>
                        </a:rPr>
                        <a:t>89.3</a:t>
                      </a:r>
                    </a:p>
                  </a:txBody>
                  <a:tcPr marL="0" marR="0" marT="0" marB="0" anchor="b"/>
                </a:tc>
                <a:tc>
                  <a:txBody>
                    <a:bodyPr/>
                    <a:lstStyle/>
                    <a:p>
                      <a:pPr algn="r" fontAlgn="b"/>
                      <a:r>
                        <a:rPr lang="en-US" sz="1400" b="0" i="0" u="none" strike="noStrike">
                          <a:solidFill>
                            <a:srgbClr val="000000"/>
                          </a:solidFill>
                          <a:latin typeface="Calibri"/>
                        </a:rPr>
                        <a:t>441</a:t>
                      </a:r>
                    </a:p>
                  </a:txBody>
                  <a:tcPr marL="0" marR="0" marT="0" marB="0" anchor="b"/>
                </a:tc>
                <a:tc>
                  <a:txBody>
                    <a:bodyPr/>
                    <a:lstStyle/>
                    <a:p>
                      <a:pPr algn="r" fontAlgn="b"/>
                      <a:r>
                        <a:rPr lang="en-US" sz="1400" b="0" i="0" u="none" strike="noStrike">
                          <a:solidFill>
                            <a:srgbClr val="000000"/>
                          </a:solidFill>
                          <a:latin typeface="Calibri"/>
                        </a:rPr>
                        <a:t>7.7</a:t>
                      </a:r>
                    </a:p>
                  </a:txBody>
                  <a:tcPr marL="0" marR="0" marT="0" marB="0" anchor="b"/>
                </a:tc>
                <a:tc>
                  <a:txBody>
                    <a:bodyPr/>
                    <a:lstStyle/>
                    <a:p>
                      <a:pPr algn="ctr" fontAlgn="b"/>
                      <a:r>
                        <a:rPr lang="en-US" sz="1400" b="0" i="0" u="none" strike="noStrike">
                          <a:solidFill>
                            <a:srgbClr val="000000"/>
                          </a:solidFill>
                          <a:latin typeface="Arial"/>
                        </a:rPr>
                        <a:t>77.6</a:t>
                      </a:r>
                    </a:p>
                  </a:txBody>
                  <a:tcPr marL="0" marR="0" marT="0" marB="0" anchor="b"/>
                </a:tc>
                <a:tc>
                  <a:txBody>
                    <a:bodyPr/>
                    <a:lstStyle/>
                    <a:p>
                      <a:pPr algn="r" fontAlgn="b"/>
                      <a:r>
                        <a:rPr lang="en-US" sz="1400" b="0" i="0" u="none" strike="noStrike">
                          <a:solidFill>
                            <a:srgbClr val="000000"/>
                          </a:solidFill>
                          <a:latin typeface="Calibri"/>
                        </a:rPr>
                        <a:t>0.82</a:t>
                      </a:r>
                    </a:p>
                  </a:txBody>
                  <a:tcPr marL="0" marR="0" marT="0" marB="0" anchor="b"/>
                </a:tc>
                <a:extLst>
                  <a:ext uri="{0D108BD9-81ED-4DB2-BD59-A6C34878D82A}">
                    <a16:rowId xmlns:a16="http://schemas.microsoft.com/office/drawing/2014/main" xmlns="" val="10002"/>
                  </a:ext>
                </a:extLst>
              </a:tr>
              <a:tr h="348343">
                <a:tc>
                  <a:txBody>
                    <a:bodyPr/>
                    <a:lstStyle/>
                    <a:p>
                      <a:pPr algn="r" fontAlgn="b"/>
                      <a:r>
                        <a:rPr lang="en-US" sz="1400" b="0" i="0" u="none" strike="noStrike" dirty="0">
                          <a:solidFill>
                            <a:srgbClr val="000000"/>
                          </a:solidFill>
                          <a:latin typeface="Calibri"/>
                        </a:rPr>
                        <a:t>Mar-13</a:t>
                      </a:r>
                    </a:p>
                  </a:txBody>
                  <a:tcPr marL="0" marR="0" marT="0" marB="0" anchor="b"/>
                </a:tc>
                <a:tc>
                  <a:txBody>
                    <a:bodyPr/>
                    <a:lstStyle/>
                    <a:p>
                      <a:pPr algn="r" fontAlgn="b"/>
                      <a:r>
                        <a:rPr lang="en-US" sz="1400" b="0" i="0" u="none" strike="noStrike">
                          <a:solidFill>
                            <a:srgbClr val="000000"/>
                          </a:solidFill>
                          <a:latin typeface="Calibri"/>
                        </a:rPr>
                        <a:t>106.6</a:t>
                      </a:r>
                    </a:p>
                  </a:txBody>
                  <a:tcPr marL="0" marR="0" marT="0" marB="0" anchor="b"/>
                </a:tc>
                <a:tc>
                  <a:txBody>
                    <a:bodyPr/>
                    <a:lstStyle/>
                    <a:p>
                      <a:pPr algn="r" fontAlgn="b"/>
                      <a:r>
                        <a:rPr lang="en-US" sz="1400" b="0" i="0" u="none" strike="noStrike">
                          <a:solidFill>
                            <a:srgbClr val="000000"/>
                          </a:solidFill>
                          <a:latin typeface="Calibri"/>
                        </a:rPr>
                        <a:t>442</a:t>
                      </a:r>
                    </a:p>
                  </a:txBody>
                  <a:tcPr marL="0" marR="0" marT="0" marB="0" anchor="b"/>
                </a:tc>
                <a:tc>
                  <a:txBody>
                    <a:bodyPr/>
                    <a:lstStyle/>
                    <a:p>
                      <a:pPr algn="r" fontAlgn="b"/>
                      <a:r>
                        <a:rPr lang="en-US" sz="1400" b="0" i="0" u="none" strike="noStrike">
                          <a:solidFill>
                            <a:srgbClr val="000000"/>
                          </a:solidFill>
                          <a:latin typeface="Calibri"/>
                        </a:rPr>
                        <a:t>7.5</a:t>
                      </a:r>
                    </a:p>
                  </a:txBody>
                  <a:tcPr marL="0" marR="0" marT="0" marB="0" anchor="b"/>
                </a:tc>
                <a:tc>
                  <a:txBody>
                    <a:bodyPr/>
                    <a:lstStyle/>
                    <a:p>
                      <a:pPr algn="ctr" fontAlgn="b"/>
                      <a:r>
                        <a:rPr lang="en-US" sz="1400" b="0" i="0" u="none" strike="noStrike">
                          <a:solidFill>
                            <a:srgbClr val="000000"/>
                          </a:solidFill>
                          <a:latin typeface="Arial"/>
                        </a:rPr>
                        <a:t>78.6</a:t>
                      </a:r>
                    </a:p>
                  </a:txBody>
                  <a:tcPr marL="0" marR="0" marT="0" marB="0" anchor="b"/>
                </a:tc>
                <a:tc>
                  <a:txBody>
                    <a:bodyPr/>
                    <a:lstStyle/>
                    <a:p>
                      <a:pPr algn="r" fontAlgn="b"/>
                      <a:r>
                        <a:rPr lang="en-US" sz="1400" b="0" i="0" u="none" strike="noStrike">
                          <a:solidFill>
                            <a:srgbClr val="000000"/>
                          </a:solidFill>
                          <a:latin typeface="Calibri"/>
                        </a:rPr>
                        <a:t>0.26</a:t>
                      </a:r>
                    </a:p>
                  </a:txBody>
                  <a:tcPr marL="0" marR="0" marT="0" marB="0" anchor="b"/>
                </a:tc>
                <a:extLst>
                  <a:ext uri="{0D108BD9-81ED-4DB2-BD59-A6C34878D82A}">
                    <a16:rowId xmlns:a16="http://schemas.microsoft.com/office/drawing/2014/main" xmlns="" val="10003"/>
                  </a:ext>
                </a:extLst>
              </a:tr>
              <a:tr h="348343">
                <a:tc>
                  <a:txBody>
                    <a:bodyPr/>
                    <a:lstStyle/>
                    <a:p>
                      <a:pPr algn="r" fontAlgn="b"/>
                      <a:r>
                        <a:rPr lang="en-US" sz="1400" b="0" i="0" u="none" strike="noStrike">
                          <a:solidFill>
                            <a:srgbClr val="000000"/>
                          </a:solidFill>
                          <a:latin typeface="Calibri"/>
                        </a:rPr>
                        <a:t>Apr-13</a:t>
                      </a:r>
                    </a:p>
                  </a:txBody>
                  <a:tcPr marL="0" marR="0" marT="0" marB="0" anchor="b"/>
                </a:tc>
                <a:tc>
                  <a:txBody>
                    <a:bodyPr/>
                    <a:lstStyle/>
                    <a:p>
                      <a:pPr algn="r" fontAlgn="b"/>
                      <a:r>
                        <a:rPr lang="en-US" sz="1400" b="0" i="0" u="none" strike="noStrike" dirty="0">
                          <a:solidFill>
                            <a:srgbClr val="000000"/>
                          </a:solidFill>
                          <a:latin typeface="Calibri"/>
                        </a:rPr>
                        <a:t>73.8</a:t>
                      </a:r>
                    </a:p>
                  </a:txBody>
                  <a:tcPr marL="0" marR="0" marT="0" marB="0" anchor="b"/>
                </a:tc>
                <a:tc>
                  <a:txBody>
                    <a:bodyPr/>
                    <a:lstStyle/>
                    <a:p>
                      <a:pPr algn="r" fontAlgn="b"/>
                      <a:r>
                        <a:rPr lang="en-US" sz="1400" b="0" i="0" u="none" strike="noStrike">
                          <a:solidFill>
                            <a:srgbClr val="000000"/>
                          </a:solidFill>
                          <a:latin typeface="Calibri"/>
                        </a:rPr>
                        <a:t>443</a:t>
                      </a:r>
                    </a:p>
                  </a:txBody>
                  <a:tcPr marL="0" marR="0" marT="0" marB="0" anchor="b"/>
                </a:tc>
                <a:tc>
                  <a:txBody>
                    <a:bodyPr/>
                    <a:lstStyle/>
                    <a:p>
                      <a:pPr algn="r" fontAlgn="b"/>
                      <a:r>
                        <a:rPr lang="en-US" sz="1400" b="0" i="0" u="none" strike="noStrike">
                          <a:solidFill>
                            <a:srgbClr val="000000"/>
                          </a:solidFill>
                          <a:latin typeface="Calibri"/>
                        </a:rPr>
                        <a:t>7.6</a:t>
                      </a:r>
                    </a:p>
                  </a:txBody>
                  <a:tcPr marL="0" marR="0" marT="0" marB="0" anchor="b"/>
                </a:tc>
                <a:tc>
                  <a:txBody>
                    <a:bodyPr/>
                    <a:lstStyle/>
                    <a:p>
                      <a:pPr algn="ctr" fontAlgn="b"/>
                      <a:r>
                        <a:rPr lang="en-US" sz="1400" b="0" i="0" u="none" strike="noStrike">
                          <a:solidFill>
                            <a:srgbClr val="000000"/>
                          </a:solidFill>
                          <a:latin typeface="Arial"/>
                        </a:rPr>
                        <a:t>76.4</a:t>
                      </a:r>
                    </a:p>
                  </a:txBody>
                  <a:tcPr marL="0" marR="0" marT="0" marB="0" anchor="b"/>
                </a:tc>
                <a:tc>
                  <a:txBody>
                    <a:bodyPr/>
                    <a:lstStyle/>
                    <a:p>
                      <a:pPr algn="r" fontAlgn="b"/>
                      <a:r>
                        <a:rPr lang="en-US" sz="1400" b="0" i="0" u="none" strike="noStrike">
                          <a:solidFill>
                            <a:srgbClr val="000000"/>
                          </a:solidFill>
                          <a:latin typeface="Calibri"/>
                        </a:rPr>
                        <a:t>-0.1</a:t>
                      </a:r>
                    </a:p>
                  </a:txBody>
                  <a:tcPr marL="0" marR="0" marT="0" marB="0" anchor="b"/>
                </a:tc>
                <a:extLst>
                  <a:ext uri="{0D108BD9-81ED-4DB2-BD59-A6C34878D82A}">
                    <a16:rowId xmlns:a16="http://schemas.microsoft.com/office/drawing/2014/main" xmlns="" val="10004"/>
                  </a:ext>
                </a:extLst>
              </a:tr>
              <a:tr h="348343">
                <a:tc>
                  <a:txBody>
                    <a:bodyPr/>
                    <a:lstStyle/>
                    <a:p>
                      <a:pPr algn="r" fontAlgn="b"/>
                      <a:r>
                        <a:rPr lang="en-US" sz="1400" b="0" i="0" u="none" strike="noStrike">
                          <a:solidFill>
                            <a:srgbClr val="000000"/>
                          </a:solidFill>
                          <a:latin typeface="Calibri"/>
                        </a:rPr>
                        <a:t>May-13</a:t>
                      </a:r>
                    </a:p>
                  </a:txBody>
                  <a:tcPr marL="0" marR="0" marT="0" marB="0" anchor="b"/>
                </a:tc>
                <a:tc>
                  <a:txBody>
                    <a:bodyPr/>
                    <a:lstStyle/>
                    <a:p>
                      <a:pPr algn="r" fontAlgn="b"/>
                      <a:r>
                        <a:rPr lang="en-US" sz="1400" b="0" i="0" u="none" strike="noStrike" dirty="0">
                          <a:solidFill>
                            <a:srgbClr val="000000"/>
                          </a:solidFill>
                          <a:latin typeface="Calibri"/>
                        </a:rPr>
                        <a:t>72.8</a:t>
                      </a:r>
                    </a:p>
                  </a:txBody>
                  <a:tcPr marL="0" marR="0" marT="0" marB="0" anchor="b"/>
                </a:tc>
                <a:tc>
                  <a:txBody>
                    <a:bodyPr/>
                    <a:lstStyle/>
                    <a:p>
                      <a:pPr algn="r" fontAlgn="b"/>
                      <a:r>
                        <a:rPr lang="en-US" sz="1400" b="0" i="0" u="none" strike="noStrike">
                          <a:solidFill>
                            <a:srgbClr val="000000"/>
                          </a:solidFill>
                          <a:latin typeface="Calibri"/>
                        </a:rPr>
                        <a:t>444</a:t>
                      </a:r>
                    </a:p>
                  </a:txBody>
                  <a:tcPr marL="0" marR="0" marT="0" marB="0" anchor="b"/>
                </a:tc>
                <a:tc>
                  <a:txBody>
                    <a:bodyPr/>
                    <a:lstStyle/>
                    <a:p>
                      <a:pPr algn="r" fontAlgn="b"/>
                      <a:r>
                        <a:rPr lang="en-US" sz="1400" b="0" i="0" u="none" strike="noStrike">
                          <a:solidFill>
                            <a:srgbClr val="000000"/>
                          </a:solidFill>
                          <a:latin typeface="Calibri"/>
                        </a:rPr>
                        <a:t>7.5</a:t>
                      </a:r>
                    </a:p>
                  </a:txBody>
                  <a:tcPr marL="0" marR="0" marT="0" marB="0" anchor="b"/>
                </a:tc>
                <a:tc>
                  <a:txBody>
                    <a:bodyPr/>
                    <a:lstStyle/>
                    <a:p>
                      <a:pPr algn="ctr" fontAlgn="b"/>
                      <a:r>
                        <a:rPr lang="en-US" sz="1400" b="0" i="0" u="none" strike="noStrike">
                          <a:solidFill>
                            <a:srgbClr val="000000"/>
                          </a:solidFill>
                          <a:latin typeface="Arial"/>
                        </a:rPr>
                        <a:t>84.5</a:t>
                      </a:r>
                    </a:p>
                  </a:txBody>
                  <a:tcPr marL="0" marR="0" marT="0" marB="0" anchor="b"/>
                </a:tc>
                <a:tc>
                  <a:txBody>
                    <a:bodyPr/>
                    <a:lstStyle/>
                    <a:p>
                      <a:pPr algn="r" fontAlgn="b"/>
                      <a:r>
                        <a:rPr lang="en-US" sz="1400" b="0" i="0" u="none" strike="noStrike">
                          <a:solidFill>
                            <a:srgbClr val="000000"/>
                          </a:solidFill>
                          <a:latin typeface="Calibri"/>
                        </a:rPr>
                        <a:t>0.18</a:t>
                      </a:r>
                    </a:p>
                  </a:txBody>
                  <a:tcPr marL="0" marR="0" marT="0" marB="0" anchor="b"/>
                </a:tc>
                <a:extLst>
                  <a:ext uri="{0D108BD9-81ED-4DB2-BD59-A6C34878D82A}">
                    <a16:rowId xmlns:a16="http://schemas.microsoft.com/office/drawing/2014/main" xmlns="" val="10005"/>
                  </a:ext>
                </a:extLst>
              </a:tr>
              <a:tr h="348343">
                <a:tc>
                  <a:txBody>
                    <a:bodyPr/>
                    <a:lstStyle/>
                    <a:p>
                      <a:pPr algn="r" fontAlgn="b"/>
                      <a:r>
                        <a:rPr lang="en-US" sz="1400" b="0" i="0" u="none" strike="noStrike">
                          <a:solidFill>
                            <a:srgbClr val="000000"/>
                          </a:solidFill>
                          <a:latin typeface="Calibri"/>
                        </a:rPr>
                        <a:t>Jun-13</a:t>
                      </a:r>
                    </a:p>
                  </a:txBody>
                  <a:tcPr marL="0" marR="0" marT="0" marB="0" anchor="b"/>
                </a:tc>
                <a:tc>
                  <a:txBody>
                    <a:bodyPr/>
                    <a:lstStyle/>
                    <a:p>
                      <a:pPr algn="r" fontAlgn="b"/>
                      <a:r>
                        <a:rPr lang="en-US" sz="1400" b="0" i="0" u="none" strike="noStrike" dirty="0">
                          <a:solidFill>
                            <a:srgbClr val="000000"/>
                          </a:solidFill>
                          <a:latin typeface="Calibri"/>
                        </a:rPr>
                        <a:t>82.5</a:t>
                      </a:r>
                    </a:p>
                  </a:txBody>
                  <a:tcPr marL="0" marR="0" marT="0" marB="0" anchor="b"/>
                </a:tc>
                <a:tc>
                  <a:txBody>
                    <a:bodyPr/>
                    <a:lstStyle/>
                    <a:p>
                      <a:pPr algn="r" fontAlgn="b"/>
                      <a:r>
                        <a:rPr lang="en-US" sz="1400" b="0" i="0" u="none" strike="noStrike" dirty="0">
                          <a:solidFill>
                            <a:srgbClr val="000000"/>
                          </a:solidFill>
                          <a:latin typeface="Calibri"/>
                        </a:rPr>
                        <a:t>445</a:t>
                      </a:r>
                    </a:p>
                  </a:txBody>
                  <a:tcPr marL="0" marR="0" marT="0" marB="0" anchor="b"/>
                </a:tc>
                <a:tc>
                  <a:txBody>
                    <a:bodyPr/>
                    <a:lstStyle/>
                    <a:p>
                      <a:pPr algn="r" fontAlgn="b"/>
                      <a:r>
                        <a:rPr lang="en-US" sz="1400" b="0" i="0" u="none" strike="noStrike">
                          <a:solidFill>
                            <a:srgbClr val="000000"/>
                          </a:solidFill>
                          <a:latin typeface="Calibri"/>
                        </a:rPr>
                        <a:t>7.5</a:t>
                      </a:r>
                    </a:p>
                  </a:txBody>
                  <a:tcPr marL="0" marR="0" marT="0" marB="0" anchor="b"/>
                </a:tc>
                <a:tc>
                  <a:txBody>
                    <a:bodyPr/>
                    <a:lstStyle/>
                    <a:p>
                      <a:pPr algn="ctr" fontAlgn="b"/>
                      <a:r>
                        <a:rPr lang="en-US" sz="1400" b="0" i="0" u="none" strike="noStrike">
                          <a:solidFill>
                            <a:srgbClr val="000000"/>
                          </a:solidFill>
                          <a:latin typeface="Arial"/>
                        </a:rPr>
                        <a:t>84.1</a:t>
                      </a:r>
                    </a:p>
                  </a:txBody>
                  <a:tcPr marL="0" marR="0" marT="0" marB="0" anchor="b"/>
                </a:tc>
                <a:tc>
                  <a:txBody>
                    <a:bodyPr/>
                    <a:lstStyle/>
                    <a:p>
                      <a:pPr algn="r" fontAlgn="b"/>
                      <a:r>
                        <a:rPr lang="en-US" sz="1400" b="0" i="0" u="none" strike="noStrike">
                          <a:solidFill>
                            <a:srgbClr val="000000"/>
                          </a:solidFill>
                          <a:latin typeface="Calibri"/>
                        </a:rPr>
                        <a:t>0.24</a:t>
                      </a:r>
                    </a:p>
                  </a:txBody>
                  <a:tcPr marL="0" marR="0" marT="0" marB="0" anchor="b"/>
                </a:tc>
                <a:extLst>
                  <a:ext uri="{0D108BD9-81ED-4DB2-BD59-A6C34878D82A}">
                    <a16:rowId xmlns:a16="http://schemas.microsoft.com/office/drawing/2014/main" xmlns="" val="10006"/>
                  </a:ext>
                </a:extLst>
              </a:tr>
              <a:tr h="348343">
                <a:tc>
                  <a:txBody>
                    <a:bodyPr/>
                    <a:lstStyle/>
                    <a:p>
                      <a:pPr algn="r" fontAlgn="b"/>
                      <a:r>
                        <a:rPr lang="en-US" sz="1400" b="0" i="0" u="none" strike="noStrike">
                          <a:solidFill>
                            <a:srgbClr val="000000"/>
                          </a:solidFill>
                          <a:latin typeface="Calibri"/>
                        </a:rPr>
                        <a:t>Jul-13</a:t>
                      </a:r>
                    </a:p>
                  </a:txBody>
                  <a:tcPr marL="0" marR="0" marT="0" marB="0" anchor="b"/>
                </a:tc>
                <a:tc>
                  <a:txBody>
                    <a:bodyPr/>
                    <a:lstStyle/>
                    <a:p>
                      <a:pPr algn="r" fontAlgn="b"/>
                      <a:r>
                        <a:rPr lang="en-US" sz="1400" b="0" i="0" u="none" strike="noStrike">
                          <a:solidFill>
                            <a:srgbClr val="000000"/>
                          </a:solidFill>
                          <a:latin typeface="Calibri"/>
                        </a:rPr>
                        <a:t>77.2</a:t>
                      </a:r>
                    </a:p>
                  </a:txBody>
                  <a:tcPr marL="0" marR="0" marT="0" marB="0" anchor="b"/>
                </a:tc>
                <a:tc>
                  <a:txBody>
                    <a:bodyPr/>
                    <a:lstStyle/>
                    <a:p>
                      <a:pPr algn="r" fontAlgn="b"/>
                      <a:r>
                        <a:rPr lang="en-US" sz="1400" b="0" i="0" u="none" strike="noStrike" dirty="0">
                          <a:solidFill>
                            <a:srgbClr val="000000"/>
                          </a:solidFill>
                          <a:latin typeface="Calibri"/>
                        </a:rPr>
                        <a:t>452</a:t>
                      </a:r>
                    </a:p>
                  </a:txBody>
                  <a:tcPr marL="0" marR="0" marT="0" marB="0" anchor="b"/>
                </a:tc>
                <a:tc>
                  <a:txBody>
                    <a:bodyPr/>
                    <a:lstStyle/>
                    <a:p>
                      <a:pPr algn="r" fontAlgn="b"/>
                      <a:r>
                        <a:rPr lang="en-US" sz="1400" b="0" i="0" u="none" strike="noStrike">
                          <a:solidFill>
                            <a:srgbClr val="000000"/>
                          </a:solidFill>
                          <a:latin typeface="Calibri"/>
                        </a:rPr>
                        <a:t>7.3</a:t>
                      </a:r>
                    </a:p>
                  </a:txBody>
                  <a:tcPr marL="0" marR="0" marT="0" marB="0" anchor="b"/>
                </a:tc>
                <a:tc>
                  <a:txBody>
                    <a:bodyPr/>
                    <a:lstStyle/>
                    <a:p>
                      <a:pPr algn="ctr" fontAlgn="b"/>
                      <a:r>
                        <a:rPr lang="en-US" sz="1400" b="0" i="0" u="none" strike="noStrike">
                          <a:solidFill>
                            <a:srgbClr val="000000"/>
                          </a:solidFill>
                          <a:latin typeface="Arial"/>
                        </a:rPr>
                        <a:t>85.1</a:t>
                      </a:r>
                    </a:p>
                  </a:txBody>
                  <a:tcPr marL="0" marR="0" marT="0" marB="0" anchor="b"/>
                </a:tc>
                <a:tc>
                  <a:txBody>
                    <a:bodyPr/>
                    <a:lstStyle/>
                    <a:p>
                      <a:pPr algn="r" fontAlgn="b"/>
                      <a:r>
                        <a:rPr lang="en-US" sz="1400" b="0" i="0" u="none" strike="noStrike">
                          <a:solidFill>
                            <a:srgbClr val="000000"/>
                          </a:solidFill>
                          <a:latin typeface="Calibri"/>
                        </a:rPr>
                        <a:t>0.04</a:t>
                      </a:r>
                    </a:p>
                  </a:txBody>
                  <a:tcPr marL="0" marR="0" marT="0" marB="0" anchor="b"/>
                </a:tc>
                <a:extLst>
                  <a:ext uri="{0D108BD9-81ED-4DB2-BD59-A6C34878D82A}">
                    <a16:rowId xmlns:a16="http://schemas.microsoft.com/office/drawing/2014/main" xmlns="" val="10007"/>
                  </a:ext>
                </a:extLst>
              </a:tr>
              <a:tr h="348343">
                <a:tc>
                  <a:txBody>
                    <a:bodyPr/>
                    <a:lstStyle/>
                    <a:p>
                      <a:pPr algn="r" fontAlgn="b"/>
                      <a:r>
                        <a:rPr lang="en-US" sz="1400" b="0" i="0" u="none" strike="noStrike">
                          <a:solidFill>
                            <a:srgbClr val="000000"/>
                          </a:solidFill>
                          <a:latin typeface="Calibri"/>
                        </a:rPr>
                        <a:t>Aug-13</a:t>
                      </a:r>
                    </a:p>
                  </a:txBody>
                  <a:tcPr marL="0" marR="0" marT="0" marB="0" anchor="b"/>
                </a:tc>
                <a:tc>
                  <a:txBody>
                    <a:bodyPr/>
                    <a:lstStyle/>
                    <a:p>
                      <a:pPr algn="r" fontAlgn="b"/>
                      <a:r>
                        <a:rPr lang="en-US" sz="1400" b="0" i="0" u="none" strike="noStrike">
                          <a:solidFill>
                            <a:srgbClr val="000000"/>
                          </a:solidFill>
                          <a:latin typeface="Calibri"/>
                        </a:rPr>
                        <a:t>101.1</a:t>
                      </a:r>
                    </a:p>
                  </a:txBody>
                  <a:tcPr marL="0" marR="0" marT="0" marB="0" anchor="b"/>
                </a:tc>
                <a:tc>
                  <a:txBody>
                    <a:bodyPr/>
                    <a:lstStyle/>
                    <a:p>
                      <a:pPr algn="r" fontAlgn="b"/>
                      <a:r>
                        <a:rPr lang="en-US" sz="1400" b="0" i="0" u="none" strike="noStrike">
                          <a:solidFill>
                            <a:srgbClr val="000000"/>
                          </a:solidFill>
                          <a:latin typeface="Calibri"/>
                        </a:rPr>
                        <a:t>451</a:t>
                      </a:r>
                    </a:p>
                  </a:txBody>
                  <a:tcPr marL="0" marR="0" marT="0" marB="0" anchor="b"/>
                </a:tc>
                <a:tc>
                  <a:txBody>
                    <a:bodyPr/>
                    <a:lstStyle/>
                    <a:p>
                      <a:pPr algn="r" fontAlgn="b"/>
                      <a:r>
                        <a:rPr lang="en-US" sz="1400" b="0" i="0" u="none" strike="noStrike" dirty="0">
                          <a:solidFill>
                            <a:srgbClr val="000000"/>
                          </a:solidFill>
                          <a:latin typeface="Calibri"/>
                        </a:rPr>
                        <a:t>7.3</a:t>
                      </a:r>
                    </a:p>
                  </a:txBody>
                  <a:tcPr marL="0" marR="0" marT="0" marB="0" anchor="b"/>
                </a:tc>
                <a:tc>
                  <a:txBody>
                    <a:bodyPr/>
                    <a:lstStyle/>
                    <a:p>
                      <a:pPr algn="ctr" fontAlgn="b"/>
                      <a:r>
                        <a:rPr lang="en-US" sz="1400" b="0" i="0" u="none" strike="noStrike">
                          <a:solidFill>
                            <a:srgbClr val="000000"/>
                          </a:solidFill>
                          <a:latin typeface="Arial"/>
                        </a:rPr>
                        <a:t>82.1</a:t>
                      </a:r>
                    </a:p>
                  </a:txBody>
                  <a:tcPr marL="0" marR="0" marT="0" marB="0" anchor="b"/>
                </a:tc>
                <a:tc>
                  <a:txBody>
                    <a:bodyPr/>
                    <a:lstStyle/>
                    <a:p>
                      <a:pPr algn="r" fontAlgn="b"/>
                      <a:r>
                        <a:rPr lang="en-US" sz="1400" b="0" i="0" u="none" strike="noStrike">
                          <a:solidFill>
                            <a:srgbClr val="000000"/>
                          </a:solidFill>
                          <a:latin typeface="Calibri"/>
                        </a:rPr>
                        <a:t>0.12</a:t>
                      </a:r>
                    </a:p>
                  </a:txBody>
                  <a:tcPr marL="0" marR="0" marT="0" marB="0" anchor="b"/>
                </a:tc>
                <a:extLst>
                  <a:ext uri="{0D108BD9-81ED-4DB2-BD59-A6C34878D82A}">
                    <a16:rowId xmlns:a16="http://schemas.microsoft.com/office/drawing/2014/main" xmlns="" val="10008"/>
                  </a:ext>
                </a:extLst>
              </a:tr>
              <a:tr h="348343">
                <a:tc>
                  <a:txBody>
                    <a:bodyPr/>
                    <a:lstStyle/>
                    <a:p>
                      <a:pPr algn="r" fontAlgn="b"/>
                      <a:r>
                        <a:rPr lang="en-US" sz="1400" b="0" i="0" u="none" strike="noStrike">
                          <a:solidFill>
                            <a:srgbClr val="000000"/>
                          </a:solidFill>
                          <a:latin typeface="Calibri"/>
                        </a:rPr>
                        <a:t>Sep-13</a:t>
                      </a:r>
                    </a:p>
                  </a:txBody>
                  <a:tcPr marL="0" marR="0" marT="0" marB="0" anchor="b"/>
                </a:tc>
                <a:tc>
                  <a:txBody>
                    <a:bodyPr/>
                    <a:lstStyle/>
                    <a:p>
                      <a:pPr algn="r" fontAlgn="b"/>
                      <a:r>
                        <a:rPr lang="en-US" sz="1400" b="0" i="0" u="none" strike="noStrike">
                          <a:solidFill>
                            <a:srgbClr val="000000"/>
                          </a:solidFill>
                          <a:latin typeface="Calibri"/>
                        </a:rPr>
                        <a:t>99</a:t>
                      </a:r>
                    </a:p>
                  </a:txBody>
                  <a:tcPr marL="0" marR="0" marT="0" marB="0" anchor="b"/>
                </a:tc>
                <a:tc>
                  <a:txBody>
                    <a:bodyPr/>
                    <a:lstStyle/>
                    <a:p>
                      <a:pPr algn="r" fontAlgn="b"/>
                      <a:r>
                        <a:rPr lang="en-US" sz="1400" b="0" i="0" u="none" strike="noStrike">
                          <a:solidFill>
                            <a:srgbClr val="000000"/>
                          </a:solidFill>
                          <a:latin typeface="Calibri"/>
                        </a:rPr>
                        <a:t>451</a:t>
                      </a:r>
                    </a:p>
                  </a:txBody>
                  <a:tcPr marL="0" marR="0" marT="0" marB="0" anchor="b"/>
                </a:tc>
                <a:tc>
                  <a:txBody>
                    <a:bodyPr/>
                    <a:lstStyle/>
                    <a:p>
                      <a:pPr algn="r" fontAlgn="b"/>
                      <a:r>
                        <a:rPr lang="en-US" sz="1400" b="0" i="0" u="none" strike="noStrike" dirty="0">
                          <a:solidFill>
                            <a:srgbClr val="000000"/>
                          </a:solidFill>
                          <a:latin typeface="Calibri"/>
                        </a:rPr>
                        <a:t>7.2</a:t>
                      </a:r>
                    </a:p>
                  </a:txBody>
                  <a:tcPr marL="0" marR="0" marT="0" marB="0" anchor="b"/>
                </a:tc>
                <a:tc>
                  <a:txBody>
                    <a:bodyPr/>
                    <a:lstStyle/>
                    <a:p>
                      <a:pPr algn="ctr" fontAlgn="b"/>
                      <a:r>
                        <a:rPr lang="en-US" sz="1400" b="0" i="0" u="none" strike="noStrike">
                          <a:solidFill>
                            <a:srgbClr val="000000"/>
                          </a:solidFill>
                          <a:latin typeface="Arial"/>
                        </a:rPr>
                        <a:t>77.5</a:t>
                      </a:r>
                    </a:p>
                  </a:txBody>
                  <a:tcPr marL="0" marR="0" marT="0" marB="0" anchor="b"/>
                </a:tc>
                <a:tc>
                  <a:txBody>
                    <a:bodyPr/>
                    <a:lstStyle/>
                    <a:p>
                      <a:pPr algn="r" fontAlgn="b"/>
                      <a:r>
                        <a:rPr lang="en-US" sz="1400" b="0" i="0" u="none" strike="noStrike">
                          <a:solidFill>
                            <a:srgbClr val="000000"/>
                          </a:solidFill>
                          <a:latin typeface="Calibri"/>
                        </a:rPr>
                        <a:t>0.12</a:t>
                      </a:r>
                    </a:p>
                  </a:txBody>
                  <a:tcPr marL="0" marR="0" marT="0" marB="0" anchor="b"/>
                </a:tc>
                <a:extLst>
                  <a:ext uri="{0D108BD9-81ED-4DB2-BD59-A6C34878D82A}">
                    <a16:rowId xmlns:a16="http://schemas.microsoft.com/office/drawing/2014/main" xmlns="" val="10009"/>
                  </a:ext>
                </a:extLst>
              </a:tr>
              <a:tr h="348343">
                <a:tc>
                  <a:txBody>
                    <a:bodyPr/>
                    <a:lstStyle/>
                    <a:p>
                      <a:pPr algn="r" fontAlgn="b"/>
                      <a:r>
                        <a:rPr lang="en-US" sz="1400" b="0" i="0" u="none" strike="noStrike">
                          <a:solidFill>
                            <a:srgbClr val="000000"/>
                          </a:solidFill>
                          <a:latin typeface="Calibri"/>
                        </a:rPr>
                        <a:t>Oct-13</a:t>
                      </a:r>
                    </a:p>
                  </a:txBody>
                  <a:tcPr marL="0" marR="0" marT="0" marB="0" anchor="b"/>
                </a:tc>
                <a:tc>
                  <a:txBody>
                    <a:bodyPr/>
                    <a:lstStyle/>
                    <a:p>
                      <a:pPr algn="r" fontAlgn="b"/>
                      <a:r>
                        <a:rPr lang="en-US" sz="1400" b="0" i="0" u="none" strike="noStrike">
                          <a:solidFill>
                            <a:srgbClr val="000000"/>
                          </a:solidFill>
                          <a:latin typeface="Calibri"/>
                        </a:rPr>
                        <a:t>86.6</a:t>
                      </a:r>
                    </a:p>
                  </a:txBody>
                  <a:tcPr marL="0" marR="0" marT="0" marB="0" anchor="b"/>
                </a:tc>
                <a:tc>
                  <a:txBody>
                    <a:bodyPr/>
                    <a:lstStyle/>
                    <a:p>
                      <a:pPr algn="r" fontAlgn="b"/>
                      <a:r>
                        <a:rPr lang="en-US" sz="1400" b="0" i="0" u="none" strike="noStrike">
                          <a:solidFill>
                            <a:srgbClr val="000000"/>
                          </a:solidFill>
                          <a:latin typeface="Calibri"/>
                        </a:rPr>
                        <a:t>452</a:t>
                      </a:r>
                    </a:p>
                  </a:txBody>
                  <a:tcPr marL="0" marR="0" marT="0" marB="0" anchor="b"/>
                </a:tc>
                <a:tc>
                  <a:txBody>
                    <a:bodyPr/>
                    <a:lstStyle/>
                    <a:p>
                      <a:pPr algn="r" fontAlgn="b"/>
                      <a:r>
                        <a:rPr lang="en-US" sz="1400" b="0" i="0" u="none" strike="noStrike">
                          <a:solidFill>
                            <a:srgbClr val="000000"/>
                          </a:solidFill>
                          <a:latin typeface="Calibri"/>
                        </a:rPr>
                        <a:t>7.2</a:t>
                      </a:r>
                    </a:p>
                  </a:txBody>
                  <a:tcPr marL="0" marR="0" marT="0" marB="0" anchor="b"/>
                </a:tc>
                <a:tc>
                  <a:txBody>
                    <a:bodyPr/>
                    <a:lstStyle/>
                    <a:p>
                      <a:pPr algn="ctr" fontAlgn="b"/>
                      <a:r>
                        <a:rPr lang="en-US" sz="1400" b="0" i="0" u="none" strike="noStrike">
                          <a:solidFill>
                            <a:srgbClr val="000000"/>
                          </a:solidFill>
                          <a:latin typeface="Arial"/>
                        </a:rPr>
                        <a:t>73.2</a:t>
                      </a:r>
                    </a:p>
                  </a:txBody>
                  <a:tcPr marL="0" marR="0" marT="0" marB="0" anchor="b"/>
                </a:tc>
                <a:tc>
                  <a:txBody>
                    <a:bodyPr/>
                    <a:lstStyle/>
                    <a:p>
                      <a:pPr algn="r" fontAlgn="b"/>
                      <a:r>
                        <a:rPr lang="en-US" sz="1400" b="0" i="0" u="none" strike="noStrike">
                          <a:solidFill>
                            <a:srgbClr val="000000"/>
                          </a:solidFill>
                          <a:latin typeface="Calibri"/>
                        </a:rPr>
                        <a:t>-0.26</a:t>
                      </a:r>
                    </a:p>
                  </a:txBody>
                  <a:tcPr marL="0" marR="0" marT="0" marB="0" anchor="b"/>
                </a:tc>
                <a:extLst>
                  <a:ext uri="{0D108BD9-81ED-4DB2-BD59-A6C34878D82A}">
                    <a16:rowId xmlns:a16="http://schemas.microsoft.com/office/drawing/2014/main" xmlns="" val="10010"/>
                  </a:ext>
                </a:extLst>
              </a:tr>
              <a:tr h="348343">
                <a:tc>
                  <a:txBody>
                    <a:bodyPr/>
                    <a:lstStyle/>
                    <a:p>
                      <a:pPr algn="r" fontAlgn="b"/>
                      <a:r>
                        <a:rPr lang="en-US" sz="1400" b="0" i="0" u="none" strike="noStrike">
                          <a:solidFill>
                            <a:srgbClr val="000000"/>
                          </a:solidFill>
                          <a:latin typeface="Calibri"/>
                        </a:rPr>
                        <a:t>Nov-13</a:t>
                      </a:r>
                    </a:p>
                  </a:txBody>
                  <a:tcPr marL="0" marR="0" marT="0" marB="0" anchor="b"/>
                </a:tc>
                <a:tc>
                  <a:txBody>
                    <a:bodyPr/>
                    <a:lstStyle/>
                    <a:p>
                      <a:pPr algn="r" fontAlgn="b"/>
                      <a:r>
                        <a:rPr lang="en-US" sz="1400" b="0" i="0" u="none" strike="noStrike">
                          <a:solidFill>
                            <a:srgbClr val="000000"/>
                          </a:solidFill>
                          <a:latin typeface="Calibri"/>
                        </a:rPr>
                        <a:t>101.2</a:t>
                      </a:r>
                    </a:p>
                  </a:txBody>
                  <a:tcPr marL="0" marR="0" marT="0" marB="0" anchor="b"/>
                </a:tc>
                <a:tc>
                  <a:txBody>
                    <a:bodyPr/>
                    <a:lstStyle/>
                    <a:p>
                      <a:pPr algn="r" fontAlgn="b"/>
                      <a:r>
                        <a:rPr lang="en-US" sz="1400" b="0" i="0" u="none" strike="noStrike">
                          <a:solidFill>
                            <a:srgbClr val="000000"/>
                          </a:solidFill>
                          <a:latin typeface="Calibri"/>
                        </a:rPr>
                        <a:t>452</a:t>
                      </a:r>
                    </a:p>
                  </a:txBody>
                  <a:tcPr marL="0" marR="0" marT="0" marB="0" anchor="b"/>
                </a:tc>
                <a:tc>
                  <a:txBody>
                    <a:bodyPr/>
                    <a:lstStyle/>
                    <a:p>
                      <a:pPr algn="r" fontAlgn="b"/>
                      <a:r>
                        <a:rPr lang="en-US" sz="1400" b="0" i="0" u="none" strike="noStrike">
                          <a:solidFill>
                            <a:srgbClr val="000000"/>
                          </a:solidFill>
                          <a:latin typeface="Calibri"/>
                        </a:rPr>
                        <a:t>6.9</a:t>
                      </a:r>
                    </a:p>
                  </a:txBody>
                  <a:tcPr marL="0" marR="0" marT="0" marB="0" anchor="b"/>
                </a:tc>
                <a:tc>
                  <a:txBody>
                    <a:bodyPr/>
                    <a:lstStyle/>
                    <a:p>
                      <a:pPr algn="ctr" fontAlgn="b"/>
                      <a:r>
                        <a:rPr lang="en-US" sz="1400" b="0" i="0" u="none" strike="noStrike" dirty="0">
                          <a:solidFill>
                            <a:srgbClr val="000000"/>
                          </a:solidFill>
                          <a:latin typeface="Arial"/>
                        </a:rPr>
                        <a:t>75.1</a:t>
                      </a:r>
                    </a:p>
                  </a:txBody>
                  <a:tcPr marL="0" marR="0" marT="0" marB="0" anchor="b"/>
                </a:tc>
                <a:tc>
                  <a:txBody>
                    <a:bodyPr/>
                    <a:lstStyle/>
                    <a:p>
                      <a:pPr algn="r" fontAlgn="b"/>
                      <a:r>
                        <a:rPr lang="en-US" sz="1400" b="0" i="0" u="none" strike="noStrike">
                          <a:solidFill>
                            <a:srgbClr val="000000"/>
                          </a:solidFill>
                          <a:latin typeface="Calibri"/>
                        </a:rPr>
                        <a:t>-0.2</a:t>
                      </a:r>
                    </a:p>
                  </a:txBody>
                  <a:tcPr marL="0" marR="0" marT="0" marB="0" anchor="b"/>
                </a:tc>
                <a:extLst>
                  <a:ext uri="{0D108BD9-81ED-4DB2-BD59-A6C34878D82A}">
                    <a16:rowId xmlns:a16="http://schemas.microsoft.com/office/drawing/2014/main" xmlns="" val="10011"/>
                  </a:ext>
                </a:extLst>
              </a:tr>
              <a:tr h="348343">
                <a:tc>
                  <a:txBody>
                    <a:bodyPr/>
                    <a:lstStyle/>
                    <a:p>
                      <a:pPr algn="r" fontAlgn="b"/>
                      <a:r>
                        <a:rPr lang="en-US" sz="1400" b="0" i="0" u="none" strike="noStrike">
                          <a:solidFill>
                            <a:srgbClr val="000000"/>
                          </a:solidFill>
                          <a:latin typeface="Calibri"/>
                        </a:rPr>
                        <a:t>Dec-13</a:t>
                      </a:r>
                    </a:p>
                  </a:txBody>
                  <a:tcPr marL="0" marR="0" marT="0" marB="0" anchor="b"/>
                </a:tc>
                <a:tc>
                  <a:txBody>
                    <a:bodyPr/>
                    <a:lstStyle/>
                    <a:p>
                      <a:pPr algn="r" fontAlgn="b"/>
                      <a:r>
                        <a:rPr lang="en-US" sz="1400" b="0" i="0" u="none" strike="noStrike">
                          <a:solidFill>
                            <a:srgbClr val="000000"/>
                          </a:solidFill>
                          <a:latin typeface="Calibri"/>
                        </a:rPr>
                        <a:t>180.9</a:t>
                      </a:r>
                    </a:p>
                  </a:txBody>
                  <a:tcPr marL="0" marR="0" marT="0" marB="0" anchor="b"/>
                </a:tc>
                <a:tc>
                  <a:txBody>
                    <a:bodyPr/>
                    <a:lstStyle/>
                    <a:p>
                      <a:pPr algn="r" fontAlgn="b"/>
                      <a:r>
                        <a:rPr lang="en-US" sz="1400" b="0" i="0" u="none" strike="noStrike">
                          <a:solidFill>
                            <a:srgbClr val="000000"/>
                          </a:solidFill>
                          <a:latin typeface="Calibri"/>
                        </a:rPr>
                        <a:t>450</a:t>
                      </a:r>
                    </a:p>
                  </a:txBody>
                  <a:tcPr marL="0" marR="0" marT="0" marB="0" anchor="b"/>
                </a:tc>
                <a:tc>
                  <a:txBody>
                    <a:bodyPr/>
                    <a:lstStyle/>
                    <a:p>
                      <a:pPr algn="r" fontAlgn="b"/>
                      <a:r>
                        <a:rPr lang="en-US" sz="1400" b="0" i="0" u="none" strike="noStrike">
                          <a:solidFill>
                            <a:srgbClr val="000000"/>
                          </a:solidFill>
                          <a:latin typeface="Calibri"/>
                        </a:rPr>
                        <a:t>6.7</a:t>
                      </a:r>
                    </a:p>
                  </a:txBody>
                  <a:tcPr marL="0" marR="0" marT="0" marB="0" anchor="b"/>
                </a:tc>
                <a:tc>
                  <a:txBody>
                    <a:bodyPr/>
                    <a:lstStyle/>
                    <a:p>
                      <a:pPr algn="ctr" fontAlgn="b"/>
                      <a:r>
                        <a:rPr lang="en-US" sz="1400" b="0" i="0" u="none" strike="noStrike" dirty="0">
                          <a:solidFill>
                            <a:srgbClr val="000000"/>
                          </a:solidFill>
                          <a:latin typeface="Arial"/>
                        </a:rPr>
                        <a:t>82.5</a:t>
                      </a:r>
                    </a:p>
                  </a:txBody>
                  <a:tcPr marL="0" marR="0" marT="0" marB="0" anchor="b"/>
                </a:tc>
                <a:tc>
                  <a:txBody>
                    <a:bodyPr/>
                    <a:lstStyle/>
                    <a:p>
                      <a:pPr algn="r" fontAlgn="b"/>
                      <a:r>
                        <a:rPr lang="en-US" sz="1400" b="0" i="0" u="none" strike="noStrike" dirty="0">
                          <a:solidFill>
                            <a:srgbClr val="000000"/>
                          </a:solidFill>
                          <a:latin typeface="Calibri"/>
                        </a:rPr>
                        <a:t>-0.01</a:t>
                      </a:r>
                    </a:p>
                  </a:txBody>
                  <a:tcPr marL="0" marR="0" marT="0" marB="0" anchor="b"/>
                </a:tc>
                <a:extLst>
                  <a:ext uri="{0D108BD9-81ED-4DB2-BD59-A6C34878D82A}">
                    <a16:rowId xmlns:a16="http://schemas.microsoft.com/office/drawing/2014/main" xmlns="" val="1001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Variables Evaluated in 2014</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766407943"/>
              </p:ext>
            </p:extLst>
          </p:nvPr>
        </p:nvGraphicFramePr>
        <p:xfrm>
          <a:off x="609599" y="1276643"/>
          <a:ext cx="6348413" cy="5090160"/>
        </p:xfrm>
        <a:graphic>
          <a:graphicData uri="http://schemas.openxmlformats.org/drawingml/2006/table">
            <a:tbl>
              <a:tblPr firstRow="1" bandRow="1">
                <a:tableStyleId>{5C22544A-7EE6-4342-B048-85BDC9FD1C3A}</a:tableStyleId>
              </a:tblPr>
              <a:tblGrid>
                <a:gridCol w="1058069">
                  <a:extLst>
                    <a:ext uri="{9D8B030D-6E8A-4147-A177-3AD203B41FA5}">
                      <a16:colId xmlns:a16="http://schemas.microsoft.com/office/drawing/2014/main" xmlns="" val="20000"/>
                    </a:ext>
                  </a:extLst>
                </a:gridCol>
                <a:gridCol w="1058069">
                  <a:extLst>
                    <a:ext uri="{9D8B030D-6E8A-4147-A177-3AD203B41FA5}">
                      <a16:colId xmlns:a16="http://schemas.microsoft.com/office/drawing/2014/main" xmlns="" val="20001"/>
                    </a:ext>
                  </a:extLst>
                </a:gridCol>
                <a:gridCol w="1058069">
                  <a:extLst>
                    <a:ext uri="{9D8B030D-6E8A-4147-A177-3AD203B41FA5}">
                      <a16:colId xmlns:a16="http://schemas.microsoft.com/office/drawing/2014/main" xmlns="" val="20002"/>
                    </a:ext>
                  </a:extLst>
                </a:gridCol>
                <a:gridCol w="1058069">
                  <a:extLst>
                    <a:ext uri="{9D8B030D-6E8A-4147-A177-3AD203B41FA5}">
                      <a16:colId xmlns:a16="http://schemas.microsoft.com/office/drawing/2014/main" xmlns="" val="20003"/>
                    </a:ext>
                  </a:extLst>
                </a:gridCol>
                <a:gridCol w="1116850">
                  <a:extLst>
                    <a:ext uri="{9D8B030D-6E8A-4147-A177-3AD203B41FA5}">
                      <a16:colId xmlns:a16="http://schemas.microsoft.com/office/drawing/2014/main" xmlns="" val="20004"/>
                    </a:ext>
                  </a:extLst>
                </a:gridCol>
                <a:gridCol w="999287">
                  <a:extLst>
                    <a:ext uri="{9D8B030D-6E8A-4147-A177-3AD203B41FA5}">
                      <a16:colId xmlns:a16="http://schemas.microsoft.com/office/drawing/2014/main" xmlns="" val="20005"/>
                    </a:ext>
                  </a:extLst>
                </a:gridCol>
              </a:tblGrid>
              <a:tr h="370840">
                <a:tc>
                  <a:txBody>
                    <a:bodyPr/>
                    <a:lstStyle/>
                    <a:p>
                      <a:pPr algn="ctr" fontAlgn="b"/>
                      <a:r>
                        <a:rPr lang="en-US" sz="1400" b="1" i="0" u="none" strike="noStrike" dirty="0">
                          <a:solidFill>
                            <a:srgbClr val="FFFFFF"/>
                          </a:solidFill>
                          <a:latin typeface="Calibri"/>
                        </a:rPr>
                        <a:t>Data</a:t>
                      </a:r>
                    </a:p>
                  </a:txBody>
                  <a:tcPr marL="0" marR="0" marT="0" marB="0" anchor="b"/>
                </a:tc>
                <a:tc>
                  <a:txBody>
                    <a:bodyPr/>
                    <a:lstStyle/>
                    <a:p>
                      <a:pPr algn="ctr" fontAlgn="b"/>
                      <a:r>
                        <a:rPr lang="en-US" sz="1400" b="1" i="0" u="none" strike="noStrike" dirty="0">
                          <a:solidFill>
                            <a:srgbClr val="FFFFFF"/>
                          </a:solidFill>
                          <a:latin typeface="Calibri"/>
                        </a:rPr>
                        <a:t>Net</a:t>
                      </a:r>
                      <a:r>
                        <a:rPr lang="en-US" sz="1400" b="1" i="0" u="none" strike="noStrike" baseline="0" dirty="0">
                          <a:solidFill>
                            <a:srgbClr val="FFFFFF"/>
                          </a:solidFill>
                          <a:latin typeface="Calibri"/>
                        </a:rPr>
                        <a:t> Sales</a:t>
                      </a:r>
                      <a:endParaRPr lang="en-US" sz="1400" b="1" i="0" u="none" strike="noStrike" dirty="0">
                        <a:solidFill>
                          <a:srgbClr val="FFFFFF"/>
                        </a:solidFill>
                        <a:latin typeface="Calibri"/>
                      </a:endParaRPr>
                    </a:p>
                  </a:txBody>
                  <a:tcPr marL="0" marR="0" marT="0" marB="0" anchor="b"/>
                </a:tc>
                <a:tc>
                  <a:txBody>
                    <a:bodyPr/>
                    <a:lstStyle/>
                    <a:p>
                      <a:pPr algn="ctr" fontAlgn="b"/>
                      <a:r>
                        <a:rPr lang="en-US" sz="1400" b="1" i="0" u="none" strike="noStrike" dirty="0">
                          <a:solidFill>
                            <a:srgbClr val="FFFFFF"/>
                          </a:solidFill>
                          <a:latin typeface="Calibri"/>
                        </a:rPr>
                        <a:t>Number</a:t>
                      </a:r>
                      <a:r>
                        <a:rPr lang="en-US" sz="1400" b="1" i="0" u="none" strike="noStrike" baseline="0" dirty="0">
                          <a:solidFill>
                            <a:srgbClr val="FFFFFF"/>
                          </a:solidFill>
                          <a:latin typeface="Calibri"/>
                        </a:rPr>
                        <a:t> of Stores</a:t>
                      </a:r>
                      <a:endParaRPr lang="en-US" sz="1400" b="1" i="0" u="none" strike="noStrike" dirty="0">
                        <a:solidFill>
                          <a:srgbClr val="FFFFFF"/>
                        </a:solidFill>
                        <a:latin typeface="Calibri"/>
                      </a:endParaRPr>
                    </a:p>
                  </a:txBody>
                  <a:tcPr marL="0" marR="0" marT="0" marB="0" anchor="b"/>
                </a:tc>
                <a:tc>
                  <a:txBody>
                    <a:bodyPr/>
                    <a:lstStyle/>
                    <a:p>
                      <a:pPr algn="ctr" fontAlgn="b"/>
                      <a:r>
                        <a:rPr lang="en-US" sz="1400" b="1" i="0" u="none" strike="noStrike" dirty="0">
                          <a:solidFill>
                            <a:srgbClr val="FFFFFF"/>
                          </a:solidFill>
                          <a:latin typeface="Calibri"/>
                        </a:rPr>
                        <a:t>Unemployment Rate</a:t>
                      </a:r>
                    </a:p>
                  </a:txBody>
                  <a:tcPr marL="0" marR="0" marT="0" marB="0" anchor="b"/>
                </a:tc>
                <a:tc>
                  <a:txBody>
                    <a:bodyPr/>
                    <a:lstStyle/>
                    <a:p>
                      <a:pPr algn="ctr" fontAlgn="b"/>
                      <a:r>
                        <a:rPr lang="en-US" sz="1400" b="0" i="0" u="none" strike="noStrike" dirty="0">
                          <a:solidFill>
                            <a:schemeClr val="bg1"/>
                          </a:solidFill>
                          <a:latin typeface="Arial"/>
                        </a:rPr>
                        <a:t>Consumer</a:t>
                      </a:r>
                      <a:r>
                        <a:rPr lang="en-US" sz="1400" b="0" i="0" u="none" strike="noStrike" baseline="0" dirty="0">
                          <a:solidFill>
                            <a:schemeClr val="bg1"/>
                          </a:solidFill>
                          <a:latin typeface="Arial"/>
                        </a:rPr>
                        <a:t> Sentiment Index</a:t>
                      </a:r>
                      <a:endParaRPr lang="en-US" sz="1400" b="0" i="0" u="none" strike="noStrike" dirty="0">
                        <a:solidFill>
                          <a:schemeClr val="bg1"/>
                        </a:solidFill>
                        <a:latin typeface="Arial"/>
                      </a:endParaRPr>
                    </a:p>
                  </a:txBody>
                  <a:tcPr marL="0" marR="0" marT="0" marB="0" anchor="b">
                    <a:solidFill>
                      <a:schemeClr val="accent1"/>
                    </a:solidFill>
                  </a:tcPr>
                </a:tc>
                <a:tc>
                  <a:txBody>
                    <a:bodyPr/>
                    <a:lstStyle/>
                    <a:p>
                      <a:pPr algn="ctr" fontAlgn="b"/>
                      <a:r>
                        <a:rPr lang="en-US" sz="1400" b="1" i="0" u="none" strike="noStrike" dirty="0">
                          <a:solidFill>
                            <a:srgbClr val="FFFFFF"/>
                          </a:solidFill>
                          <a:latin typeface="Calibri"/>
                        </a:rPr>
                        <a:t> Inflation</a:t>
                      </a:r>
                    </a:p>
                  </a:txBody>
                  <a:tcPr marL="0" marR="0" marT="0" marB="0" anchor="b"/>
                </a:tc>
                <a:extLst>
                  <a:ext uri="{0D108BD9-81ED-4DB2-BD59-A6C34878D82A}">
                    <a16:rowId xmlns:a16="http://schemas.microsoft.com/office/drawing/2014/main" xmlns="" val="10000"/>
                  </a:ext>
                </a:extLst>
              </a:tr>
              <a:tr h="370840">
                <a:tc>
                  <a:txBody>
                    <a:bodyPr/>
                    <a:lstStyle/>
                    <a:p>
                      <a:pPr algn="r" fontAlgn="b"/>
                      <a:r>
                        <a:rPr lang="en-US" sz="1400" b="0" i="0" u="none" strike="noStrike" dirty="0">
                          <a:solidFill>
                            <a:srgbClr val="000000"/>
                          </a:solidFill>
                          <a:latin typeface="Calibri"/>
                        </a:rPr>
                        <a:t>Jan-14</a:t>
                      </a:r>
                    </a:p>
                  </a:txBody>
                  <a:tcPr marL="0" marR="0" marT="0" marB="0" anchor="b"/>
                </a:tc>
                <a:tc>
                  <a:txBody>
                    <a:bodyPr/>
                    <a:lstStyle/>
                    <a:p>
                      <a:pPr algn="r" fontAlgn="b"/>
                      <a:r>
                        <a:rPr lang="en-US" sz="1400" b="0" i="0" u="none" strike="noStrike">
                          <a:solidFill>
                            <a:srgbClr val="000000"/>
                          </a:solidFill>
                          <a:latin typeface="Calibri"/>
                        </a:rPr>
                        <a:t>56.9</a:t>
                      </a:r>
                    </a:p>
                  </a:txBody>
                  <a:tcPr marL="0" marR="0" marT="0" marB="0" anchor="b"/>
                </a:tc>
                <a:tc>
                  <a:txBody>
                    <a:bodyPr/>
                    <a:lstStyle/>
                    <a:p>
                      <a:pPr algn="r" fontAlgn="b"/>
                      <a:r>
                        <a:rPr lang="en-US" sz="1400" b="0" i="0" u="none" strike="noStrike">
                          <a:solidFill>
                            <a:srgbClr val="000000"/>
                          </a:solidFill>
                          <a:latin typeface="Calibri"/>
                        </a:rPr>
                        <a:t>449</a:t>
                      </a:r>
                    </a:p>
                  </a:txBody>
                  <a:tcPr marL="0" marR="0" marT="0" marB="0" anchor="b"/>
                </a:tc>
                <a:tc>
                  <a:txBody>
                    <a:bodyPr/>
                    <a:lstStyle/>
                    <a:p>
                      <a:pPr algn="r" fontAlgn="b"/>
                      <a:r>
                        <a:rPr lang="en-US" sz="1400" b="0" i="0" u="none" strike="noStrike">
                          <a:solidFill>
                            <a:srgbClr val="000000"/>
                          </a:solidFill>
                          <a:latin typeface="Calibri"/>
                        </a:rPr>
                        <a:t>6.6</a:t>
                      </a:r>
                    </a:p>
                  </a:txBody>
                  <a:tcPr marL="0" marR="0" marT="0" marB="0" anchor="b"/>
                </a:tc>
                <a:tc>
                  <a:txBody>
                    <a:bodyPr/>
                    <a:lstStyle/>
                    <a:p>
                      <a:pPr algn="ctr" fontAlgn="b"/>
                      <a:r>
                        <a:rPr lang="en-US" sz="1400" b="0" i="0" u="none" strike="noStrike">
                          <a:solidFill>
                            <a:srgbClr val="000000"/>
                          </a:solidFill>
                          <a:latin typeface="Arial"/>
                        </a:rPr>
                        <a:t>81.2</a:t>
                      </a:r>
                    </a:p>
                  </a:txBody>
                  <a:tcPr marL="0" marR="0" marT="0" marB="0" anchor="b"/>
                </a:tc>
                <a:tc>
                  <a:txBody>
                    <a:bodyPr/>
                    <a:lstStyle/>
                    <a:p>
                      <a:pPr algn="r" fontAlgn="b"/>
                      <a:r>
                        <a:rPr lang="en-US" sz="1400" b="0" i="0" u="none" strike="noStrike">
                          <a:solidFill>
                            <a:srgbClr val="000000"/>
                          </a:solidFill>
                          <a:latin typeface="Calibri"/>
                        </a:rPr>
                        <a:t>0.37</a:t>
                      </a:r>
                    </a:p>
                  </a:txBody>
                  <a:tcPr marL="0" marR="0" marT="0" marB="0" anchor="b"/>
                </a:tc>
                <a:extLst>
                  <a:ext uri="{0D108BD9-81ED-4DB2-BD59-A6C34878D82A}">
                    <a16:rowId xmlns:a16="http://schemas.microsoft.com/office/drawing/2014/main" xmlns="" val="10001"/>
                  </a:ext>
                </a:extLst>
              </a:tr>
              <a:tr h="370840">
                <a:tc>
                  <a:txBody>
                    <a:bodyPr/>
                    <a:lstStyle/>
                    <a:p>
                      <a:pPr algn="r" fontAlgn="b"/>
                      <a:r>
                        <a:rPr lang="en-US" sz="1400" b="0" i="0" u="none" strike="noStrike" dirty="0">
                          <a:solidFill>
                            <a:srgbClr val="000000"/>
                          </a:solidFill>
                          <a:latin typeface="Calibri"/>
                        </a:rPr>
                        <a:t>Feb-14</a:t>
                      </a:r>
                    </a:p>
                  </a:txBody>
                  <a:tcPr marL="0" marR="0" marT="0" marB="0" anchor="b"/>
                </a:tc>
                <a:tc>
                  <a:txBody>
                    <a:bodyPr/>
                    <a:lstStyle/>
                    <a:p>
                      <a:pPr algn="r" fontAlgn="b"/>
                      <a:r>
                        <a:rPr lang="en-US" sz="1400" b="0" i="0" u="none" strike="noStrike">
                          <a:solidFill>
                            <a:srgbClr val="000000"/>
                          </a:solidFill>
                          <a:latin typeface="Calibri"/>
                        </a:rPr>
                        <a:t>89.5</a:t>
                      </a:r>
                    </a:p>
                  </a:txBody>
                  <a:tcPr marL="0" marR="0" marT="0" marB="0" anchor="b"/>
                </a:tc>
                <a:tc>
                  <a:txBody>
                    <a:bodyPr/>
                    <a:lstStyle/>
                    <a:p>
                      <a:pPr algn="r" fontAlgn="b"/>
                      <a:r>
                        <a:rPr lang="en-US" sz="1400" b="0" i="0" u="none" strike="noStrike">
                          <a:solidFill>
                            <a:srgbClr val="000000"/>
                          </a:solidFill>
                          <a:latin typeface="Calibri"/>
                        </a:rPr>
                        <a:t>450</a:t>
                      </a:r>
                    </a:p>
                  </a:txBody>
                  <a:tcPr marL="0" marR="0" marT="0" marB="0" anchor="b"/>
                </a:tc>
                <a:tc>
                  <a:txBody>
                    <a:bodyPr/>
                    <a:lstStyle/>
                    <a:p>
                      <a:pPr algn="r" fontAlgn="b"/>
                      <a:r>
                        <a:rPr lang="en-US" sz="1400" b="0" i="0" u="none" strike="noStrike">
                          <a:solidFill>
                            <a:srgbClr val="000000"/>
                          </a:solidFill>
                          <a:latin typeface="Calibri"/>
                        </a:rPr>
                        <a:t>6.7</a:t>
                      </a:r>
                    </a:p>
                  </a:txBody>
                  <a:tcPr marL="0" marR="0" marT="0" marB="0" anchor="b"/>
                </a:tc>
                <a:tc>
                  <a:txBody>
                    <a:bodyPr/>
                    <a:lstStyle/>
                    <a:p>
                      <a:pPr algn="ctr" fontAlgn="b"/>
                      <a:r>
                        <a:rPr lang="en-US" sz="1400" b="0" i="0" u="none" strike="noStrike">
                          <a:solidFill>
                            <a:srgbClr val="000000"/>
                          </a:solidFill>
                          <a:latin typeface="Arial"/>
                        </a:rPr>
                        <a:t>81.6</a:t>
                      </a:r>
                    </a:p>
                  </a:txBody>
                  <a:tcPr marL="0" marR="0" marT="0" marB="0" anchor="b"/>
                </a:tc>
                <a:tc>
                  <a:txBody>
                    <a:bodyPr/>
                    <a:lstStyle/>
                    <a:p>
                      <a:pPr algn="r" fontAlgn="b"/>
                      <a:r>
                        <a:rPr lang="en-US" sz="1400" b="0" i="0" u="none" strike="noStrike">
                          <a:solidFill>
                            <a:srgbClr val="000000"/>
                          </a:solidFill>
                          <a:latin typeface="Calibri"/>
                        </a:rPr>
                        <a:t>0.37</a:t>
                      </a:r>
                    </a:p>
                  </a:txBody>
                  <a:tcPr marL="0" marR="0" marT="0" marB="0" anchor="b"/>
                </a:tc>
                <a:extLst>
                  <a:ext uri="{0D108BD9-81ED-4DB2-BD59-A6C34878D82A}">
                    <a16:rowId xmlns:a16="http://schemas.microsoft.com/office/drawing/2014/main" xmlns="" val="10002"/>
                  </a:ext>
                </a:extLst>
              </a:tr>
              <a:tr h="370840">
                <a:tc>
                  <a:txBody>
                    <a:bodyPr/>
                    <a:lstStyle/>
                    <a:p>
                      <a:pPr algn="r" fontAlgn="b"/>
                      <a:r>
                        <a:rPr lang="en-US" sz="1400" b="0" i="0" u="none" strike="noStrike" dirty="0">
                          <a:solidFill>
                            <a:srgbClr val="000000"/>
                          </a:solidFill>
                          <a:latin typeface="Calibri"/>
                        </a:rPr>
                        <a:t>Mar-14</a:t>
                      </a:r>
                    </a:p>
                  </a:txBody>
                  <a:tcPr marL="0" marR="0" marT="0" marB="0" anchor="b"/>
                </a:tc>
                <a:tc>
                  <a:txBody>
                    <a:bodyPr/>
                    <a:lstStyle/>
                    <a:p>
                      <a:pPr algn="r" fontAlgn="b"/>
                      <a:r>
                        <a:rPr lang="en-US" sz="1400" b="0" i="0" u="none" strike="noStrike" dirty="0">
                          <a:solidFill>
                            <a:srgbClr val="000000"/>
                          </a:solidFill>
                          <a:latin typeface="Calibri"/>
                        </a:rPr>
                        <a:t>106.6</a:t>
                      </a:r>
                    </a:p>
                  </a:txBody>
                  <a:tcPr marL="0" marR="0" marT="0" marB="0" anchor="b"/>
                </a:tc>
                <a:tc>
                  <a:txBody>
                    <a:bodyPr/>
                    <a:lstStyle/>
                    <a:p>
                      <a:pPr algn="r" fontAlgn="b"/>
                      <a:r>
                        <a:rPr lang="en-US" sz="1400" b="0" i="0" u="none" strike="noStrike">
                          <a:solidFill>
                            <a:srgbClr val="000000"/>
                          </a:solidFill>
                          <a:latin typeface="Calibri"/>
                        </a:rPr>
                        <a:t>450</a:t>
                      </a:r>
                    </a:p>
                  </a:txBody>
                  <a:tcPr marL="0" marR="0" marT="0" marB="0" anchor="b"/>
                </a:tc>
                <a:tc>
                  <a:txBody>
                    <a:bodyPr/>
                    <a:lstStyle/>
                    <a:p>
                      <a:pPr algn="r" fontAlgn="b"/>
                      <a:r>
                        <a:rPr lang="en-US" sz="1400" b="0" i="0" u="none" strike="noStrike">
                          <a:solidFill>
                            <a:srgbClr val="000000"/>
                          </a:solidFill>
                          <a:latin typeface="Calibri"/>
                        </a:rPr>
                        <a:t>6.7</a:t>
                      </a:r>
                    </a:p>
                  </a:txBody>
                  <a:tcPr marL="0" marR="0" marT="0" marB="0" anchor="b"/>
                </a:tc>
                <a:tc>
                  <a:txBody>
                    <a:bodyPr/>
                    <a:lstStyle/>
                    <a:p>
                      <a:pPr algn="ctr" fontAlgn="b"/>
                      <a:r>
                        <a:rPr lang="en-US" sz="1400" b="0" i="0" u="none" strike="noStrike">
                          <a:solidFill>
                            <a:srgbClr val="000000"/>
                          </a:solidFill>
                          <a:latin typeface="Arial"/>
                        </a:rPr>
                        <a:t>80.0</a:t>
                      </a:r>
                    </a:p>
                  </a:txBody>
                  <a:tcPr marL="0" marR="0" marT="0" marB="0" anchor="b"/>
                </a:tc>
                <a:tc>
                  <a:txBody>
                    <a:bodyPr/>
                    <a:lstStyle/>
                    <a:p>
                      <a:pPr algn="r" fontAlgn="b"/>
                      <a:r>
                        <a:rPr lang="en-US" sz="1400" b="0" i="0" u="none" strike="noStrike">
                          <a:solidFill>
                            <a:srgbClr val="000000"/>
                          </a:solidFill>
                          <a:latin typeface="Calibri"/>
                        </a:rPr>
                        <a:t>0.64</a:t>
                      </a:r>
                    </a:p>
                  </a:txBody>
                  <a:tcPr marL="0" marR="0" marT="0" marB="0" anchor="b"/>
                </a:tc>
                <a:extLst>
                  <a:ext uri="{0D108BD9-81ED-4DB2-BD59-A6C34878D82A}">
                    <a16:rowId xmlns:a16="http://schemas.microsoft.com/office/drawing/2014/main" xmlns="" val="10003"/>
                  </a:ext>
                </a:extLst>
              </a:tr>
              <a:tr h="370840">
                <a:tc>
                  <a:txBody>
                    <a:bodyPr/>
                    <a:lstStyle/>
                    <a:p>
                      <a:pPr algn="r" fontAlgn="b"/>
                      <a:r>
                        <a:rPr lang="en-US" sz="1400" b="0" i="0" u="none" strike="noStrike">
                          <a:solidFill>
                            <a:srgbClr val="000000"/>
                          </a:solidFill>
                          <a:latin typeface="Calibri"/>
                        </a:rPr>
                        <a:t>Apr-14</a:t>
                      </a:r>
                    </a:p>
                  </a:txBody>
                  <a:tcPr marL="0" marR="0" marT="0" marB="0" anchor="b"/>
                </a:tc>
                <a:tc>
                  <a:txBody>
                    <a:bodyPr/>
                    <a:lstStyle/>
                    <a:p>
                      <a:pPr algn="r" fontAlgn="b"/>
                      <a:r>
                        <a:rPr lang="en-US" sz="1400" b="0" i="0" u="none" strike="noStrike" dirty="0">
                          <a:solidFill>
                            <a:srgbClr val="000000"/>
                          </a:solidFill>
                          <a:latin typeface="Calibri"/>
                        </a:rPr>
                        <a:t>75.6</a:t>
                      </a:r>
                    </a:p>
                  </a:txBody>
                  <a:tcPr marL="0" marR="0" marT="0" marB="0" anchor="b"/>
                </a:tc>
                <a:tc>
                  <a:txBody>
                    <a:bodyPr/>
                    <a:lstStyle/>
                    <a:p>
                      <a:pPr algn="r" fontAlgn="b"/>
                      <a:r>
                        <a:rPr lang="en-US" sz="1400" b="0" i="0" u="none" strike="noStrike">
                          <a:solidFill>
                            <a:srgbClr val="000000"/>
                          </a:solidFill>
                          <a:latin typeface="Calibri"/>
                        </a:rPr>
                        <a:t>452</a:t>
                      </a:r>
                    </a:p>
                  </a:txBody>
                  <a:tcPr marL="0" marR="0" marT="0" marB="0" anchor="b"/>
                </a:tc>
                <a:tc>
                  <a:txBody>
                    <a:bodyPr/>
                    <a:lstStyle/>
                    <a:p>
                      <a:pPr algn="r" fontAlgn="b"/>
                      <a:r>
                        <a:rPr lang="en-US" sz="1400" b="0" i="0" u="none" strike="noStrike">
                          <a:solidFill>
                            <a:srgbClr val="000000"/>
                          </a:solidFill>
                          <a:latin typeface="Calibri"/>
                        </a:rPr>
                        <a:t>6.2</a:t>
                      </a:r>
                    </a:p>
                  </a:txBody>
                  <a:tcPr marL="0" marR="0" marT="0" marB="0" anchor="b"/>
                </a:tc>
                <a:tc>
                  <a:txBody>
                    <a:bodyPr/>
                    <a:lstStyle/>
                    <a:p>
                      <a:pPr algn="ctr" fontAlgn="b"/>
                      <a:r>
                        <a:rPr lang="en-US" sz="1400" b="0" i="0" u="none" strike="noStrike">
                          <a:solidFill>
                            <a:srgbClr val="000000"/>
                          </a:solidFill>
                          <a:latin typeface="Arial"/>
                        </a:rPr>
                        <a:t>84.1</a:t>
                      </a:r>
                    </a:p>
                  </a:txBody>
                  <a:tcPr marL="0" marR="0" marT="0" marB="0" anchor="b"/>
                </a:tc>
                <a:tc>
                  <a:txBody>
                    <a:bodyPr/>
                    <a:lstStyle/>
                    <a:p>
                      <a:pPr algn="r" fontAlgn="b"/>
                      <a:r>
                        <a:rPr lang="en-US" sz="1400" b="0" i="0" u="none" strike="noStrike">
                          <a:solidFill>
                            <a:srgbClr val="000000"/>
                          </a:solidFill>
                          <a:latin typeface="Calibri"/>
                        </a:rPr>
                        <a:t>0.33</a:t>
                      </a:r>
                    </a:p>
                  </a:txBody>
                  <a:tcPr marL="0" marR="0" marT="0" marB="0" anchor="b"/>
                </a:tc>
                <a:extLst>
                  <a:ext uri="{0D108BD9-81ED-4DB2-BD59-A6C34878D82A}">
                    <a16:rowId xmlns:a16="http://schemas.microsoft.com/office/drawing/2014/main" xmlns="" val="10004"/>
                  </a:ext>
                </a:extLst>
              </a:tr>
              <a:tr h="370840">
                <a:tc>
                  <a:txBody>
                    <a:bodyPr/>
                    <a:lstStyle/>
                    <a:p>
                      <a:pPr algn="r" fontAlgn="b"/>
                      <a:r>
                        <a:rPr lang="en-US" sz="1400" b="0" i="0" u="none" strike="noStrike">
                          <a:solidFill>
                            <a:srgbClr val="000000"/>
                          </a:solidFill>
                          <a:latin typeface="Calibri"/>
                        </a:rPr>
                        <a:t>May-14</a:t>
                      </a:r>
                    </a:p>
                  </a:txBody>
                  <a:tcPr marL="0" marR="0" marT="0" marB="0" anchor="b"/>
                </a:tc>
                <a:tc>
                  <a:txBody>
                    <a:bodyPr/>
                    <a:lstStyle/>
                    <a:p>
                      <a:pPr algn="r" fontAlgn="b"/>
                      <a:r>
                        <a:rPr lang="en-US" sz="1400" b="0" i="0" u="none" strike="noStrike">
                          <a:solidFill>
                            <a:srgbClr val="000000"/>
                          </a:solidFill>
                          <a:latin typeface="Calibri"/>
                        </a:rPr>
                        <a:t>72</a:t>
                      </a:r>
                    </a:p>
                  </a:txBody>
                  <a:tcPr marL="0" marR="0" marT="0" marB="0" anchor="b"/>
                </a:tc>
                <a:tc>
                  <a:txBody>
                    <a:bodyPr/>
                    <a:lstStyle/>
                    <a:p>
                      <a:pPr algn="r" fontAlgn="b"/>
                      <a:r>
                        <a:rPr lang="en-US" sz="1400" b="0" i="0" u="none" strike="noStrike">
                          <a:solidFill>
                            <a:srgbClr val="000000"/>
                          </a:solidFill>
                          <a:latin typeface="Calibri"/>
                        </a:rPr>
                        <a:t>453</a:t>
                      </a:r>
                    </a:p>
                  </a:txBody>
                  <a:tcPr marL="0" marR="0" marT="0" marB="0" anchor="b"/>
                </a:tc>
                <a:tc>
                  <a:txBody>
                    <a:bodyPr/>
                    <a:lstStyle/>
                    <a:p>
                      <a:pPr algn="r" fontAlgn="b"/>
                      <a:r>
                        <a:rPr lang="en-US" sz="1400" b="0" i="0" u="none" strike="noStrike">
                          <a:solidFill>
                            <a:srgbClr val="000000"/>
                          </a:solidFill>
                          <a:latin typeface="Calibri"/>
                        </a:rPr>
                        <a:t>6.3</a:t>
                      </a:r>
                    </a:p>
                  </a:txBody>
                  <a:tcPr marL="0" marR="0" marT="0" marB="0" anchor="b"/>
                </a:tc>
                <a:tc>
                  <a:txBody>
                    <a:bodyPr/>
                    <a:lstStyle/>
                    <a:p>
                      <a:pPr algn="ctr" fontAlgn="b"/>
                      <a:r>
                        <a:rPr lang="en-US" sz="1400" b="0" i="0" u="none" strike="noStrike">
                          <a:solidFill>
                            <a:srgbClr val="000000"/>
                          </a:solidFill>
                          <a:latin typeface="Arial"/>
                        </a:rPr>
                        <a:t>81.9</a:t>
                      </a:r>
                    </a:p>
                  </a:txBody>
                  <a:tcPr marL="0" marR="0" marT="0" marB="0" anchor="b"/>
                </a:tc>
                <a:tc>
                  <a:txBody>
                    <a:bodyPr/>
                    <a:lstStyle/>
                    <a:p>
                      <a:pPr algn="r" fontAlgn="b"/>
                      <a:r>
                        <a:rPr lang="en-US" sz="1400" b="0" i="0" u="none" strike="noStrike">
                          <a:solidFill>
                            <a:srgbClr val="000000"/>
                          </a:solidFill>
                          <a:latin typeface="Calibri"/>
                        </a:rPr>
                        <a:t>0.35</a:t>
                      </a:r>
                    </a:p>
                  </a:txBody>
                  <a:tcPr marL="0" marR="0" marT="0" marB="0" anchor="b"/>
                </a:tc>
                <a:extLst>
                  <a:ext uri="{0D108BD9-81ED-4DB2-BD59-A6C34878D82A}">
                    <a16:rowId xmlns:a16="http://schemas.microsoft.com/office/drawing/2014/main" xmlns="" val="10005"/>
                  </a:ext>
                </a:extLst>
              </a:tr>
              <a:tr h="370840">
                <a:tc>
                  <a:txBody>
                    <a:bodyPr/>
                    <a:lstStyle/>
                    <a:p>
                      <a:pPr algn="r" fontAlgn="b"/>
                      <a:r>
                        <a:rPr lang="en-US" sz="1400" b="0" i="0" u="none" strike="noStrike">
                          <a:solidFill>
                            <a:srgbClr val="000000"/>
                          </a:solidFill>
                          <a:latin typeface="Calibri"/>
                        </a:rPr>
                        <a:t>Jun-14</a:t>
                      </a:r>
                    </a:p>
                  </a:txBody>
                  <a:tcPr marL="0" marR="0" marT="0" marB="0" anchor="b"/>
                </a:tc>
                <a:tc>
                  <a:txBody>
                    <a:bodyPr/>
                    <a:lstStyle/>
                    <a:p>
                      <a:pPr algn="r" fontAlgn="b"/>
                      <a:r>
                        <a:rPr lang="en-US" sz="1400" b="0" i="0" u="none" strike="noStrike">
                          <a:solidFill>
                            <a:srgbClr val="000000"/>
                          </a:solidFill>
                          <a:latin typeface="Calibri"/>
                        </a:rPr>
                        <a:t>84.8</a:t>
                      </a:r>
                    </a:p>
                  </a:txBody>
                  <a:tcPr marL="0" marR="0" marT="0" marB="0" anchor="b"/>
                </a:tc>
                <a:tc>
                  <a:txBody>
                    <a:bodyPr/>
                    <a:lstStyle/>
                    <a:p>
                      <a:pPr algn="r" fontAlgn="b"/>
                      <a:r>
                        <a:rPr lang="en-US" sz="1400" b="0" i="0" u="none" strike="noStrike" dirty="0">
                          <a:solidFill>
                            <a:srgbClr val="000000"/>
                          </a:solidFill>
                          <a:latin typeface="Calibri"/>
                        </a:rPr>
                        <a:t>453</a:t>
                      </a:r>
                    </a:p>
                  </a:txBody>
                  <a:tcPr marL="0" marR="0" marT="0" marB="0" anchor="b"/>
                </a:tc>
                <a:tc>
                  <a:txBody>
                    <a:bodyPr/>
                    <a:lstStyle/>
                    <a:p>
                      <a:pPr algn="r" fontAlgn="b"/>
                      <a:r>
                        <a:rPr lang="en-US" sz="1400" b="0" i="0" u="none" strike="noStrike">
                          <a:solidFill>
                            <a:srgbClr val="000000"/>
                          </a:solidFill>
                          <a:latin typeface="Calibri"/>
                        </a:rPr>
                        <a:t>6.1</a:t>
                      </a:r>
                    </a:p>
                  </a:txBody>
                  <a:tcPr marL="0" marR="0" marT="0" marB="0" anchor="b"/>
                </a:tc>
                <a:tc>
                  <a:txBody>
                    <a:bodyPr/>
                    <a:lstStyle/>
                    <a:p>
                      <a:pPr algn="ctr" fontAlgn="b"/>
                      <a:r>
                        <a:rPr lang="en-US" sz="1400" b="0" i="0" u="none" strike="noStrike">
                          <a:solidFill>
                            <a:srgbClr val="000000"/>
                          </a:solidFill>
                          <a:latin typeface="Arial"/>
                        </a:rPr>
                        <a:t>82.5</a:t>
                      </a:r>
                    </a:p>
                  </a:txBody>
                  <a:tcPr marL="0" marR="0" marT="0" marB="0" anchor="b"/>
                </a:tc>
                <a:tc>
                  <a:txBody>
                    <a:bodyPr/>
                    <a:lstStyle/>
                    <a:p>
                      <a:pPr algn="r" fontAlgn="b"/>
                      <a:r>
                        <a:rPr lang="en-US" sz="1400" b="0" i="0" u="none" strike="noStrike">
                          <a:solidFill>
                            <a:srgbClr val="000000"/>
                          </a:solidFill>
                          <a:latin typeface="Calibri"/>
                        </a:rPr>
                        <a:t>0.19</a:t>
                      </a:r>
                    </a:p>
                  </a:txBody>
                  <a:tcPr marL="0" marR="0" marT="0" marB="0" anchor="b"/>
                </a:tc>
                <a:extLst>
                  <a:ext uri="{0D108BD9-81ED-4DB2-BD59-A6C34878D82A}">
                    <a16:rowId xmlns:a16="http://schemas.microsoft.com/office/drawing/2014/main" xmlns="" val="10006"/>
                  </a:ext>
                </a:extLst>
              </a:tr>
              <a:tr h="370840">
                <a:tc>
                  <a:txBody>
                    <a:bodyPr/>
                    <a:lstStyle/>
                    <a:p>
                      <a:pPr algn="r" fontAlgn="b"/>
                      <a:r>
                        <a:rPr lang="en-US" sz="1400" b="0" i="0" u="none" strike="noStrike">
                          <a:solidFill>
                            <a:srgbClr val="000000"/>
                          </a:solidFill>
                          <a:latin typeface="Calibri"/>
                        </a:rPr>
                        <a:t>Jul-14</a:t>
                      </a:r>
                    </a:p>
                  </a:txBody>
                  <a:tcPr marL="0" marR="0" marT="0" marB="0" anchor="b"/>
                </a:tc>
                <a:tc>
                  <a:txBody>
                    <a:bodyPr/>
                    <a:lstStyle/>
                    <a:p>
                      <a:pPr algn="r" fontAlgn="b"/>
                      <a:r>
                        <a:rPr lang="en-US" sz="1400" b="0" i="0" u="none" strike="noStrike">
                          <a:solidFill>
                            <a:srgbClr val="000000"/>
                          </a:solidFill>
                          <a:latin typeface="Calibri"/>
                        </a:rPr>
                        <a:t>79</a:t>
                      </a:r>
                    </a:p>
                  </a:txBody>
                  <a:tcPr marL="0" marR="0" marT="0" marB="0" anchor="b"/>
                </a:tc>
                <a:tc>
                  <a:txBody>
                    <a:bodyPr/>
                    <a:lstStyle/>
                    <a:p>
                      <a:pPr algn="r" fontAlgn="b"/>
                      <a:r>
                        <a:rPr lang="en-US" sz="1400" b="0" i="0" u="none" strike="noStrike">
                          <a:solidFill>
                            <a:srgbClr val="000000"/>
                          </a:solidFill>
                          <a:latin typeface="Calibri"/>
                        </a:rPr>
                        <a:t>452</a:t>
                      </a:r>
                    </a:p>
                  </a:txBody>
                  <a:tcPr marL="0" marR="0" marT="0" marB="0" anchor="b"/>
                </a:tc>
                <a:tc>
                  <a:txBody>
                    <a:bodyPr/>
                    <a:lstStyle/>
                    <a:p>
                      <a:pPr algn="r" fontAlgn="b"/>
                      <a:r>
                        <a:rPr lang="en-US" sz="1400" b="0" i="0" u="none" strike="noStrike">
                          <a:solidFill>
                            <a:srgbClr val="000000"/>
                          </a:solidFill>
                          <a:latin typeface="Calibri"/>
                        </a:rPr>
                        <a:t>6.2</a:t>
                      </a:r>
                    </a:p>
                  </a:txBody>
                  <a:tcPr marL="0" marR="0" marT="0" marB="0" anchor="b"/>
                </a:tc>
                <a:tc>
                  <a:txBody>
                    <a:bodyPr/>
                    <a:lstStyle/>
                    <a:p>
                      <a:pPr algn="ctr" fontAlgn="b"/>
                      <a:r>
                        <a:rPr lang="en-US" sz="1400" b="0" i="0" u="none" strike="noStrike">
                          <a:solidFill>
                            <a:srgbClr val="000000"/>
                          </a:solidFill>
                          <a:latin typeface="Arial"/>
                        </a:rPr>
                        <a:t>81.8</a:t>
                      </a:r>
                    </a:p>
                  </a:txBody>
                  <a:tcPr marL="0" marR="0" marT="0" marB="0" anchor="b"/>
                </a:tc>
                <a:tc>
                  <a:txBody>
                    <a:bodyPr/>
                    <a:lstStyle/>
                    <a:p>
                      <a:pPr algn="r" fontAlgn="b"/>
                      <a:r>
                        <a:rPr lang="en-US" sz="1400" b="0" i="0" u="none" strike="noStrike">
                          <a:solidFill>
                            <a:srgbClr val="000000"/>
                          </a:solidFill>
                          <a:latin typeface="Calibri"/>
                        </a:rPr>
                        <a:t>-0.04</a:t>
                      </a:r>
                    </a:p>
                  </a:txBody>
                  <a:tcPr marL="0" marR="0" marT="0" marB="0" anchor="b"/>
                </a:tc>
                <a:extLst>
                  <a:ext uri="{0D108BD9-81ED-4DB2-BD59-A6C34878D82A}">
                    <a16:rowId xmlns:a16="http://schemas.microsoft.com/office/drawing/2014/main" xmlns="" val="10007"/>
                  </a:ext>
                </a:extLst>
              </a:tr>
              <a:tr h="370840">
                <a:tc>
                  <a:txBody>
                    <a:bodyPr/>
                    <a:lstStyle/>
                    <a:p>
                      <a:pPr algn="r" fontAlgn="b"/>
                      <a:r>
                        <a:rPr lang="en-US" sz="1400" b="0" i="0" u="none" strike="noStrike">
                          <a:solidFill>
                            <a:srgbClr val="000000"/>
                          </a:solidFill>
                          <a:latin typeface="Calibri"/>
                        </a:rPr>
                        <a:t>Aug-14</a:t>
                      </a:r>
                    </a:p>
                  </a:txBody>
                  <a:tcPr marL="0" marR="0" marT="0" marB="0" anchor="b"/>
                </a:tc>
                <a:tc>
                  <a:txBody>
                    <a:bodyPr/>
                    <a:lstStyle/>
                    <a:p>
                      <a:pPr algn="r" fontAlgn="b"/>
                      <a:r>
                        <a:rPr lang="en-US" sz="1400" b="0" i="0" u="none" strike="noStrike">
                          <a:solidFill>
                            <a:srgbClr val="000000"/>
                          </a:solidFill>
                          <a:latin typeface="Calibri"/>
                        </a:rPr>
                        <a:t>103.6</a:t>
                      </a:r>
                    </a:p>
                  </a:txBody>
                  <a:tcPr marL="0" marR="0" marT="0" marB="0" anchor="b"/>
                </a:tc>
                <a:tc>
                  <a:txBody>
                    <a:bodyPr/>
                    <a:lstStyle/>
                    <a:p>
                      <a:pPr algn="r" fontAlgn="b"/>
                      <a:r>
                        <a:rPr lang="en-US" sz="1400" b="0" i="0" u="none" strike="noStrike">
                          <a:solidFill>
                            <a:srgbClr val="000000"/>
                          </a:solidFill>
                          <a:latin typeface="Calibri"/>
                        </a:rPr>
                        <a:t>457</a:t>
                      </a:r>
                    </a:p>
                  </a:txBody>
                  <a:tcPr marL="0" marR="0" marT="0" marB="0" anchor="b"/>
                </a:tc>
                <a:tc>
                  <a:txBody>
                    <a:bodyPr/>
                    <a:lstStyle/>
                    <a:p>
                      <a:pPr algn="r" fontAlgn="b"/>
                      <a:r>
                        <a:rPr lang="en-US" sz="1400" b="0" i="0" u="none" strike="noStrike" dirty="0">
                          <a:solidFill>
                            <a:srgbClr val="000000"/>
                          </a:solidFill>
                          <a:latin typeface="Calibri"/>
                        </a:rPr>
                        <a:t>6.2</a:t>
                      </a:r>
                    </a:p>
                  </a:txBody>
                  <a:tcPr marL="0" marR="0" marT="0" marB="0" anchor="b"/>
                </a:tc>
                <a:tc>
                  <a:txBody>
                    <a:bodyPr/>
                    <a:lstStyle/>
                    <a:p>
                      <a:pPr algn="ctr" fontAlgn="b"/>
                      <a:r>
                        <a:rPr lang="en-US" sz="1400" b="0" i="0" u="none" strike="noStrike">
                          <a:solidFill>
                            <a:srgbClr val="000000"/>
                          </a:solidFill>
                          <a:latin typeface="Arial"/>
                        </a:rPr>
                        <a:t>82.5</a:t>
                      </a:r>
                    </a:p>
                  </a:txBody>
                  <a:tcPr marL="0" marR="0" marT="0" marB="0" anchor="b"/>
                </a:tc>
                <a:tc>
                  <a:txBody>
                    <a:bodyPr/>
                    <a:lstStyle/>
                    <a:p>
                      <a:pPr algn="r" fontAlgn="b"/>
                      <a:r>
                        <a:rPr lang="en-US" sz="1400" b="0" i="0" u="none" strike="noStrike">
                          <a:solidFill>
                            <a:srgbClr val="000000"/>
                          </a:solidFill>
                          <a:latin typeface="Calibri"/>
                        </a:rPr>
                        <a:t>-0.17</a:t>
                      </a:r>
                    </a:p>
                  </a:txBody>
                  <a:tcPr marL="0" marR="0" marT="0" marB="0" anchor="b"/>
                </a:tc>
                <a:extLst>
                  <a:ext uri="{0D108BD9-81ED-4DB2-BD59-A6C34878D82A}">
                    <a16:rowId xmlns:a16="http://schemas.microsoft.com/office/drawing/2014/main" xmlns="" val="10008"/>
                  </a:ext>
                </a:extLst>
              </a:tr>
              <a:tr h="370840">
                <a:tc>
                  <a:txBody>
                    <a:bodyPr/>
                    <a:lstStyle/>
                    <a:p>
                      <a:pPr algn="r" fontAlgn="b"/>
                      <a:r>
                        <a:rPr lang="en-US" sz="1400" b="0" i="0" u="none" strike="noStrike">
                          <a:solidFill>
                            <a:srgbClr val="000000"/>
                          </a:solidFill>
                          <a:latin typeface="Calibri"/>
                        </a:rPr>
                        <a:t>Sep-14</a:t>
                      </a:r>
                    </a:p>
                  </a:txBody>
                  <a:tcPr marL="0" marR="0" marT="0" marB="0" anchor="b"/>
                </a:tc>
                <a:tc>
                  <a:txBody>
                    <a:bodyPr/>
                    <a:lstStyle/>
                    <a:p>
                      <a:pPr algn="r" fontAlgn="b"/>
                      <a:r>
                        <a:rPr lang="en-US" sz="1400" b="0" i="0" u="none" strike="noStrike">
                          <a:solidFill>
                            <a:srgbClr val="000000"/>
                          </a:solidFill>
                          <a:latin typeface="Calibri"/>
                        </a:rPr>
                        <a:t>103.1</a:t>
                      </a:r>
                    </a:p>
                  </a:txBody>
                  <a:tcPr marL="0" marR="0" marT="0" marB="0" anchor="b"/>
                </a:tc>
                <a:tc>
                  <a:txBody>
                    <a:bodyPr/>
                    <a:lstStyle/>
                    <a:p>
                      <a:pPr algn="r" fontAlgn="b"/>
                      <a:r>
                        <a:rPr lang="en-US" sz="1400" b="0" i="0" u="none" strike="noStrike">
                          <a:solidFill>
                            <a:srgbClr val="000000"/>
                          </a:solidFill>
                          <a:latin typeface="Calibri"/>
                        </a:rPr>
                        <a:t>460</a:t>
                      </a:r>
                    </a:p>
                  </a:txBody>
                  <a:tcPr marL="0" marR="0" marT="0" marB="0" anchor="b"/>
                </a:tc>
                <a:tc>
                  <a:txBody>
                    <a:bodyPr/>
                    <a:lstStyle/>
                    <a:p>
                      <a:pPr algn="r" fontAlgn="b"/>
                      <a:r>
                        <a:rPr lang="en-US" sz="1400" b="0" i="0" u="none" strike="noStrike" dirty="0">
                          <a:solidFill>
                            <a:srgbClr val="000000"/>
                          </a:solidFill>
                          <a:latin typeface="Calibri"/>
                        </a:rPr>
                        <a:t>5.9</a:t>
                      </a:r>
                    </a:p>
                  </a:txBody>
                  <a:tcPr marL="0" marR="0" marT="0" marB="0" anchor="b"/>
                </a:tc>
                <a:tc>
                  <a:txBody>
                    <a:bodyPr/>
                    <a:lstStyle/>
                    <a:p>
                      <a:pPr algn="ctr" fontAlgn="b"/>
                      <a:r>
                        <a:rPr lang="en-US" sz="1400" b="0" i="0" u="none" strike="noStrike">
                          <a:solidFill>
                            <a:srgbClr val="000000"/>
                          </a:solidFill>
                          <a:latin typeface="Arial"/>
                        </a:rPr>
                        <a:t>84.6</a:t>
                      </a:r>
                    </a:p>
                  </a:txBody>
                  <a:tcPr marL="0" marR="0" marT="0" marB="0" anchor="b"/>
                </a:tc>
                <a:tc>
                  <a:txBody>
                    <a:bodyPr/>
                    <a:lstStyle/>
                    <a:p>
                      <a:pPr algn="r" fontAlgn="b"/>
                      <a:r>
                        <a:rPr lang="en-US" sz="1400" b="0" i="0" u="none" strike="noStrike">
                          <a:solidFill>
                            <a:srgbClr val="000000"/>
                          </a:solidFill>
                          <a:latin typeface="Calibri"/>
                        </a:rPr>
                        <a:t>0.08</a:t>
                      </a:r>
                    </a:p>
                  </a:txBody>
                  <a:tcPr marL="0" marR="0" marT="0" marB="0" anchor="b"/>
                </a:tc>
                <a:extLst>
                  <a:ext uri="{0D108BD9-81ED-4DB2-BD59-A6C34878D82A}">
                    <a16:rowId xmlns:a16="http://schemas.microsoft.com/office/drawing/2014/main" xmlns="" val="10009"/>
                  </a:ext>
                </a:extLst>
              </a:tr>
              <a:tr h="370840">
                <a:tc>
                  <a:txBody>
                    <a:bodyPr/>
                    <a:lstStyle/>
                    <a:p>
                      <a:pPr algn="r" fontAlgn="b"/>
                      <a:r>
                        <a:rPr lang="en-US" sz="1400" b="0" i="0" u="none" strike="noStrike">
                          <a:solidFill>
                            <a:srgbClr val="000000"/>
                          </a:solidFill>
                          <a:latin typeface="Calibri"/>
                        </a:rPr>
                        <a:t>Oct-14</a:t>
                      </a:r>
                    </a:p>
                  </a:txBody>
                  <a:tcPr marL="0" marR="0" marT="0" marB="0" anchor="b"/>
                </a:tc>
                <a:tc>
                  <a:txBody>
                    <a:bodyPr/>
                    <a:lstStyle/>
                    <a:p>
                      <a:pPr algn="r" fontAlgn="b"/>
                      <a:r>
                        <a:rPr lang="en-US" sz="1400" b="0" i="0" u="none" strike="noStrike">
                          <a:solidFill>
                            <a:srgbClr val="000000"/>
                          </a:solidFill>
                          <a:latin typeface="Calibri"/>
                        </a:rPr>
                        <a:t>85.4</a:t>
                      </a:r>
                    </a:p>
                  </a:txBody>
                  <a:tcPr marL="0" marR="0" marT="0" marB="0" anchor="b"/>
                </a:tc>
                <a:tc>
                  <a:txBody>
                    <a:bodyPr/>
                    <a:lstStyle/>
                    <a:p>
                      <a:pPr algn="r" fontAlgn="b"/>
                      <a:r>
                        <a:rPr lang="en-US" sz="1400" b="0" i="0" u="none" strike="noStrike">
                          <a:solidFill>
                            <a:srgbClr val="000000"/>
                          </a:solidFill>
                          <a:latin typeface="Calibri"/>
                        </a:rPr>
                        <a:t>461</a:t>
                      </a:r>
                    </a:p>
                  </a:txBody>
                  <a:tcPr marL="0" marR="0" marT="0" marB="0" anchor="b"/>
                </a:tc>
                <a:tc>
                  <a:txBody>
                    <a:bodyPr/>
                    <a:lstStyle/>
                    <a:p>
                      <a:pPr algn="r" fontAlgn="b"/>
                      <a:r>
                        <a:rPr lang="en-US" sz="1400" b="0" i="0" u="none" strike="noStrike" dirty="0">
                          <a:solidFill>
                            <a:srgbClr val="000000"/>
                          </a:solidFill>
                          <a:latin typeface="Calibri"/>
                        </a:rPr>
                        <a:t>5.7</a:t>
                      </a:r>
                    </a:p>
                  </a:txBody>
                  <a:tcPr marL="0" marR="0" marT="0" marB="0" anchor="b"/>
                </a:tc>
                <a:tc>
                  <a:txBody>
                    <a:bodyPr/>
                    <a:lstStyle/>
                    <a:p>
                      <a:pPr algn="ctr" fontAlgn="b"/>
                      <a:r>
                        <a:rPr lang="en-US" sz="1400" b="0" i="0" u="none" strike="noStrike" dirty="0">
                          <a:solidFill>
                            <a:srgbClr val="000000"/>
                          </a:solidFill>
                          <a:latin typeface="Arial"/>
                        </a:rPr>
                        <a:t>86.9</a:t>
                      </a:r>
                    </a:p>
                  </a:txBody>
                  <a:tcPr marL="0" marR="0" marT="0" marB="0" anchor="b"/>
                </a:tc>
                <a:tc>
                  <a:txBody>
                    <a:bodyPr/>
                    <a:lstStyle/>
                    <a:p>
                      <a:pPr algn="r" fontAlgn="b"/>
                      <a:r>
                        <a:rPr lang="en-US" sz="1400" b="0" i="0" u="none" strike="noStrike">
                          <a:solidFill>
                            <a:srgbClr val="000000"/>
                          </a:solidFill>
                          <a:latin typeface="Calibri"/>
                        </a:rPr>
                        <a:t>-0.25</a:t>
                      </a:r>
                    </a:p>
                  </a:txBody>
                  <a:tcPr marL="0" marR="0" marT="0" marB="0" anchor="b"/>
                </a:tc>
                <a:extLst>
                  <a:ext uri="{0D108BD9-81ED-4DB2-BD59-A6C34878D82A}">
                    <a16:rowId xmlns:a16="http://schemas.microsoft.com/office/drawing/2014/main" xmlns="" val="10010"/>
                  </a:ext>
                </a:extLst>
              </a:tr>
              <a:tr h="370840">
                <a:tc>
                  <a:txBody>
                    <a:bodyPr/>
                    <a:lstStyle/>
                    <a:p>
                      <a:pPr algn="r" fontAlgn="b"/>
                      <a:r>
                        <a:rPr lang="en-US" sz="1400" b="0" i="0" u="none" strike="noStrike">
                          <a:solidFill>
                            <a:srgbClr val="000000"/>
                          </a:solidFill>
                          <a:latin typeface="Calibri"/>
                        </a:rPr>
                        <a:t>Nov-14</a:t>
                      </a:r>
                    </a:p>
                  </a:txBody>
                  <a:tcPr marL="0" marR="0" marT="0" marB="0" anchor="b"/>
                </a:tc>
                <a:tc>
                  <a:txBody>
                    <a:bodyPr/>
                    <a:lstStyle/>
                    <a:p>
                      <a:pPr algn="r" fontAlgn="b"/>
                      <a:r>
                        <a:rPr lang="en-US" sz="1400" b="0" i="0" u="none" strike="noStrike">
                          <a:solidFill>
                            <a:srgbClr val="000000"/>
                          </a:solidFill>
                          <a:latin typeface="Calibri"/>
                        </a:rPr>
                        <a:t>104</a:t>
                      </a:r>
                    </a:p>
                  </a:txBody>
                  <a:tcPr marL="0" marR="0" marT="0" marB="0" anchor="b"/>
                </a:tc>
                <a:tc>
                  <a:txBody>
                    <a:bodyPr/>
                    <a:lstStyle/>
                    <a:p>
                      <a:pPr algn="r" fontAlgn="b"/>
                      <a:r>
                        <a:rPr lang="en-US" sz="1400" b="0" i="0" u="none" strike="noStrike">
                          <a:solidFill>
                            <a:srgbClr val="000000"/>
                          </a:solidFill>
                          <a:latin typeface="Calibri"/>
                        </a:rPr>
                        <a:t>463</a:t>
                      </a:r>
                    </a:p>
                  </a:txBody>
                  <a:tcPr marL="0" marR="0" marT="0" marB="0" anchor="b"/>
                </a:tc>
                <a:tc>
                  <a:txBody>
                    <a:bodyPr/>
                    <a:lstStyle/>
                    <a:p>
                      <a:pPr algn="r" fontAlgn="b"/>
                      <a:r>
                        <a:rPr lang="en-US" sz="1400" b="0" i="0" u="none" strike="noStrike">
                          <a:solidFill>
                            <a:srgbClr val="000000"/>
                          </a:solidFill>
                          <a:latin typeface="Calibri"/>
                        </a:rPr>
                        <a:t>5.8</a:t>
                      </a:r>
                    </a:p>
                  </a:txBody>
                  <a:tcPr marL="0" marR="0" marT="0" marB="0" anchor="b"/>
                </a:tc>
                <a:tc>
                  <a:txBody>
                    <a:bodyPr/>
                    <a:lstStyle/>
                    <a:p>
                      <a:pPr algn="ctr" fontAlgn="b"/>
                      <a:r>
                        <a:rPr lang="en-US" sz="1400" b="0" i="0" u="none" strike="noStrike" dirty="0">
                          <a:solidFill>
                            <a:srgbClr val="000000"/>
                          </a:solidFill>
                          <a:latin typeface="Arial"/>
                        </a:rPr>
                        <a:t>88.8</a:t>
                      </a:r>
                    </a:p>
                  </a:txBody>
                  <a:tcPr marL="0" marR="0" marT="0" marB="0" anchor="b"/>
                </a:tc>
                <a:tc>
                  <a:txBody>
                    <a:bodyPr/>
                    <a:lstStyle/>
                    <a:p>
                      <a:pPr algn="r" fontAlgn="b"/>
                      <a:r>
                        <a:rPr lang="en-US" sz="1400" b="0" i="0" u="none" strike="noStrike">
                          <a:solidFill>
                            <a:srgbClr val="000000"/>
                          </a:solidFill>
                          <a:latin typeface="Calibri"/>
                        </a:rPr>
                        <a:t>-0.54</a:t>
                      </a:r>
                    </a:p>
                  </a:txBody>
                  <a:tcPr marL="0" marR="0" marT="0" marB="0" anchor="b"/>
                </a:tc>
                <a:extLst>
                  <a:ext uri="{0D108BD9-81ED-4DB2-BD59-A6C34878D82A}">
                    <a16:rowId xmlns:a16="http://schemas.microsoft.com/office/drawing/2014/main" xmlns="" val="10011"/>
                  </a:ext>
                </a:extLst>
              </a:tr>
              <a:tr h="370840">
                <a:tc>
                  <a:txBody>
                    <a:bodyPr/>
                    <a:lstStyle/>
                    <a:p>
                      <a:pPr algn="r" fontAlgn="b"/>
                      <a:r>
                        <a:rPr lang="en-US" sz="1400" b="0" i="0" u="none" strike="noStrike">
                          <a:solidFill>
                            <a:srgbClr val="000000"/>
                          </a:solidFill>
                          <a:latin typeface="Calibri"/>
                        </a:rPr>
                        <a:t>Dec-14</a:t>
                      </a:r>
                    </a:p>
                  </a:txBody>
                  <a:tcPr marL="0" marR="0" marT="0" marB="0" anchor="b"/>
                </a:tc>
                <a:tc>
                  <a:txBody>
                    <a:bodyPr/>
                    <a:lstStyle/>
                    <a:p>
                      <a:pPr algn="r" fontAlgn="b"/>
                      <a:r>
                        <a:rPr lang="en-US" sz="1400" b="0" i="0" u="none" strike="noStrike">
                          <a:solidFill>
                            <a:srgbClr val="000000"/>
                          </a:solidFill>
                          <a:latin typeface="Calibri"/>
                        </a:rPr>
                        <a:t>190.6</a:t>
                      </a:r>
                    </a:p>
                  </a:txBody>
                  <a:tcPr marL="0" marR="0" marT="0" marB="0" anchor="b"/>
                </a:tc>
                <a:tc>
                  <a:txBody>
                    <a:bodyPr/>
                    <a:lstStyle/>
                    <a:p>
                      <a:pPr algn="r" fontAlgn="b"/>
                      <a:r>
                        <a:rPr lang="en-US" sz="1400" b="0" i="0" u="none" strike="noStrike">
                          <a:solidFill>
                            <a:srgbClr val="000000"/>
                          </a:solidFill>
                          <a:latin typeface="Calibri"/>
                        </a:rPr>
                        <a:t>463</a:t>
                      </a:r>
                    </a:p>
                  </a:txBody>
                  <a:tcPr marL="0" marR="0" marT="0" marB="0" anchor="b"/>
                </a:tc>
                <a:tc>
                  <a:txBody>
                    <a:bodyPr/>
                    <a:lstStyle/>
                    <a:p>
                      <a:pPr algn="r" fontAlgn="b"/>
                      <a:r>
                        <a:rPr lang="en-US" sz="1400" b="0" i="0" u="none" strike="noStrike">
                          <a:solidFill>
                            <a:srgbClr val="000000"/>
                          </a:solidFill>
                          <a:latin typeface="Calibri"/>
                        </a:rPr>
                        <a:t>5.6</a:t>
                      </a:r>
                    </a:p>
                  </a:txBody>
                  <a:tcPr marL="0" marR="0" marT="0" marB="0" anchor="b"/>
                </a:tc>
                <a:tc>
                  <a:txBody>
                    <a:bodyPr/>
                    <a:lstStyle/>
                    <a:p>
                      <a:pPr algn="ctr" fontAlgn="b"/>
                      <a:r>
                        <a:rPr lang="en-US" sz="1400" b="0" i="0" u="none" strike="noStrike">
                          <a:solidFill>
                            <a:srgbClr val="000000"/>
                          </a:solidFill>
                          <a:latin typeface="Arial"/>
                        </a:rPr>
                        <a:t>93.6</a:t>
                      </a:r>
                    </a:p>
                  </a:txBody>
                  <a:tcPr marL="0" marR="0" marT="0" marB="0" anchor="b"/>
                </a:tc>
                <a:tc>
                  <a:txBody>
                    <a:bodyPr/>
                    <a:lstStyle/>
                    <a:p>
                      <a:pPr algn="r" fontAlgn="b"/>
                      <a:r>
                        <a:rPr lang="en-US" sz="1400" b="0" i="0" u="none" strike="noStrike" dirty="0">
                          <a:solidFill>
                            <a:srgbClr val="000000"/>
                          </a:solidFill>
                          <a:latin typeface="Calibri"/>
                        </a:rPr>
                        <a:t>-0.57</a:t>
                      </a:r>
                    </a:p>
                  </a:txBody>
                  <a:tcPr marL="0" marR="0" marT="0" marB="0" anchor="b"/>
                </a:tc>
                <a:extLst>
                  <a:ext uri="{0D108BD9-81ED-4DB2-BD59-A6C34878D82A}">
                    <a16:rowId xmlns:a16="http://schemas.microsoft.com/office/drawing/2014/main" xmlns="" val="10012"/>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lstStyle/>
          <a:p>
            <a:r>
              <a:rPr lang="en-US" b="1" dirty="0"/>
              <a:t>Variables Evaluated in 2015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409009214"/>
              </p:ext>
            </p:extLst>
          </p:nvPr>
        </p:nvGraphicFramePr>
        <p:xfrm>
          <a:off x="593659" y="1371600"/>
          <a:ext cx="6348413" cy="5090160"/>
        </p:xfrm>
        <a:graphic>
          <a:graphicData uri="http://schemas.openxmlformats.org/drawingml/2006/table">
            <a:tbl>
              <a:tblPr firstRow="1" bandRow="1">
                <a:tableStyleId>{5C22544A-7EE6-4342-B048-85BDC9FD1C3A}</a:tableStyleId>
              </a:tblPr>
              <a:tblGrid>
                <a:gridCol w="1058069">
                  <a:extLst>
                    <a:ext uri="{9D8B030D-6E8A-4147-A177-3AD203B41FA5}">
                      <a16:colId xmlns:a16="http://schemas.microsoft.com/office/drawing/2014/main" xmlns="" val="20000"/>
                    </a:ext>
                  </a:extLst>
                </a:gridCol>
                <a:gridCol w="1058069">
                  <a:extLst>
                    <a:ext uri="{9D8B030D-6E8A-4147-A177-3AD203B41FA5}">
                      <a16:colId xmlns:a16="http://schemas.microsoft.com/office/drawing/2014/main" xmlns="" val="20001"/>
                    </a:ext>
                  </a:extLst>
                </a:gridCol>
                <a:gridCol w="1058069">
                  <a:extLst>
                    <a:ext uri="{9D8B030D-6E8A-4147-A177-3AD203B41FA5}">
                      <a16:colId xmlns:a16="http://schemas.microsoft.com/office/drawing/2014/main" xmlns="" val="20002"/>
                    </a:ext>
                  </a:extLst>
                </a:gridCol>
                <a:gridCol w="1058069">
                  <a:extLst>
                    <a:ext uri="{9D8B030D-6E8A-4147-A177-3AD203B41FA5}">
                      <a16:colId xmlns:a16="http://schemas.microsoft.com/office/drawing/2014/main" xmlns="" val="20003"/>
                    </a:ext>
                  </a:extLst>
                </a:gridCol>
                <a:gridCol w="1116850">
                  <a:extLst>
                    <a:ext uri="{9D8B030D-6E8A-4147-A177-3AD203B41FA5}">
                      <a16:colId xmlns:a16="http://schemas.microsoft.com/office/drawing/2014/main" xmlns="" val="20004"/>
                    </a:ext>
                  </a:extLst>
                </a:gridCol>
                <a:gridCol w="999287">
                  <a:extLst>
                    <a:ext uri="{9D8B030D-6E8A-4147-A177-3AD203B41FA5}">
                      <a16:colId xmlns:a16="http://schemas.microsoft.com/office/drawing/2014/main" xmlns="" val="20005"/>
                    </a:ext>
                  </a:extLst>
                </a:gridCol>
              </a:tblGrid>
              <a:tr h="370840">
                <a:tc>
                  <a:txBody>
                    <a:bodyPr/>
                    <a:lstStyle/>
                    <a:p>
                      <a:pPr algn="ctr" fontAlgn="b"/>
                      <a:r>
                        <a:rPr lang="en-US" sz="1400" b="1" i="0" u="none" strike="noStrike" dirty="0">
                          <a:solidFill>
                            <a:srgbClr val="FFFFFF"/>
                          </a:solidFill>
                          <a:latin typeface="Calibri"/>
                        </a:rPr>
                        <a:t>Date</a:t>
                      </a:r>
                    </a:p>
                  </a:txBody>
                  <a:tcPr marL="0" marR="0" marT="0" marB="0" anchor="b"/>
                </a:tc>
                <a:tc>
                  <a:txBody>
                    <a:bodyPr/>
                    <a:lstStyle/>
                    <a:p>
                      <a:pPr algn="ctr" fontAlgn="b"/>
                      <a:r>
                        <a:rPr lang="en-US" sz="1400" b="1" i="0" u="none" strike="noStrike" dirty="0">
                          <a:solidFill>
                            <a:srgbClr val="FFFFFF"/>
                          </a:solidFill>
                          <a:latin typeface="Calibri"/>
                        </a:rPr>
                        <a:t>Net Sales</a:t>
                      </a:r>
                    </a:p>
                  </a:txBody>
                  <a:tcPr marL="0" marR="0" marT="0" marB="0" anchor="b"/>
                </a:tc>
                <a:tc>
                  <a:txBody>
                    <a:bodyPr/>
                    <a:lstStyle/>
                    <a:p>
                      <a:pPr algn="ctr" fontAlgn="b"/>
                      <a:r>
                        <a:rPr lang="en-US" sz="1400" b="1" i="0" u="none" strike="noStrike" dirty="0">
                          <a:solidFill>
                            <a:srgbClr val="FFFFFF"/>
                          </a:solidFill>
                          <a:latin typeface="Calibri"/>
                        </a:rPr>
                        <a:t>Number</a:t>
                      </a:r>
                      <a:r>
                        <a:rPr lang="en-US" sz="1400" b="1" i="0" u="none" strike="noStrike" baseline="0" dirty="0">
                          <a:solidFill>
                            <a:srgbClr val="FFFFFF"/>
                          </a:solidFill>
                          <a:latin typeface="Calibri"/>
                        </a:rPr>
                        <a:t> of Stores</a:t>
                      </a:r>
                      <a:endParaRPr lang="en-US" sz="1400" b="1" i="0" u="none" strike="noStrike" dirty="0">
                        <a:solidFill>
                          <a:srgbClr val="FFFFFF"/>
                        </a:solidFill>
                        <a:latin typeface="Calibri"/>
                      </a:endParaRPr>
                    </a:p>
                  </a:txBody>
                  <a:tcPr marL="0" marR="0" marT="0" marB="0" anchor="b"/>
                </a:tc>
                <a:tc>
                  <a:txBody>
                    <a:bodyPr/>
                    <a:lstStyle/>
                    <a:p>
                      <a:pPr algn="ctr" fontAlgn="b"/>
                      <a:r>
                        <a:rPr lang="en-US" sz="1400" b="1" i="0" u="none" strike="noStrike" dirty="0">
                          <a:solidFill>
                            <a:srgbClr val="FFFFFF"/>
                          </a:solidFill>
                          <a:latin typeface="Calibri"/>
                        </a:rPr>
                        <a:t>Unemployment</a:t>
                      </a:r>
                      <a:r>
                        <a:rPr lang="en-US" sz="1400" b="1" i="0" u="none" strike="noStrike" baseline="0" dirty="0">
                          <a:solidFill>
                            <a:srgbClr val="FFFFFF"/>
                          </a:solidFill>
                          <a:latin typeface="Calibri"/>
                        </a:rPr>
                        <a:t> Rate</a:t>
                      </a:r>
                      <a:endParaRPr lang="en-US" sz="1400" b="1" i="0" u="none" strike="noStrike" dirty="0">
                        <a:solidFill>
                          <a:srgbClr val="FFFFFF"/>
                        </a:solidFill>
                        <a:latin typeface="Calibri"/>
                      </a:endParaRPr>
                    </a:p>
                  </a:txBody>
                  <a:tcPr marL="0" marR="0" marT="0" marB="0" anchor="b"/>
                </a:tc>
                <a:tc>
                  <a:txBody>
                    <a:bodyPr/>
                    <a:lstStyle/>
                    <a:p>
                      <a:pPr algn="ctr" fontAlgn="b"/>
                      <a:r>
                        <a:rPr lang="en-US" sz="1400" b="1" i="0" u="none" strike="noStrike" dirty="0">
                          <a:solidFill>
                            <a:schemeClr val="bg2"/>
                          </a:solidFill>
                          <a:latin typeface="Arial"/>
                        </a:rPr>
                        <a:t>Consumer</a:t>
                      </a:r>
                      <a:r>
                        <a:rPr lang="en-US" sz="1400" b="1" i="0" u="none" strike="noStrike" baseline="0" dirty="0">
                          <a:solidFill>
                            <a:schemeClr val="bg2"/>
                          </a:solidFill>
                          <a:latin typeface="Arial"/>
                        </a:rPr>
                        <a:t> Sentiment Index</a:t>
                      </a:r>
                      <a:endParaRPr lang="en-US" sz="1400" b="1" i="0" u="none" strike="noStrike" dirty="0">
                        <a:solidFill>
                          <a:schemeClr val="bg2"/>
                        </a:solidFill>
                        <a:latin typeface="Arial"/>
                      </a:endParaRPr>
                    </a:p>
                  </a:txBody>
                  <a:tcPr marL="0" marR="0" marT="0" marB="0" anchor="b"/>
                </a:tc>
                <a:tc>
                  <a:txBody>
                    <a:bodyPr/>
                    <a:lstStyle/>
                    <a:p>
                      <a:pPr algn="ctr" fontAlgn="b"/>
                      <a:r>
                        <a:rPr lang="en-US" sz="1400" b="1" i="0" u="none" strike="noStrike" dirty="0">
                          <a:solidFill>
                            <a:srgbClr val="FFFFFF"/>
                          </a:solidFill>
                          <a:latin typeface="Calibri"/>
                        </a:rPr>
                        <a:t> Inflation</a:t>
                      </a:r>
                    </a:p>
                  </a:txBody>
                  <a:tcPr marL="0" marR="0" marT="0" marB="0" anchor="b"/>
                </a:tc>
                <a:extLst>
                  <a:ext uri="{0D108BD9-81ED-4DB2-BD59-A6C34878D82A}">
                    <a16:rowId xmlns:a16="http://schemas.microsoft.com/office/drawing/2014/main" xmlns="" val="10000"/>
                  </a:ext>
                </a:extLst>
              </a:tr>
              <a:tr h="370840">
                <a:tc>
                  <a:txBody>
                    <a:bodyPr/>
                    <a:lstStyle/>
                    <a:p>
                      <a:pPr algn="r" fontAlgn="b"/>
                      <a:r>
                        <a:rPr lang="en-US" sz="1400" b="0" i="0" u="none" strike="noStrike" dirty="0">
                          <a:solidFill>
                            <a:srgbClr val="000000"/>
                          </a:solidFill>
                          <a:latin typeface="Calibri"/>
                        </a:rPr>
                        <a:t>Jan-15</a:t>
                      </a:r>
                    </a:p>
                  </a:txBody>
                  <a:tcPr marL="0" marR="0" marT="0" marB="0" anchor="b"/>
                </a:tc>
                <a:tc>
                  <a:txBody>
                    <a:bodyPr/>
                    <a:lstStyle/>
                    <a:p>
                      <a:pPr algn="r" fontAlgn="b"/>
                      <a:r>
                        <a:rPr lang="en-US" sz="1400" b="0" i="0" u="none" strike="noStrike" dirty="0">
                          <a:solidFill>
                            <a:srgbClr val="000000"/>
                          </a:solidFill>
                          <a:latin typeface="Calibri"/>
                        </a:rPr>
                        <a:t>58.9</a:t>
                      </a:r>
                    </a:p>
                  </a:txBody>
                  <a:tcPr marL="0" marR="0" marT="0" marB="0" anchor="b"/>
                </a:tc>
                <a:tc>
                  <a:txBody>
                    <a:bodyPr/>
                    <a:lstStyle/>
                    <a:p>
                      <a:pPr algn="r" fontAlgn="b"/>
                      <a:r>
                        <a:rPr lang="en-US" sz="1400" b="0" i="0" u="none" strike="noStrike">
                          <a:solidFill>
                            <a:srgbClr val="000000"/>
                          </a:solidFill>
                          <a:latin typeface="Calibri"/>
                        </a:rPr>
                        <a:t>460</a:t>
                      </a:r>
                    </a:p>
                  </a:txBody>
                  <a:tcPr marL="0" marR="0" marT="0" marB="0" anchor="b"/>
                </a:tc>
                <a:tc>
                  <a:txBody>
                    <a:bodyPr/>
                    <a:lstStyle/>
                    <a:p>
                      <a:pPr algn="r" fontAlgn="b"/>
                      <a:r>
                        <a:rPr lang="en-US" sz="1400" b="0" i="0" u="none" strike="noStrike" dirty="0">
                          <a:solidFill>
                            <a:srgbClr val="000000"/>
                          </a:solidFill>
                          <a:latin typeface="Calibri"/>
                        </a:rPr>
                        <a:t>5.7</a:t>
                      </a:r>
                    </a:p>
                  </a:txBody>
                  <a:tcPr marL="0" marR="0" marT="0" marB="0" anchor="b"/>
                </a:tc>
                <a:tc>
                  <a:txBody>
                    <a:bodyPr/>
                    <a:lstStyle/>
                    <a:p>
                      <a:pPr algn="ctr" fontAlgn="b"/>
                      <a:r>
                        <a:rPr lang="en-US" sz="1400" b="0" i="0" u="none" strike="noStrike">
                          <a:solidFill>
                            <a:srgbClr val="000000"/>
                          </a:solidFill>
                          <a:latin typeface="Arial"/>
                        </a:rPr>
                        <a:t>98.1</a:t>
                      </a:r>
                    </a:p>
                  </a:txBody>
                  <a:tcPr marL="0" marR="0" marT="0" marB="0" anchor="b"/>
                </a:tc>
                <a:tc>
                  <a:txBody>
                    <a:bodyPr/>
                    <a:lstStyle/>
                    <a:p>
                      <a:pPr algn="r" fontAlgn="b"/>
                      <a:r>
                        <a:rPr lang="en-US" sz="1400" b="0" i="0" u="none" strike="noStrike">
                          <a:solidFill>
                            <a:srgbClr val="000000"/>
                          </a:solidFill>
                          <a:latin typeface="Calibri"/>
                        </a:rPr>
                        <a:t>-0.47</a:t>
                      </a:r>
                    </a:p>
                  </a:txBody>
                  <a:tcPr marL="0" marR="0" marT="0" marB="0" anchor="b"/>
                </a:tc>
                <a:extLst>
                  <a:ext uri="{0D108BD9-81ED-4DB2-BD59-A6C34878D82A}">
                    <a16:rowId xmlns:a16="http://schemas.microsoft.com/office/drawing/2014/main" xmlns="" val="10001"/>
                  </a:ext>
                </a:extLst>
              </a:tr>
              <a:tr h="370840">
                <a:tc>
                  <a:txBody>
                    <a:bodyPr/>
                    <a:lstStyle/>
                    <a:p>
                      <a:pPr algn="r" fontAlgn="b"/>
                      <a:r>
                        <a:rPr lang="en-US" sz="1400" b="0" i="0" u="none" strike="noStrike" dirty="0">
                          <a:solidFill>
                            <a:srgbClr val="000000"/>
                          </a:solidFill>
                          <a:latin typeface="Calibri"/>
                        </a:rPr>
                        <a:t>Feb-15</a:t>
                      </a:r>
                    </a:p>
                  </a:txBody>
                  <a:tcPr marL="0" marR="0" marT="0" marB="0" anchor="b"/>
                </a:tc>
                <a:tc>
                  <a:txBody>
                    <a:bodyPr/>
                    <a:lstStyle/>
                    <a:p>
                      <a:pPr algn="r" fontAlgn="b"/>
                      <a:r>
                        <a:rPr lang="en-US" sz="1400" b="0" i="0" u="none" strike="noStrike">
                          <a:solidFill>
                            <a:srgbClr val="000000"/>
                          </a:solidFill>
                          <a:latin typeface="Calibri"/>
                        </a:rPr>
                        <a:t>88.6</a:t>
                      </a:r>
                    </a:p>
                  </a:txBody>
                  <a:tcPr marL="0" marR="0" marT="0" marB="0" anchor="b"/>
                </a:tc>
                <a:tc>
                  <a:txBody>
                    <a:bodyPr/>
                    <a:lstStyle/>
                    <a:p>
                      <a:pPr algn="r" fontAlgn="b"/>
                      <a:r>
                        <a:rPr lang="en-US" sz="1400" b="0" i="0" u="none" strike="noStrike">
                          <a:solidFill>
                            <a:srgbClr val="000000"/>
                          </a:solidFill>
                          <a:latin typeface="Calibri"/>
                        </a:rPr>
                        <a:t>460</a:t>
                      </a:r>
                    </a:p>
                  </a:txBody>
                  <a:tcPr marL="0" marR="0" marT="0" marB="0" anchor="b"/>
                </a:tc>
                <a:tc>
                  <a:txBody>
                    <a:bodyPr/>
                    <a:lstStyle/>
                    <a:p>
                      <a:pPr algn="r" fontAlgn="b"/>
                      <a:r>
                        <a:rPr lang="en-US" sz="1400" b="0" i="0" u="none" strike="noStrike">
                          <a:solidFill>
                            <a:srgbClr val="000000"/>
                          </a:solidFill>
                          <a:latin typeface="Calibri"/>
                        </a:rPr>
                        <a:t>5.5</a:t>
                      </a:r>
                    </a:p>
                  </a:txBody>
                  <a:tcPr marL="0" marR="0" marT="0" marB="0" anchor="b"/>
                </a:tc>
                <a:tc>
                  <a:txBody>
                    <a:bodyPr/>
                    <a:lstStyle/>
                    <a:p>
                      <a:pPr algn="ctr" fontAlgn="b"/>
                      <a:r>
                        <a:rPr lang="en-US" sz="1400" b="0" i="0" u="none" strike="noStrike">
                          <a:solidFill>
                            <a:srgbClr val="000000"/>
                          </a:solidFill>
                          <a:latin typeface="Arial"/>
                        </a:rPr>
                        <a:t>95.4</a:t>
                      </a:r>
                    </a:p>
                  </a:txBody>
                  <a:tcPr marL="0" marR="0" marT="0" marB="0" anchor="b"/>
                </a:tc>
                <a:tc>
                  <a:txBody>
                    <a:bodyPr/>
                    <a:lstStyle/>
                    <a:p>
                      <a:pPr algn="r" fontAlgn="b"/>
                      <a:r>
                        <a:rPr lang="en-US" sz="1400" b="0" i="0" u="none" strike="noStrike">
                          <a:solidFill>
                            <a:srgbClr val="000000"/>
                          </a:solidFill>
                          <a:latin typeface="Calibri"/>
                        </a:rPr>
                        <a:t>0.43</a:t>
                      </a:r>
                    </a:p>
                  </a:txBody>
                  <a:tcPr marL="0" marR="0" marT="0" marB="0" anchor="b"/>
                </a:tc>
                <a:extLst>
                  <a:ext uri="{0D108BD9-81ED-4DB2-BD59-A6C34878D82A}">
                    <a16:rowId xmlns:a16="http://schemas.microsoft.com/office/drawing/2014/main" xmlns="" val="10002"/>
                  </a:ext>
                </a:extLst>
              </a:tr>
              <a:tr h="370840">
                <a:tc>
                  <a:txBody>
                    <a:bodyPr/>
                    <a:lstStyle/>
                    <a:p>
                      <a:pPr algn="r" fontAlgn="b"/>
                      <a:r>
                        <a:rPr lang="en-US" sz="1400" b="0" i="0" u="none" strike="noStrike" dirty="0">
                          <a:solidFill>
                            <a:srgbClr val="000000"/>
                          </a:solidFill>
                          <a:latin typeface="Calibri"/>
                        </a:rPr>
                        <a:t>Mar-15</a:t>
                      </a:r>
                    </a:p>
                  </a:txBody>
                  <a:tcPr marL="0" marR="0" marT="0" marB="0" anchor="b"/>
                </a:tc>
                <a:tc>
                  <a:txBody>
                    <a:bodyPr/>
                    <a:lstStyle/>
                    <a:p>
                      <a:pPr algn="r" fontAlgn="b"/>
                      <a:r>
                        <a:rPr lang="en-US" sz="1400" b="0" i="0" u="none" strike="noStrike">
                          <a:solidFill>
                            <a:srgbClr val="000000"/>
                          </a:solidFill>
                          <a:latin typeface="Calibri"/>
                        </a:rPr>
                        <a:t>108.5</a:t>
                      </a:r>
                    </a:p>
                  </a:txBody>
                  <a:tcPr marL="0" marR="0" marT="0" marB="0" anchor="b"/>
                </a:tc>
                <a:tc>
                  <a:txBody>
                    <a:bodyPr/>
                    <a:lstStyle/>
                    <a:p>
                      <a:pPr algn="r" fontAlgn="b"/>
                      <a:r>
                        <a:rPr lang="en-US" sz="1400" b="0" i="0" u="none" strike="noStrike">
                          <a:solidFill>
                            <a:srgbClr val="000000"/>
                          </a:solidFill>
                          <a:latin typeface="Calibri"/>
                        </a:rPr>
                        <a:t>462</a:t>
                      </a:r>
                    </a:p>
                  </a:txBody>
                  <a:tcPr marL="0" marR="0" marT="0" marB="0" anchor="b"/>
                </a:tc>
                <a:tc>
                  <a:txBody>
                    <a:bodyPr/>
                    <a:lstStyle/>
                    <a:p>
                      <a:pPr algn="r" fontAlgn="b"/>
                      <a:r>
                        <a:rPr lang="en-US" sz="1400" b="0" i="0" u="none" strike="noStrike">
                          <a:solidFill>
                            <a:srgbClr val="000000"/>
                          </a:solidFill>
                          <a:latin typeface="Calibri"/>
                        </a:rPr>
                        <a:t>5.4</a:t>
                      </a:r>
                    </a:p>
                  </a:txBody>
                  <a:tcPr marL="0" marR="0" marT="0" marB="0" anchor="b"/>
                </a:tc>
                <a:tc>
                  <a:txBody>
                    <a:bodyPr/>
                    <a:lstStyle/>
                    <a:p>
                      <a:pPr algn="ctr" fontAlgn="b"/>
                      <a:r>
                        <a:rPr lang="en-US" sz="1400" b="0" i="0" u="none" strike="noStrike">
                          <a:solidFill>
                            <a:srgbClr val="000000"/>
                          </a:solidFill>
                          <a:latin typeface="Arial"/>
                        </a:rPr>
                        <a:t>93.0</a:t>
                      </a:r>
                    </a:p>
                  </a:txBody>
                  <a:tcPr marL="0" marR="0" marT="0" marB="0" anchor="b"/>
                </a:tc>
                <a:tc>
                  <a:txBody>
                    <a:bodyPr/>
                    <a:lstStyle/>
                    <a:p>
                      <a:pPr algn="r" fontAlgn="b"/>
                      <a:r>
                        <a:rPr lang="en-US" sz="1400" b="0" i="0" u="none" strike="noStrike">
                          <a:solidFill>
                            <a:srgbClr val="000000"/>
                          </a:solidFill>
                          <a:latin typeface="Calibri"/>
                        </a:rPr>
                        <a:t>0.6</a:t>
                      </a:r>
                    </a:p>
                  </a:txBody>
                  <a:tcPr marL="0" marR="0" marT="0" marB="0" anchor="b"/>
                </a:tc>
                <a:extLst>
                  <a:ext uri="{0D108BD9-81ED-4DB2-BD59-A6C34878D82A}">
                    <a16:rowId xmlns:a16="http://schemas.microsoft.com/office/drawing/2014/main" xmlns="" val="10003"/>
                  </a:ext>
                </a:extLst>
              </a:tr>
              <a:tr h="370840">
                <a:tc>
                  <a:txBody>
                    <a:bodyPr/>
                    <a:lstStyle/>
                    <a:p>
                      <a:pPr algn="r" fontAlgn="b"/>
                      <a:r>
                        <a:rPr lang="en-US" sz="1400" b="0" i="0" u="none" strike="noStrike" dirty="0">
                          <a:solidFill>
                            <a:srgbClr val="000000"/>
                          </a:solidFill>
                          <a:latin typeface="Calibri"/>
                        </a:rPr>
                        <a:t>Apr-15</a:t>
                      </a:r>
                    </a:p>
                  </a:txBody>
                  <a:tcPr marL="0" marR="0" marT="0" marB="0" anchor="b"/>
                </a:tc>
                <a:tc>
                  <a:txBody>
                    <a:bodyPr/>
                    <a:lstStyle/>
                    <a:p>
                      <a:pPr algn="r" fontAlgn="b"/>
                      <a:r>
                        <a:rPr lang="en-US" sz="1400" b="0" i="0" u="none" strike="noStrike" dirty="0">
                          <a:solidFill>
                            <a:srgbClr val="000000"/>
                          </a:solidFill>
                          <a:latin typeface="Calibri"/>
                        </a:rPr>
                        <a:t>74.3</a:t>
                      </a:r>
                    </a:p>
                  </a:txBody>
                  <a:tcPr marL="0" marR="0" marT="0" marB="0" anchor="b"/>
                </a:tc>
                <a:tc>
                  <a:txBody>
                    <a:bodyPr/>
                    <a:lstStyle/>
                    <a:p>
                      <a:pPr algn="r" fontAlgn="b"/>
                      <a:r>
                        <a:rPr lang="en-US" sz="1400" b="0" i="0" u="none" strike="noStrike">
                          <a:solidFill>
                            <a:srgbClr val="000000"/>
                          </a:solidFill>
                          <a:latin typeface="Calibri"/>
                        </a:rPr>
                        <a:t>463</a:t>
                      </a:r>
                    </a:p>
                  </a:txBody>
                  <a:tcPr marL="0" marR="0" marT="0" marB="0" anchor="b"/>
                </a:tc>
                <a:tc>
                  <a:txBody>
                    <a:bodyPr/>
                    <a:lstStyle/>
                    <a:p>
                      <a:pPr algn="r" fontAlgn="b"/>
                      <a:r>
                        <a:rPr lang="en-US" sz="1400" b="0" i="0" u="none" strike="noStrike">
                          <a:solidFill>
                            <a:srgbClr val="000000"/>
                          </a:solidFill>
                          <a:latin typeface="Calibri"/>
                        </a:rPr>
                        <a:t>5.4</a:t>
                      </a:r>
                    </a:p>
                  </a:txBody>
                  <a:tcPr marL="0" marR="0" marT="0" marB="0" anchor="b"/>
                </a:tc>
                <a:tc>
                  <a:txBody>
                    <a:bodyPr/>
                    <a:lstStyle/>
                    <a:p>
                      <a:pPr algn="ctr" fontAlgn="b"/>
                      <a:r>
                        <a:rPr lang="en-US" sz="1400" b="0" i="0" u="none" strike="noStrike">
                          <a:solidFill>
                            <a:srgbClr val="000000"/>
                          </a:solidFill>
                          <a:latin typeface="Arial"/>
                        </a:rPr>
                        <a:t>95.9</a:t>
                      </a:r>
                    </a:p>
                  </a:txBody>
                  <a:tcPr marL="0" marR="0" marT="0" marB="0" anchor="b"/>
                </a:tc>
                <a:tc>
                  <a:txBody>
                    <a:bodyPr/>
                    <a:lstStyle/>
                    <a:p>
                      <a:pPr algn="r" fontAlgn="b"/>
                      <a:r>
                        <a:rPr lang="en-US" sz="1400" b="0" i="0" u="none" strike="noStrike">
                          <a:solidFill>
                            <a:srgbClr val="000000"/>
                          </a:solidFill>
                          <a:latin typeface="Calibri"/>
                        </a:rPr>
                        <a:t>0.2</a:t>
                      </a:r>
                    </a:p>
                  </a:txBody>
                  <a:tcPr marL="0" marR="0" marT="0" marB="0" anchor="b"/>
                </a:tc>
                <a:extLst>
                  <a:ext uri="{0D108BD9-81ED-4DB2-BD59-A6C34878D82A}">
                    <a16:rowId xmlns:a16="http://schemas.microsoft.com/office/drawing/2014/main" xmlns="" val="10004"/>
                  </a:ext>
                </a:extLst>
              </a:tr>
              <a:tr h="370840">
                <a:tc>
                  <a:txBody>
                    <a:bodyPr/>
                    <a:lstStyle/>
                    <a:p>
                      <a:pPr algn="r" fontAlgn="b"/>
                      <a:r>
                        <a:rPr lang="en-US" sz="1400" b="0" i="0" u="none" strike="noStrike">
                          <a:solidFill>
                            <a:srgbClr val="000000"/>
                          </a:solidFill>
                          <a:latin typeface="Calibri"/>
                        </a:rPr>
                        <a:t>May-15</a:t>
                      </a:r>
                    </a:p>
                  </a:txBody>
                  <a:tcPr marL="0" marR="0" marT="0" marB="0" anchor="b"/>
                </a:tc>
                <a:tc>
                  <a:txBody>
                    <a:bodyPr/>
                    <a:lstStyle/>
                    <a:p>
                      <a:pPr algn="r" fontAlgn="b"/>
                      <a:r>
                        <a:rPr lang="en-US" sz="1400" b="0" i="0" u="none" strike="noStrike" dirty="0">
                          <a:solidFill>
                            <a:srgbClr val="000000"/>
                          </a:solidFill>
                          <a:latin typeface="Calibri"/>
                        </a:rPr>
                        <a:t>75.2</a:t>
                      </a:r>
                    </a:p>
                  </a:txBody>
                  <a:tcPr marL="0" marR="0" marT="0" marB="0" anchor="b"/>
                </a:tc>
                <a:tc>
                  <a:txBody>
                    <a:bodyPr/>
                    <a:lstStyle/>
                    <a:p>
                      <a:pPr algn="r" fontAlgn="b"/>
                      <a:r>
                        <a:rPr lang="en-US" sz="1400" b="0" i="0" u="none" strike="noStrike">
                          <a:solidFill>
                            <a:srgbClr val="000000"/>
                          </a:solidFill>
                          <a:latin typeface="Calibri"/>
                        </a:rPr>
                        <a:t>463</a:t>
                      </a:r>
                    </a:p>
                  </a:txBody>
                  <a:tcPr marL="0" marR="0" marT="0" marB="0" anchor="b"/>
                </a:tc>
                <a:tc>
                  <a:txBody>
                    <a:bodyPr/>
                    <a:lstStyle/>
                    <a:p>
                      <a:pPr algn="r" fontAlgn="b"/>
                      <a:r>
                        <a:rPr lang="en-US" sz="1400" b="0" i="0" u="none" strike="noStrike">
                          <a:solidFill>
                            <a:srgbClr val="000000"/>
                          </a:solidFill>
                          <a:latin typeface="Calibri"/>
                        </a:rPr>
                        <a:t>5.4</a:t>
                      </a:r>
                    </a:p>
                  </a:txBody>
                  <a:tcPr marL="0" marR="0" marT="0" marB="0" anchor="b"/>
                </a:tc>
                <a:tc>
                  <a:txBody>
                    <a:bodyPr/>
                    <a:lstStyle/>
                    <a:p>
                      <a:pPr algn="ctr" fontAlgn="b"/>
                      <a:r>
                        <a:rPr lang="en-US" sz="1400" b="0" i="0" u="none" strike="noStrike">
                          <a:solidFill>
                            <a:srgbClr val="000000"/>
                          </a:solidFill>
                          <a:latin typeface="Arial"/>
                        </a:rPr>
                        <a:t>90.7</a:t>
                      </a:r>
                    </a:p>
                  </a:txBody>
                  <a:tcPr marL="0" marR="0" marT="0" marB="0" anchor="b"/>
                </a:tc>
                <a:tc>
                  <a:txBody>
                    <a:bodyPr/>
                    <a:lstStyle/>
                    <a:p>
                      <a:pPr algn="r" fontAlgn="b"/>
                      <a:r>
                        <a:rPr lang="en-US" sz="1400" b="0" i="0" u="none" strike="noStrike">
                          <a:solidFill>
                            <a:srgbClr val="000000"/>
                          </a:solidFill>
                          <a:latin typeface="Calibri"/>
                        </a:rPr>
                        <a:t>0.51</a:t>
                      </a:r>
                    </a:p>
                  </a:txBody>
                  <a:tcPr marL="0" marR="0" marT="0" marB="0" anchor="b"/>
                </a:tc>
                <a:extLst>
                  <a:ext uri="{0D108BD9-81ED-4DB2-BD59-A6C34878D82A}">
                    <a16:rowId xmlns:a16="http://schemas.microsoft.com/office/drawing/2014/main" xmlns="" val="10005"/>
                  </a:ext>
                </a:extLst>
              </a:tr>
              <a:tr h="370840">
                <a:tc>
                  <a:txBody>
                    <a:bodyPr/>
                    <a:lstStyle/>
                    <a:p>
                      <a:pPr algn="r" fontAlgn="b"/>
                      <a:r>
                        <a:rPr lang="en-US" sz="1400" b="0" i="0" u="none" strike="noStrike">
                          <a:solidFill>
                            <a:srgbClr val="000000"/>
                          </a:solidFill>
                          <a:latin typeface="Calibri"/>
                        </a:rPr>
                        <a:t>Jun-15</a:t>
                      </a:r>
                    </a:p>
                  </a:txBody>
                  <a:tcPr marL="0" marR="0" marT="0" marB="0" anchor="b"/>
                </a:tc>
                <a:tc>
                  <a:txBody>
                    <a:bodyPr/>
                    <a:lstStyle/>
                    <a:p>
                      <a:pPr algn="r" fontAlgn="b"/>
                      <a:r>
                        <a:rPr lang="en-US" sz="1400" b="0" i="0" u="none" strike="noStrike" dirty="0">
                          <a:solidFill>
                            <a:srgbClr val="000000"/>
                          </a:solidFill>
                          <a:latin typeface="Calibri"/>
                        </a:rPr>
                        <a:t>87.1</a:t>
                      </a:r>
                    </a:p>
                  </a:txBody>
                  <a:tcPr marL="0" marR="0" marT="0" marB="0" anchor="b"/>
                </a:tc>
                <a:tc>
                  <a:txBody>
                    <a:bodyPr/>
                    <a:lstStyle/>
                    <a:p>
                      <a:pPr algn="r" fontAlgn="b"/>
                      <a:r>
                        <a:rPr lang="en-US" sz="1400" b="0" i="0" u="none" strike="noStrike">
                          <a:solidFill>
                            <a:srgbClr val="000000"/>
                          </a:solidFill>
                          <a:latin typeface="Calibri"/>
                        </a:rPr>
                        <a:t>464</a:t>
                      </a:r>
                    </a:p>
                  </a:txBody>
                  <a:tcPr marL="0" marR="0" marT="0" marB="0" anchor="b"/>
                </a:tc>
                <a:tc>
                  <a:txBody>
                    <a:bodyPr/>
                    <a:lstStyle/>
                    <a:p>
                      <a:pPr algn="r" fontAlgn="b"/>
                      <a:r>
                        <a:rPr lang="en-US" sz="1400" b="0" i="0" u="none" strike="noStrike">
                          <a:solidFill>
                            <a:srgbClr val="000000"/>
                          </a:solidFill>
                          <a:latin typeface="Calibri"/>
                        </a:rPr>
                        <a:t>5.3</a:t>
                      </a:r>
                    </a:p>
                  </a:txBody>
                  <a:tcPr marL="0" marR="0" marT="0" marB="0" anchor="b"/>
                </a:tc>
                <a:tc>
                  <a:txBody>
                    <a:bodyPr/>
                    <a:lstStyle/>
                    <a:p>
                      <a:pPr algn="ctr" fontAlgn="b"/>
                      <a:r>
                        <a:rPr lang="en-US" sz="1400" b="0" i="0" u="none" strike="noStrike">
                          <a:solidFill>
                            <a:srgbClr val="000000"/>
                          </a:solidFill>
                          <a:latin typeface="Arial"/>
                        </a:rPr>
                        <a:t>96.1</a:t>
                      </a:r>
                    </a:p>
                  </a:txBody>
                  <a:tcPr marL="0" marR="0" marT="0" marB="0" anchor="b"/>
                </a:tc>
                <a:tc>
                  <a:txBody>
                    <a:bodyPr/>
                    <a:lstStyle/>
                    <a:p>
                      <a:pPr algn="r" fontAlgn="b"/>
                      <a:r>
                        <a:rPr lang="en-US" sz="1400" b="0" i="0" u="none" strike="noStrike">
                          <a:solidFill>
                            <a:srgbClr val="000000"/>
                          </a:solidFill>
                          <a:latin typeface="Calibri"/>
                        </a:rPr>
                        <a:t>0.35</a:t>
                      </a:r>
                    </a:p>
                  </a:txBody>
                  <a:tcPr marL="0" marR="0" marT="0" marB="0" anchor="b"/>
                </a:tc>
                <a:extLst>
                  <a:ext uri="{0D108BD9-81ED-4DB2-BD59-A6C34878D82A}">
                    <a16:rowId xmlns:a16="http://schemas.microsoft.com/office/drawing/2014/main" xmlns="" val="10006"/>
                  </a:ext>
                </a:extLst>
              </a:tr>
              <a:tr h="370840">
                <a:tc>
                  <a:txBody>
                    <a:bodyPr/>
                    <a:lstStyle/>
                    <a:p>
                      <a:pPr algn="r" fontAlgn="b"/>
                      <a:r>
                        <a:rPr lang="en-US" sz="1400" b="0" i="0" u="none" strike="noStrike">
                          <a:solidFill>
                            <a:srgbClr val="000000"/>
                          </a:solidFill>
                          <a:latin typeface="Calibri"/>
                        </a:rPr>
                        <a:t>Jul-15</a:t>
                      </a:r>
                    </a:p>
                  </a:txBody>
                  <a:tcPr marL="0" marR="0" marT="0" marB="0" anchor="b"/>
                </a:tc>
                <a:tc>
                  <a:txBody>
                    <a:bodyPr/>
                    <a:lstStyle/>
                    <a:p>
                      <a:pPr algn="r" fontAlgn="b"/>
                      <a:r>
                        <a:rPr lang="en-US" sz="1400" b="0" i="0" u="none" strike="noStrike" dirty="0">
                          <a:solidFill>
                            <a:srgbClr val="000000"/>
                          </a:solidFill>
                          <a:latin typeface="Calibri"/>
                        </a:rPr>
                        <a:t>73.8</a:t>
                      </a:r>
                    </a:p>
                  </a:txBody>
                  <a:tcPr marL="0" marR="0" marT="0" marB="0" anchor="b"/>
                </a:tc>
                <a:tc>
                  <a:txBody>
                    <a:bodyPr/>
                    <a:lstStyle/>
                    <a:p>
                      <a:pPr algn="r" fontAlgn="b"/>
                      <a:r>
                        <a:rPr lang="en-US" sz="1400" b="0" i="0" u="none" strike="noStrike">
                          <a:solidFill>
                            <a:srgbClr val="000000"/>
                          </a:solidFill>
                          <a:latin typeface="Calibri"/>
                        </a:rPr>
                        <a:t>464</a:t>
                      </a:r>
                    </a:p>
                  </a:txBody>
                  <a:tcPr marL="0" marR="0" marT="0" marB="0" anchor="b"/>
                </a:tc>
                <a:tc>
                  <a:txBody>
                    <a:bodyPr/>
                    <a:lstStyle/>
                    <a:p>
                      <a:pPr algn="r" fontAlgn="b"/>
                      <a:r>
                        <a:rPr lang="en-US" sz="1400" b="0" i="0" u="none" strike="noStrike">
                          <a:solidFill>
                            <a:srgbClr val="000000"/>
                          </a:solidFill>
                          <a:latin typeface="Calibri"/>
                        </a:rPr>
                        <a:t>5.2</a:t>
                      </a:r>
                    </a:p>
                  </a:txBody>
                  <a:tcPr marL="0" marR="0" marT="0" marB="0" anchor="b"/>
                </a:tc>
                <a:tc>
                  <a:txBody>
                    <a:bodyPr/>
                    <a:lstStyle/>
                    <a:p>
                      <a:pPr algn="ctr" fontAlgn="b"/>
                      <a:r>
                        <a:rPr lang="en-US" sz="1400" b="0" i="0" u="none" strike="noStrike">
                          <a:solidFill>
                            <a:srgbClr val="000000"/>
                          </a:solidFill>
                          <a:latin typeface="Arial"/>
                        </a:rPr>
                        <a:t>93.1</a:t>
                      </a:r>
                    </a:p>
                  </a:txBody>
                  <a:tcPr marL="0" marR="0" marT="0" marB="0" anchor="b"/>
                </a:tc>
                <a:tc>
                  <a:txBody>
                    <a:bodyPr/>
                    <a:lstStyle/>
                    <a:p>
                      <a:pPr algn="r" fontAlgn="b"/>
                      <a:r>
                        <a:rPr lang="en-US" sz="1400" b="0" i="0" u="none" strike="noStrike">
                          <a:solidFill>
                            <a:srgbClr val="000000"/>
                          </a:solidFill>
                          <a:latin typeface="Calibri"/>
                        </a:rPr>
                        <a:t>0.01</a:t>
                      </a:r>
                    </a:p>
                  </a:txBody>
                  <a:tcPr marL="0" marR="0" marT="0" marB="0" anchor="b"/>
                </a:tc>
                <a:extLst>
                  <a:ext uri="{0D108BD9-81ED-4DB2-BD59-A6C34878D82A}">
                    <a16:rowId xmlns:a16="http://schemas.microsoft.com/office/drawing/2014/main" xmlns="" val="10007"/>
                  </a:ext>
                </a:extLst>
              </a:tr>
              <a:tr h="370840">
                <a:tc>
                  <a:txBody>
                    <a:bodyPr/>
                    <a:lstStyle/>
                    <a:p>
                      <a:pPr algn="r" fontAlgn="b"/>
                      <a:r>
                        <a:rPr lang="en-US" sz="1400" b="0" i="0" u="none" strike="noStrike">
                          <a:solidFill>
                            <a:srgbClr val="000000"/>
                          </a:solidFill>
                          <a:latin typeface="Calibri"/>
                        </a:rPr>
                        <a:t>Aug-15</a:t>
                      </a:r>
                    </a:p>
                  </a:txBody>
                  <a:tcPr marL="0" marR="0" marT="0" marB="0" anchor="b"/>
                </a:tc>
                <a:tc>
                  <a:txBody>
                    <a:bodyPr/>
                    <a:lstStyle/>
                    <a:p>
                      <a:pPr algn="r" fontAlgn="b"/>
                      <a:r>
                        <a:rPr lang="en-US" sz="1400" b="0" i="0" u="none" strike="noStrike">
                          <a:solidFill>
                            <a:srgbClr val="000000"/>
                          </a:solidFill>
                          <a:latin typeface="Calibri"/>
                        </a:rPr>
                        <a:t>101.4</a:t>
                      </a:r>
                    </a:p>
                  </a:txBody>
                  <a:tcPr marL="0" marR="0" marT="0" marB="0" anchor="b"/>
                </a:tc>
                <a:tc>
                  <a:txBody>
                    <a:bodyPr/>
                    <a:lstStyle/>
                    <a:p>
                      <a:pPr algn="r" fontAlgn="b"/>
                      <a:r>
                        <a:rPr lang="en-US" sz="1400" b="0" i="0" u="none" strike="noStrike" dirty="0">
                          <a:solidFill>
                            <a:srgbClr val="000000"/>
                          </a:solidFill>
                          <a:latin typeface="Calibri"/>
                        </a:rPr>
                        <a:t>464</a:t>
                      </a:r>
                    </a:p>
                  </a:txBody>
                  <a:tcPr marL="0" marR="0" marT="0" marB="0" anchor="b"/>
                </a:tc>
                <a:tc>
                  <a:txBody>
                    <a:bodyPr/>
                    <a:lstStyle/>
                    <a:p>
                      <a:pPr algn="r" fontAlgn="b"/>
                      <a:r>
                        <a:rPr lang="en-US" sz="1400" b="0" i="0" u="none" strike="noStrike">
                          <a:solidFill>
                            <a:srgbClr val="000000"/>
                          </a:solidFill>
                          <a:latin typeface="Calibri"/>
                        </a:rPr>
                        <a:t>5.1</a:t>
                      </a:r>
                    </a:p>
                  </a:txBody>
                  <a:tcPr marL="0" marR="0" marT="0" marB="0" anchor="b"/>
                </a:tc>
                <a:tc>
                  <a:txBody>
                    <a:bodyPr/>
                    <a:lstStyle/>
                    <a:p>
                      <a:pPr algn="ctr" fontAlgn="b"/>
                      <a:r>
                        <a:rPr lang="en-US" sz="1400" b="0" i="0" u="none" strike="noStrike">
                          <a:solidFill>
                            <a:srgbClr val="000000"/>
                          </a:solidFill>
                          <a:latin typeface="Arial"/>
                        </a:rPr>
                        <a:t>91.9</a:t>
                      </a:r>
                    </a:p>
                  </a:txBody>
                  <a:tcPr marL="0" marR="0" marT="0" marB="0" anchor="b"/>
                </a:tc>
                <a:tc>
                  <a:txBody>
                    <a:bodyPr/>
                    <a:lstStyle/>
                    <a:p>
                      <a:pPr algn="r" fontAlgn="b"/>
                      <a:r>
                        <a:rPr lang="en-US" sz="1400" b="0" i="0" u="none" strike="noStrike">
                          <a:solidFill>
                            <a:srgbClr val="000000"/>
                          </a:solidFill>
                          <a:latin typeface="Calibri"/>
                        </a:rPr>
                        <a:t>-0.14</a:t>
                      </a:r>
                    </a:p>
                  </a:txBody>
                  <a:tcPr marL="0" marR="0" marT="0" marB="0" anchor="b"/>
                </a:tc>
                <a:extLst>
                  <a:ext uri="{0D108BD9-81ED-4DB2-BD59-A6C34878D82A}">
                    <a16:rowId xmlns:a16="http://schemas.microsoft.com/office/drawing/2014/main" xmlns="" val="10008"/>
                  </a:ext>
                </a:extLst>
              </a:tr>
              <a:tr h="370840">
                <a:tc>
                  <a:txBody>
                    <a:bodyPr/>
                    <a:lstStyle/>
                    <a:p>
                      <a:pPr algn="r" fontAlgn="b"/>
                      <a:r>
                        <a:rPr lang="en-US" sz="1400" b="0" i="0" u="none" strike="noStrike">
                          <a:solidFill>
                            <a:srgbClr val="000000"/>
                          </a:solidFill>
                          <a:latin typeface="Calibri"/>
                        </a:rPr>
                        <a:t>Sep-15</a:t>
                      </a:r>
                    </a:p>
                  </a:txBody>
                  <a:tcPr marL="0" marR="0" marT="0" marB="0" anchor="b"/>
                </a:tc>
                <a:tc>
                  <a:txBody>
                    <a:bodyPr/>
                    <a:lstStyle/>
                    <a:p>
                      <a:pPr algn="r" fontAlgn="b"/>
                      <a:r>
                        <a:rPr lang="en-US" sz="1400" b="0" i="0" u="none" strike="noStrike">
                          <a:solidFill>
                            <a:srgbClr val="000000"/>
                          </a:solidFill>
                          <a:latin typeface="Calibri"/>
                        </a:rPr>
                        <a:t>97.4</a:t>
                      </a:r>
                    </a:p>
                  </a:txBody>
                  <a:tcPr marL="0" marR="0" marT="0" marB="0" anchor="b"/>
                </a:tc>
                <a:tc>
                  <a:txBody>
                    <a:bodyPr/>
                    <a:lstStyle/>
                    <a:p>
                      <a:pPr algn="r" fontAlgn="b"/>
                      <a:r>
                        <a:rPr lang="en-US" sz="1400" b="0" i="0" u="none" strike="noStrike" dirty="0">
                          <a:solidFill>
                            <a:srgbClr val="000000"/>
                          </a:solidFill>
                          <a:latin typeface="Calibri"/>
                        </a:rPr>
                        <a:t>465</a:t>
                      </a:r>
                    </a:p>
                  </a:txBody>
                  <a:tcPr marL="0" marR="0" marT="0" marB="0" anchor="b"/>
                </a:tc>
                <a:tc>
                  <a:txBody>
                    <a:bodyPr/>
                    <a:lstStyle/>
                    <a:p>
                      <a:pPr algn="r" fontAlgn="b"/>
                      <a:r>
                        <a:rPr lang="en-US" sz="1400" b="0" i="0" u="none" strike="noStrike">
                          <a:solidFill>
                            <a:srgbClr val="000000"/>
                          </a:solidFill>
                          <a:latin typeface="Calibri"/>
                        </a:rPr>
                        <a:t>5</a:t>
                      </a:r>
                    </a:p>
                  </a:txBody>
                  <a:tcPr marL="0" marR="0" marT="0" marB="0" anchor="b"/>
                </a:tc>
                <a:tc>
                  <a:txBody>
                    <a:bodyPr/>
                    <a:lstStyle/>
                    <a:p>
                      <a:pPr algn="ctr" fontAlgn="b"/>
                      <a:r>
                        <a:rPr lang="en-US" sz="1400" b="0" i="0" u="none" strike="noStrike">
                          <a:solidFill>
                            <a:srgbClr val="000000"/>
                          </a:solidFill>
                          <a:latin typeface="Arial"/>
                        </a:rPr>
                        <a:t>87.2</a:t>
                      </a:r>
                    </a:p>
                  </a:txBody>
                  <a:tcPr marL="0" marR="0" marT="0" marB="0" anchor="b"/>
                </a:tc>
                <a:tc>
                  <a:txBody>
                    <a:bodyPr/>
                    <a:lstStyle/>
                    <a:p>
                      <a:pPr algn="r" fontAlgn="b"/>
                      <a:r>
                        <a:rPr lang="en-US" sz="1400" b="0" i="0" u="none" strike="noStrike">
                          <a:solidFill>
                            <a:srgbClr val="000000"/>
                          </a:solidFill>
                          <a:latin typeface="Calibri"/>
                        </a:rPr>
                        <a:t>-0.16</a:t>
                      </a:r>
                    </a:p>
                  </a:txBody>
                  <a:tcPr marL="0" marR="0" marT="0" marB="0" anchor="b"/>
                </a:tc>
                <a:extLst>
                  <a:ext uri="{0D108BD9-81ED-4DB2-BD59-A6C34878D82A}">
                    <a16:rowId xmlns:a16="http://schemas.microsoft.com/office/drawing/2014/main" xmlns="" val="10009"/>
                  </a:ext>
                </a:extLst>
              </a:tr>
              <a:tr h="370840">
                <a:tc>
                  <a:txBody>
                    <a:bodyPr/>
                    <a:lstStyle/>
                    <a:p>
                      <a:pPr algn="r" fontAlgn="b"/>
                      <a:r>
                        <a:rPr lang="en-US" sz="1400" b="0" i="0" u="none" strike="noStrike">
                          <a:solidFill>
                            <a:srgbClr val="000000"/>
                          </a:solidFill>
                          <a:latin typeface="Calibri"/>
                        </a:rPr>
                        <a:t>Oct-15</a:t>
                      </a:r>
                    </a:p>
                  </a:txBody>
                  <a:tcPr marL="0" marR="0" marT="0" marB="0" anchor="b"/>
                </a:tc>
                <a:tc>
                  <a:txBody>
                    <a:bodyPr/>
                    <a:lstStyle/>
                    <a:p>
                      <a:pPr algn="r" fontAlgn="b"/>
                      <a:r>
                        <a:rPr lang="en-US" sz="1400" b="0" i="0" u="none" strike="noStrike">
                          <a:solidFill>
                            <a:srgbClr val="000000"/>
                          </a:solidFill>
                          <a:latin typeface="Calibri"/>
                        </a:rPr>
                        <a:t>81.4</a:t>
                      </a:r>
                    </a:p>
                  </a:txBody>
                  <a:tcPr marL="0" marR="0" marT="0" marB="0" anchor="b"/>
                </a:tc>
                <a:tc>
                  <a:txBody>
                    <a:bodyPr/>
                    <a:lstStyle/>
                    <a:p>
                      <a:pPr algn="r" fontAlgn="b"/>
                      <a:r>
                        <a:rPr lang="en-US" sz="1400" b="0" i="0" u="none" strike="noStrike">
                          <a:solidFill>
                            <a:srgbClr val="000000"/>
                          </a:solidFill>
                          <a:latin typeface="Calibri"/>
                        </a:rPr>
                        <a:t>469</a:t>
                      </a:r>
                    </a:p>
                  </a:txBody>
                  <a:tcPr marL="0" marR="0" marT="0" marB="0" anchor="b"/>
                </a:tc>
                <a:tc>
                  <a:txBody>
                    <a:bodyPr/>
                    <a:lstStyle/>
                    <a:p>
                      <a:pPr algn="r" fontAlgn="b"/>
                      <a:r>
                        <a:rPr lang="en-US" sz="1400" b="0" i="0" u="none" strike="noStrike" dirty="0">
                          <a:solidFill>
                            <a:srgbClr val="000000"/>
                          </a:solidFill>
                          <a:latin typeface="Calibri"/>
                        </a:rPr>
                        <a:t>5</a:t>
                      </a:r>
                    </a:p>
                  </a:txBody>
                  <a:tcPr marL="0" marR="0" marT="0" marB="0" anchor="b"/>
                </a:tc>
                <a:tc>
                  <a:txBody>
                    <a:bodyPr/>
                    <a:lstStyle/>
                    <a:p>
                      <a:pPr algn="ctr" fontAlgn="b"/>
                      <a:r>
                        <a:rPr lang="en-US" sz="1400" b="0" i="0" u="none" strike="noStrike">
                          <a:solidFill>
                            <a:srgbClr val="000000"/>
                          </a:solidFill>
                          <a:latin typeface="Arial"/>
                        </a:rPr>
                        <a:t>90.0</a:t>
                      </a:r>
                    </a:p>
                  </a:txBody>
                  <a:tcPr marL="0" marR="0" marT="0" marB="0" anchor="b"/>
                </a:tc>
                <a:tc>
                  <a:txBody>
                    <a:bodyPr/>
                    <a:lstStyle/>
                    <a:p>
                      <a:pPr algn="r" fontAlgn="b"/>
                      <a:r>
                        <a:rPr lang="en-US" sz="1400" b="0" i="0" u="none" strike="noStrike">
                          <a:solidFill>
                            <a:srgbClr val="000000"/>
                          </a:solidFill>
                          <a:latin typeface="Calibri"/>
                        </a:rPr>
                        <a:t>-0.04</a:t>
                      </a:r>
                    </a:p>
                  </a:txBody>
                  <a:tcPr marL="0" marR="0" marT="0" marB="0" anchor="b"/>
                </a:tc>
                <a:extLst>
                  <a:ext uri="{0D108BD9-81ED-4DB2-BD59-A6C34878D82A}">
                    <a16:rowId xmlns:a16="http://schemas.microsoft.com/office/drawing/2014/main" xmlns="" val="10010"/>
                  </a:ext>
                </a:extLst>
              </a:tr>
              <a:tr h="370840">
                <a:tc>
                  <a:txBody>
                    <a:bodyPr/>
                    <a:lstStyle/>
                    <a:p>
                      <a:pPr algn="r" fontAlgn="b"/>
                      <a:r>
                        <a:rPr lang="en-US" sz="1400" b="0" i="0" u="none" strike="noStrike">
                          <a:solidFill>
                            <a:srgbClr val="000000"/>
                          </a:solidFill>
                          <a:latin typeface="Calibri"/>
                        </a:rPr>
                        <a:t>Nov-15</a:t>
                      </a:r>
                    </a:p>
                  </a:txBody>
                  <a:tcPr marL="0" marR="0" marT="0" marB="0" anchor="b"/>
                </a:tc>
                <a:tc>
                  <a:txBody>
                    <a:bodyPr/>
                    <a:lstStyle/>
                    <a:p>
                      <a:pPr algn="r" fontAlgn="b"/>
                      <a:r>
                        <a:rPr lang="en-US" sz="1400" b="0" i="0" u="none" strike="noStrike">
                          <a:solidFill>
                            <a:srgbClr val="000000"/>
                          </a:solidFill>
                          <a:latin typeface="Calibri"/>
                        </a:rPr>
                        <a:t>96.9</a:t>
                      </a:r>
                    </a:p>
                  </a:txBody>
                  <a:tcPr marL="0" marR="0" marT="0" marB="0" anchor="b"/>
                </a:tc>
                <a:tc>
                  <a:txBody>
                    <a:bodyPr/>
                    <a:lstStyle/>
                    <a:p>
                      <a:pPr algn="r" fontAlgn="b"/>
                      <a:r>
                        <a:rPr lang="en-US" sz="1400" b="0" i="0" u="none" strike="noStrike">
                          <a:solidFill>
                            <a:srgbClr val="000000"/>
                          </a:solidFill>
                          <a:latin typeface="Calibri"/>
                        </a:rPr>
                        <a:t>469</a:t>
                      </a:r>
                    </a:p>
                  </a:txBody>
                  <a:tcPr marL="0" marR="0" marT="0" marB="0" anchor="b"/>
                </a:tc>
                <a:tc>
                  <a:txBody>
                    <a:bodyPr/>
                    <a:lstStyle/>
                    <a:p>
                      <a:pPr algn="r" fontAlgn="b"/>
                      <a:r>
                        <a:rPr lang="en-US" sz="1400" b="0" i="0" u="none" strike="noStrike">
                          <a:solidFill>
                            <a:srgbClr val="000000"/>
                          </a:solidFill>
                          <a:latin typeface="Calibri"/>
                        </a:rPr>
                        <a:t>5</a:t>
                      </a:r>
                    </a:p>
                  </a:txBody>
                  <a:tcPr marL="0" marR="0" marT="0" marB="0" anchor="b"/>
                </a:tc>
                <a:tc>
                  <a:txBody>
                    <a:bodyPr/>
                    <a:lstStyle/>
                    <a:p>
                      <a:pPr algn="ctr" fontAlgn="b"/>
                      <a:r>
                        <a:rPr lang="en-US" sz="1400" b="0" i="0" u="none" strike="noStrike">
                          <a:solidFill>
                            <a:srgbClr val="000000"/>
                          </a:solidFill>
                          <a:latin typeface="Arial"/>
                        </a:rPr>
                        <a:t>91.3</a:t>
                      </a:r>
                    </a:p>
                  </a:txBody>
                  <a:tcPr marL="0" marR="0" marT="0" marB="0" anchor="b"/>
                </a:tc>
                <a:tc>
                  <a:txBody>
                    <a:bodyPr/>
                    <a:lstStyle/>
                    <a:p>
                      <a:pPr algn="r" fontAlgn="b"/>
                      <a:r>
                        <a:rPr lang="en-US" sz="1400" b="0" i="0" u="none" strike="noStrike">
                          <a:solidFill>
                            <a:srgbClr val="000000"/>
                          </a:solidFill>
                          <a:latin typeface="Calibri"/>
                        </a:rPr>
                        <a:t>-0.21</a:t>
                      </a:r>
                    </a:p>
                  </a:txBody>
                  <a:tcPr marL="0" marR="0" marT="0" marB="0" anchor="b"/>
                </a:tc>
                <a:extLst>
                  <a:ext uri="{0D108BD9-81ED-4DB2-BD59-A6C34878D82A}">
                    <a16:rowId xmlns:a16="http://schemas.microsoft.com/office/drawing/2014/main" xmlns="" val="10011"/>
                  </a:ext>
                </a:extLst>
              </a:tr>
              <a:tr h="370840">
                <a:tc>
                  <a:txBody>
                    <a:bodyPr/>
                    <a:lstStyle/>
                    <a:p>
                      <a:pPr algn="r" fontAlgn="b"/>
                      <a:r>
                        <a:rPr lang="en-US" sz="1400" b="0" i="0" u="none" strike="noStrike">
                          <a:solidFill>
                            <a:srgbClr val="000000"/>
                          </a:solidFill>
                          <a:latin typeface="Calibri"/>
                        </a:rPr>
                        <a:t>Dec-15</a:t>
                      </a:r>
                    </a:p>
                  </a:txBody>
                  <a:tcPr marL="0" marR="0" marT="0" marB="0" anchor="b"/>
                </a:tc>
                <a:tc>
                  <a:txBody>
                    <a:bodyPr/>
                    <a:lstStyle/>
                    <a:p>
                      <a:pPr algn="r" fontAlgn="b"/>
                      <a:r>
                        <a:rPr lang="en-US" sz="1400" b="0" i="0" u="none" strike="noStrike">
                          <a:solidFill>
                            <a:srgbClr val="000000"/>
                          </a:solidFill>
                          <a:latin typeface="Calibri"/>
                        </a:rPr>
                        <a:t>182.1</a:t>
                      </a:r>
                    </a:p>
                  </a:txBody>
                  <a:tcPr marL="0" marR="0" marT="0" marB="0" anchor="b"/>
                </a:tc>
                <a:tc>
                  <a:txBody>
                    <a:bodyPr/>
                    <a:lstStyle/>
                    <a:p>
                      <a:pPr algn="r" fontAlgn="b"/>
                      <a:r>
                        <a:rPr lang="en-US" sz="1400" b="0" i="0" u="none" strike="noStrike">
                          <a:solidFill>
                            <a:srgbClr val="000000"/>
                          </a:solidFill>
                          <a:latin typeface="Calibri"/>
                        </a:rPr>
                        <a:t>469</a:t>
                      </a:r>
                    </a:p>
                  </a:txBody>
                  <a:tcPr marL="0" marR="0" marT="0" marB="0" anchor="b"/>
                </a:tc>
                <a:tc>
                  <a:txBody>
                    <a:bodyPr/>
                    <a:lstStyle/>
                    <a:p>
                      <a:pPr algn="r" fontAlgn="b"/>
                      <a:r>
                        <a:rPr lang="en-US" sz="1400" b="0" i="0" u="none" strike="noStrike" dirty="0">
                          <a:solidFill>
                            <a:srgbClr val="000000"/>
                          </a:solidFill>
                          <a:latin typeface="Calibri"/>
                        </a:rPr>
                        <a:t>5</a:t>
                      </a:r>
                    </a:p>
                  </a:txBody>
                  <a:tcPr marL="0" marR="0" marT="0" marB="0" anchor="b"/>
                </a:tc>
                <a:tc>
                  <a:txBody>
                    <a:bodyPr/>
                    <a:lstStyle/>
                    <a:p>
                      <a:pPr algn="ctr" fontAlgn="b"/>
                      <a:r>
                        <a:rPr lang="en-US" sz="1400" b="0" i="0" u="none" strike="noStrike" dirty="0">
                          <a:solidFill>
                            <a:srgbClr val="000000"/>
                          </a:solidFill>
                          <a:latin typeface="Arial"/>
                        </a:rPr>
                        <a:t>92.6</a:t>
                      </a:r>
                    </a:p>
                  </a:txBody>
                  <a:tcPr marL="0" marR="0" marT="0" marB="0" anchor="b"/>
                </a:tc>
                <a:tc>
                  <a:txBody>
                    <a:bodyPr/>
                    <a:lstStyle/>
                    <a:p>
                      <a:pPr algn="r" fontAlgn="b"/>
                      <a:r>
                        <a:rPr lang="en-US" sz="1400" b="0" i="0" u="none" strike="noStrike" dirty="0">
                          <a:solidFill>
                            <a:srgbClr val="000000"/>
                          </a:solidFill>
                          <a:latin typeface="Calibri"/>
                        </a:rPr>
                        <a:t>-0.34</a:t>
                      </a:r>
                    </a:p>
                  </a:txBody>
                  <a:tcPr marL="0" marR="0" marT="0" marB="0" anchor="b"/>
                </a:tc>
                <a:extLst>
                  <a:ext uri="{0D108BD9-81ED-4DB2-BD59-A6C34878D82A}">
                    <a16:rowId xmlns:a16="http://schemas.microsoft.com/office/drawing/2014/main" xmlns="" val="10012"/>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lstStyle/>
          <a:p>
            <a:pPr algn="ctr"/>
            <a:r>
              <a:rPr lang="en-US" b="1" dirty="0"/>
              <a:t>Variables Evaluated in 2016</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496459415"/>
              </p:ext>
            </p:extLst>
          </p:nvPr>
        </p:nvGraphicFramePr>
        <p:xfrm>
          <a:off x="609599" y="1372772"/>
          <a:ext cx="6348414" cy="5090160"/>
        </p:xfrm>
        <a:graphic>
          <a:graphicData uri="http://schemas.openxmlformats.org/drawingml/2006/table">
            <a:tbl>
              <a:tblPr firstRow="1" bandRow="1">
                <a:tableStyleId>{5C22544A-7EE6-4342-B048-85BDC9FD1C3A}</a:tableStyleId>
              </a:tblPr>
              <a:tblGrid>
                <a:gridCol w="1058069">
                  <a:extLst>
                    <a:ext uri="{9D8B030D-6E8A-4147-A177-3AD203B41FA5}">
                      <a16:colId xmlns:a16="http://schemas.microsoft.com/office/drawing/2014/main" xmlns="" val="20000"/>
                    </a:ext>
                  </a:extLst>
                </a:gridCol>
                <a:gridCol w="1058069">
                  <a:extLst>
                    <a:ext uri="{9D8B030D-6E8A-4147-A177-3AD203B41FA5}">
                      <a16:colId xmlns:a16="http://schemas.microsoft.com/office/drawing/2014/main" xmlns="" val="20001"/>
                    </a:ext>
                  </a:extLst>
                </a:gridCol>
                <a:gridCol w="1058069">
                  <a:extLst>
                    <a:ext uri="{9D8B030D-6E8A-4147-A177-3AD203B41FA5}">
                      <a16:colId xmlns:a16="http://schemas.microsoft.com/office/drawing/2014/main" xmlns="" val="20002"/>
                    </a:ext>
                  </a:extLst>
                </a:gridCol>
                <a:gridCol w="1058069">
                  <a:extLst>
                    <a:ext uri="{9D8B030D-6E8A-4147-A177-3AD203B41FA5}">
                      <a16:colId xmlns:a16="http://schemas.microsoft.com/office/drawing/2014/main" xmlns="" val="20003"/>
                    </a:ext>
                  </a:extLst>
                </a:gridCol>
                <a:gridCol w="1058069">
                  <a:extLst>
                    <a:ext uri="{9D8B030D-6E8A-4147-A177-3AD203B41FA5}">
                      <a16:colId xmlns:a16="http://schemas.microsoft.com/office/drawing/2014/main" xmlns="" val="20004"/>
                    </a:ext>
                  </a:extLst>
                </a:gridCol>
                <a:gridCol w="1058069">
                  <a:extLst>
                    <a:ext uri="{9D8B030D-6E8A-4147-A177-3AD203B41FA5}">
                      <a16:colId xmlns:a16="http://schemas.microsoft.com/office/drawing/2014/main" xmlns="" val="20005"/>
                    </a:ext>
                  </a:extLst>
                </a:gridCol>
              </a:tblGrid>
              <a:tr h="370840">
                <a:tc>
                  <a:txBody>
                    <a:bodyPr/>
                    <a:lstStyle/>
                    <a:p>
                      <a:pPr algn="ctr" fontAlgn="b"/>
                      <a:r>
                        <a:rPr lang="en-US" sz="1400" b="1" i="0" u="none" strike="noStrike" dirty="0">
                          <a:solidFill>
                            <a:srgbClr val="FFFFFF"/>
                          </a:solidFill>
                          <a:latin typeface="Calibri"/>
                        </a:rPr>
                        <a:t>Date</a:t>
                      </a:r>
                    </a:p>
                  </a:txBody>
                  <a:tcPr marL="0" marR="0" marT="0" marB="0" anchor="b"/>
                </a:tc>
                <a:tc>
                  <a:txBody>
                    <a:bodyPr/>
                    <a:lstStyle/>
                    <a:p>
                      <a:pPr algn="ctr" fontAlgn="b"/>
                      <a:r>
                        <a:rPr lang="en-US" sz="1400" b="1" i="0" u="none" strike="noStrike" dirty="0">
                          <a:solidFill>
                            <a:srgbClr val="FFFFFF"/>
                          </a:solidFill>
                          <a:latin typeface="Calibri"/>
                        </a:rPr>
                        <a:t>Net Sales</a:t>
                      </a:r>
                    </a:p>
                  </a:txBody>
                  <a:tcPr marL="0" marR="0" marT="0" marB="0" anchor="b"/>
                </a:tc>
                <a:tc>
                  <a:txBody>
                    <a:bodyPr/>
                    <a:lstStyle/>
                    <a:p>
                      <a:pPr algn="ctr" fontAlgn="b"/>
                      <a:r>
                        <a:rPr lang="en-US" sz="1400" b="1" i="0" u="none" strike="noStrike" dirty="0">
                          <a:solidFill>
                            <a:srgbClr val="FFFFFF"/>
                          </a:solidFill>
                          <a:latin typeface="Calibri"/>
                        </a:rPr>
                        <a:t>Number of Stores</a:t>
                      </a:r>
                    </a:p>
                  </a:txBody>
                  <a:tcPr marL="0" marR="0" marT="0" marB="0" anchor="b"/>
                </a:tc>
                <a:tc>
                  <a:txBody>
                    <a:bodyPr/>
                    <a:lstStyle/>
                    <a:p>
                      <a:pPr algn="ctr" fontAlgn="b"/>
                      <a:r>
                        <a:rPr lang="en-US" sz="1400" b="1" i="0" u="none" strike="noStrike" dirty="0">
                          <a:solidFill>
                            <a:srgbClr val="FFFFFF"/>
                          </a:solidFill>
                          <a:latin typeface="Calibri"/>
                        </a:rPr>
                        <a:t>Unemployment Rate</a:t>
                      </a:r>
                    </a:p>
                  </a:txBody>
                  <a:tcPr marL="0" marR="0" marT="0" marB="0" anchor="b"/>
                </a:tc>
                <a:tc>
                  <a:txBody>
                    <a:bodyPr/>
                    <a:lstStyle/>
                    <a:p>
                      <a:pPr algn="ctr" fontAlgn="b"/>
                      <a:r>
                        <a:rPr lang="en-US" sz="1400" b="1" i="0" u="none" strike="noStrike" dirty="0">
                          <a:solidFill>
                            <a:schemeClr val="bg1"/>
                          </a:solidFill>
                          <a:latin typeface="Arial"/>
                        </a:rPr>
                        <a:t>Consumer Sentiment Index</a:t>
                      </a:r>
                    </a:p>
                  </a:txBody>
                  <a:tcPr marL="0" marR="0" marT="0" marB="0" anchor="b"/>
                </a:tc>
                <a:tc>
                  <a:txBody>
                    <a:bodyPr/>
                    <a:lstStyle/>
                    <a:p>
                      <a:pPr algn="ctr" fontAlgn="b"/>
                      <a:r>
                        <a:rPr lang="en-US" sz="1400" b="1" i="0" u="none" strike="noStrike" baseline="0" dirty="0">
                          <a:solidFill>
                            <a:srgbClr val="FFFFFF"/>
                          </a:solidFill>
                          <a:latin typeface="Calibri"/>
                        </a:rPr>
                        <a:t> Inflation</a:t>
                      </a:r>
                      <a:endParaRPr lang="en-US" sz="1400" b="1" i="0" u="none" strike="noStrike" dirty="0">
                        <a:solidFill>
                          <a:srgbClr val="FFFFFF"/>
                        </a:solidFill>
                        <a:latin typeface="Calibri"/>
                      </a:endParaRPr>
                    </a:p>
                  </a:txBody>
                  <a:tcPr marL="0" marR="0" marT="0" marB="0" anchor="b"/>
                </a:tc>
                <a:extLst>
                  <a:ext uri="{0D108BD9-81ED-4DB2-BD59-A6C34878D82A}">
                    <a16:rowId xmlns:a16="http://schemas.microsoft.com/office/drawing/2014/main" xmlns="" val="10000"/>
                  </a:ext>
                </a:extLst>
              </a:tr>
              <a:tr h="370840">
                <a:tc>
                  <a:txBody>
                    <a:bodyPr/>
                    <a:lstStyle/>
                    <a:p>
                      <a:pPr algn="r" fontAlgn="b"/>
                      <a:r>
                        <a:rPr lang="en-US" sz="1400" b="0" i="0" u="none" strike="noStrike" dirty="0">
                          <a:solidFill>
                            <a:srgbClr val="000000"/>
                          </a:solidFill>
                          <a:latin typeface="Calibri"/>
                        </a:rPr>
                        <a:t>Jan-16</a:t>
                      </a:r>
                    </a:p>
                  </a:txBody>
                  <a:tcPr marL="0" marR="0" marT="0" marB="0" anchor="b"/>
                </a:tc>
                <a:tc>
                  <a:txBody>
                    <a:bodyPr/>
                    <a:lstStyle/>
                    <a:p>
                      <a:pPr algn="r" fontAlgn="b"/>
                      <a:r>
                        <a:rPr lang="en-US" sz="1400" b="0" i="0" u="none" strike="noStrike" dirty="0">
                          <a:solidFill>
                            <a:srgbClr val="000000"/>
                          </a:solidFill>
                          <a:latin typeface="Calibri"/>
                        </a:rPr>
                        <a:t>53</a:t>
                      </a:r>
                    </a:p>
                  </a:txBody>
                  <a:tcPr marL="0" marR="0" marT="0" marB="0" anchor="b"/>
                </a:tc>
                <a:tc>
                  <a:txBody>
                    <a:bodyPr/>
                    <a:lstStyle/>
                    <a:p>
                      <a:pPr algn="r" fontAlgn="b"/>
                      <a:r>
                        <a:rPr lang="en-US" sz="1400" b="0" i="0" u="none" strike="noStrike">
                          <a:solidFill>
                            <a:srgbClr val="000000"/>
                          </a:solidFill>
                          <a:latin typeface="Calibri"/>
                        </a:rPr>
                        <a:t>468</a:t>
                      </a:r>
                    </a:p>
                  </a:txBody>
                  <a:tcPr marL="0" marR="0" marT="0" marB="0" anchor="b"/>
                </a:tc>
                <a:tc>
                  <a:txBody>
                    <a:bodyPr/>
                    <a:lstStyle/>
                    <a:p>
                      <a:pPr algn="r" fontAlgn="b"/>
                      <a:r>
                        <a:rPr lang="en-US" sz="1400" b="0" i="0" u="none" strike="noStrike">
                          <a:solidFill>
                            <a:srgbClr val="000000"/>
                          </a:solidFill>
                          <a:latin typeface="Calibri"/>
                        </a:rPr>
                        <a:t>4.9</a:t>
                      </a:r>
                    </a:p>
                  </a:txBody>
                  <a:tcPr marL="0" marR="0" marT="0" marB="0" anchor="b"/>
                </a:tc>
                <a:tc>
                  <a:txBody>
                    <a:bodyPr/>
                    <a:lstStyle/>
                    <a:p>
                      <a:pPr algn="ctr" fontAlgn="b"/>
                      <a:r>
                        <a:rPr lang="en-US" sz="1400" b="0" i="0" u="none" strike="noStrike">
                          <a:solidFill>
                            <a:srgbClr val="000000"/>
                          </a:solidFill>
                          <a:latin typeface="Arial"/>
                        </a:rPr>
                        <a:t>92.0</a:t>
                      </a:r>
                    </a:p>
                  </a:txBody>
                  <a:tcPr marL="0" marR="0" marT="0" marB="0" anchor="b"/>
                </a:tc>
                <a:tc>
                  <a:txBody>
                    <a:bodyPr/>
                    <a:lstStyle/>
                    <a:p>
                      <a:pPr algn="r" fontAlgn="b"/>
                      <a:r>
                        <a:rPr lang="en-US" sz="1400" b="0" i="0" u="none" strike="noStrike">
                          <a:solidFill>
                            <a:srgbClr val="000000"/>
                          </a:solidFill>
                          <a:latin typeface="Calibri"/>
                        </a:rPr>
                        <a:t>0.17</a:t>
                      </a:r>
                    </a:p>
                  </a:txBody>
                  <a:tcPr marL="0" marR="0" marT="0" marB="0" anchor="b"/>
                </a:tc>
                <a:extLst>
                  <a:ext uri="{0D108BD9-81ED-4DB2-BD59-A6C34878D82A}">
                    <a16:rowId xmlns:a16="http://schemas.microsoft.com/office/drawing/2014/main" xmlns="" val="10001"/>
                  </a:ext>
                </a:extLst>
              </a:tr>
              <a:tr h="370840">
                <a:tc>
                  <a:txBody>
                    <a:bodyPr/>
                    <a:lstStyle/>
                    <a:p>
                      <a:pPr algn="r" fontAlgn="b"/>
                      <a:r>
                        <a:rPr lang="en-US" sz="1400" b="0" i="0" u="none" strike="noStrike" dirty="0">
                          <a:solidFill>
                            <a:srgbClr val="000000"/>
                          </a:solidFill>
                          <a:latin typeface="Calibri"/>
                        </a:rPr>
                        <a:t>Feb-16</a:t>
                      </a:r>
                    </a:p>
                  </a:txBody>
                  <a:tcPr marL="0" marR="0" marT="0" marB="0" anchor="b"/>
                </a:tc>
                <a:tc>
                  <a:txBody>
                    <a:bodyPr/>
                    <a:lstStyle/>
                    <a:p>
                      <a:pPr algn="r" fontAlgn="b"/>
                      <a:r>
                        <a:rPr lang="en-US" sz="1400" b="0" i="0" u="none" strike="noStrike">
                          <a:solidFill>
                            <a:srgbClr val="000000"/>
                          </a:solidFill>
                          <a:latin typeface="Calibri"/>
                        </a:rPr>
                        <a:t>81.8</a:t>
                      </a:r>
                    </a:p>
                  </a:txBody>
                  <a:tcPr marL="0" marR="0" marT="0" marB="0" anchor="b"/>
                </a:tc>
                <a:tc>
                  <a:txBody>
                    <a:bodyPr/>
                    <a:lstStyle/>
                    <a:p>
                      <a:pPr algn="r" fontAlgn="b"/>
                      <a:r>
                        <a:rPr lang="en-US" sz="1400" b="0" i="0" u="none" strike="noStrike">
                          <a:solidFill>
                            <a:srgbClr val="000000"/>
                          </a:solidFill>
                          <a:latin typeface="Calibri"/>
                        </a:rPr>
                        <a:t>468</a:t>
                      </a:r>
                    </a:p>
                  </a:txBody>
                  <a:tcPr marL="0" marR="0" marT="0" marB="0" anchor="b"/>
                </a:tc>
                <a:tc>
                  <a:txBody>
                    <a:bodyPr/>
                    <a:lstStyle/>
                    <a:p>
                      <a:pPr algn="r" fontAlgn="b"/>
                      <a:r>
                        <a:rPr lang="en-US" sz="1400" b="0" i="0" u="none" strike="noStrike">
                          <a:solidFill>
                            <a:srgbClr val="000000"/>
                          </a:solidFill>
                          <a:latin typeface="Calibri"/>
                        </a:rPr>
                        <a:t>4.9</a:t>
                      </a:r>
                    </a:p>
                  </a:txBody>
                  <a:tcPr marL="0" marR="0" marT="0" marB="0" anchor="b"/>
                </a:tc>
                <a:tc>
                  <a:txBody>
                    <a:bodyPr/>
                    <a:lstStyle/>
                    <a:p>
                      <a:pPr algn="ctr" fontAlgn="b"/>
                      <a:r>
                        <a:rPr lang="en-US" sz="1400" b="0" i="0" u="none" strike="noStrike">
                          <a:solidFill>
                            <a:srgbClr val="000000"/>
                          </a:solidFill>
                          <a:latin typeface="Arial"/>
                        </a:rPr>
                        <a:t>91.7</a:t>
                      </a:r>
                    </a:p>
                  </a:txBody>
                  <a:tcPr marL="0" marR="0" marT="0" marB="0" anchor="b"/>
                </a:tc>
                <a:tc>
                  <a:txBody>
                    <a:bodyPr/>
                    <a:lstStyle/>
                    <a:p>
                      <a:pPr algn="r" fontAlgn="b"/>
                      <a:r>
                        <a:rPr lang="en-US" sz="1400" b="0" i="0" u="none" strike="noStrike">
                          <a:solidFill>
                            <a:srgbClr val="000000"/>
                          </a:solidFill>
                          <a:latin typeface="Calibri"/>
                        </a:rPr>
                        <a:t>0.08</a:t>
                      </a:r>
                    </a:p>
                  </a:txBody>
                  <a:tcPr marL="0" marR="0" marT="0" marB="0" anchor="b"/>
                </a:tc>
                <a:extLst>
                  <a:ext uri="{0D108BD9-81ED-4DB2-BD59-A6C34878D82A}">
                    <a16:rowId xmlns:a16="http://schemas.microsoft.com/office/drawing/2014/main" xmlns="" val="10002"/>
                  </a:ext>
                </a:extLst>
              </a:tr>
              <a:tr h="370840">
                <a:tc>
                  <a:txBody>
                    <a:bodyPr/>
                    <a:lstStyle/>
                    <a:p>
                      <a:pPr algn="r" fontAlgn="b"/>
                      <a:r>
                        <a:rPr lang="en-US" sz="1400" b="0" i="0" u="none" strike="noStrike" dirty="0">
                          <a:solidFill>
                            <a:srgbClr val="000000"/>
                          </a:solidFill>
                          <a:latin typeface="Calibri"/>
                        </a:rPr>
                        <a:t>Mar-16</a:t>
                      </a:r>
                    </a:p>
                  </a:txBody>
                  <a:tcPr marL="0" marR="0" marT="0" marB="0" anchor="b"/>
                </a:tc>
                <a:tc>
                  <a:txBody>
                    <a:bodyPr/>
                    <a:lstStyle/>
                    <a:p>
                      <a:pPr algn="r" fontAlgn="b"/>
                      <a:r>
                        <a:rPr lang="en-US" sz="1400" b="0" i="0" u="none" strike="noStrike" dirty="0">
                          <a:solidFill>
                            <a:srgbClr val="000000"/>
                          </a:solidFill>
                          <a:latin typeface="Calibri"/>
                        </a:rPr>
                        <a:t>96.6</a:t>
                      </a:r>
                    </a:p>
                  </a:txBody>
                  <a:tcPr marL="0" marR="0" marT="0" marB="0" anchor="b"/>
                </a:tc>
                <a:tc>
                  <a:txBody>
                    <a:bodyPr/>
                    <a:lstStyle/>
                    <a:p>
                      <a:pPr algn="r" fontAlgn="b"/>
                      <a:r>
                        <a:rPr lang="en-US" sz="1400" b="0" i="0" u="none" strike="noStrike">
                          <a:solidFill>
                            <a:srgbClr val="000000"/>
                          </a:solidFill>
                          <a:latin typeface="Calibri"/>
                        </a:rPr>
                        <a:t>468</a:t>
                      </a:r>
                    </a:p>
                  </a:txBody>
                  <a:tcPr marL="0" marR="0" marT="0" marB="0" anchor="b"/>
                </a:tc>
                <a:tc>
                  <a:txBody>
                    <a:bodyPr/>
                    <a:lstStyle/>
                    <a:p>
                      <a:pPr algn="r" fontAlgn="b"/>
                      <a:r>
                        <a:rPr lang="en-US" sz="1400" b="0" i="0" u="none" strike="noStrike">
                          <a:solidFill>
                            <a:srgbClr val="000000"/>
                          </a:solidFill>
                          <a:latin typeface="Calibri"/>
                        </a:rPr>
                        <a:t>5</a:t>
                      </a:r>
                    </a:p>
                  </a:txBody>
                  <a:tcPr marL="0" marR="0" marT="0" marB="0" anchor="b"/>
                </a:tc>
                <a:tc>
                  <a:txBody>
                    <a:bodyPr/>
                    <a:lstStyle/>
                    <a:p>
                      <a:pPr algn="ctr" fontAlgn="b"/>
                      <a:r>
                        <a:rPr lang="en-US" sz="1400" b="0" i="0" u="none" strike="noStrike">
                          <a:solidFill>
                            <a:srgbClr val="000000"/>
                          </a:solidFill>
                          <a:latin typeface="Arial"/>
                        </a:rPr>
                        <a:t>91.0</a:t>
                      </a:r>
                    </a:p>
                  </a:txBody>
                  <a:tcPr marL="0" marR="0" marT="0" marB="0" anchor="b"/>
                </a:tc>
                <a:tc>
                  <a:txBody>
                    <a:bodyPr/>
                    <a:lstStyle/>
                    <a:p>
                      <a:pPr algn="r" fontAlgn="b"/>
                      <a:r>
                        <a:rPr lang="en-US" sz="1400" b="0" i="0" u="none" strike="noStrike">
                          <a:solidFill>
                            <a:srgbClr val="000000"/>
                          </a:solidFill>
                          <a:latin typeface="Calibri"/>
                        </a:rPr>
                        <a:t>0.43</a:t>
                      </a:r>
                    </a:p>
                  </a:txBody>
                  <a:tcPr marL="0" marR="0" marT="0" marB="0" anchor="b"/>
                </a:tc>
                <a:extLst>
                  <a:ext uri="{0D108BD9-81ED-4DB2-BD59-A6C34878D82A}">
                    <a16:rowId xmlns:a16="http://schemas.microsoft.com/office/drawing/2014/main" xmlns="" val="10003"/>
                  </a:ext>
                </a:extLst>
              </a:tr>
              <a:tr h="370840">
                <a:tc>
                  <a:txBody>
                    <a:bodyPr/>
                    <a:lstStyle/>
                    <a:p>
                      <a:pPr algn="r" fontAlgn="b"/>
                      <a:r>
                        <a:rPr lang="en-US" sz="1400" b="0" i="0" u="none" strike="noStrike">
                          <a:solidFill>
                            <a:srgbClr val="000000"/>
                          </a:solidFill>
                          <a:latin typeface="Calibri"/>
                        </a:rPr>
                        <a:t>Apr-16</a:t>
                      </a:r>
                    </a:p>
                  </a:txBody>
                  <a:tcPr marL="0" marR="0" marT="0" marB="0" anchor="b"/>
                </a:tc>
                <a:tc>
                  <a:txBody>
                    <a:bodyPr/>
                    <a:lstStyle/>
                    <a:p>
                      <a:pPr algn="r" fontAlgn="b"/>
                      <a:r>
                        <a:rPr lang="en-US" sz="1400" b="0" i="0" u="none" strike="noStrike" dirty="0">
                          <a:solidFill>
                            <a:srgbClr val="000000"/>
                          </a:solidFill>
                          <a:latin typeface="Calibri"/>
                        </a:rPr>
                        <a:t>65.2</a:t>
                      </a:r>
                    </a:p>
                  </a:txBody>
                  <a:tcPr marL="0" marR="0" marT="0" marB="0" anchor="b"/>
                </a:tc>
                <a:tc>
                  <a:txBody>
                    <a:bodyPr/>
                    <a:lstStyle/>
                    <a:p>
                      <a:pPr algn="r" fontAlgn="b"/>
                      <a:r>
                        <a:rPr lang="en-US" sz="1400" b="0" i="0" u="none" strike="noStrike">
                          <a:solidFill>
                            <a:srgbClr val="000000"/>
                          </a:solidFill>
                          <a:latin typeface="Calibri"/>
                        </a:rPr>
                        <a:t>467</a:t>
                      </a:r>
                    </a:p>
                  </a:txBody>
                  <a:tcPr marL="0" marR="0" marT="0" marB="0" anchor="b"/>
                </a:tc>
                <a:tc>
                  <a:txBody>
                    <a:bodyPr/>
                    <a:lstStyle/>
                    <a:p>
                      <a:pPr algn="r" fontAlgn="b"/>
                      <a:r>
                        <a:rPr lang="en-US" sz="1400" b="0" i="0" u="none" strike="noStrike">
                          <a:solidFill>
                            <a:srgbClr val="000000"/>
                          </a:solidFill>
                          <a:latin typeface="Calibri"/>
                        </a:rPr>
                        <a:t>5</a:t>
                      </a:r>
                    </a:p>
                  </a:txBody>
                  <a:tcPr marL="0" marR="0" marT="0" marB="0" anchor="b"/>
                </a:tc>
                <a:tc>
                  <a:txBody>
                    <a:bodyPr/>
                    <a:lstStyle/>
                    <a:p>
                      <a:pPr algn="ctr" fontAlgn="b"/>
                      <a:r>
                        <a:rPr lang="en-US" sz="1400" b="0" i="0" u="none" strike="noStrike">
                          <a:solidFill>
                            <a:srgbClr val="000000"/>
                          </a:solidFill>
                          <a:latin typeface="Arial"/>
                        </a:rPr>
                        <a:t>89.0</a:t>
                      </a:r>
                    </a:p>
                  </a:txBody>
                  <a:tcPr marL="0" marR="0" marT="0" marB="0" anchor="b"/>
                </a:tc>
                <a:tc>
                  <a:txBody>
                    <a:bodyPr/>
                    <a:lstStyle/>
                    <a:p>
                      <a:pPr algn="r" fontAlgn="b"/>
                      <a:r>
                        <a:rPr lang="en-US" sz="1400" b="0" i="0" u="none" strike="noStrike">
                          <a:solidFill>
                            <a:srgbClr val="000000"/>
                          </a:solidFill>
                          <a:latin typeface="Calibri"/>
                        </a:rPr>
                        <a:t>0.47</a:t>
                      </a:r>
                    </a:p>
                  </a:txBody>
                  <a:tcPr marL="0" marR="0" marT="0" marB="0" anchor="b"/>
                </a:tc>
                <a:extLst>
                  <a:ext uri="{0D108BD9-81ED-4DB2-BD59-A6C34878D82A}">
                    <a16:rowId xmlns:a16="http://schemas.microsoft.com/office/drawing/2014/main" xmlns="" val="10004"/>
                  </a:ext>
                </a:extLst>
              </a:tr>
              <a:tr h="370840">
                <a:tc>
                  <a:txBody>
                    <a:bodyPr/>
                    <a:lstStyle/>
                    <a:p>
                      <a:pPr algn="r" fontAlgn="b"/>
                      <a:r>
                        <a:rPr lang="en-US" sz="1400" b="0" i="0" u="none" strike="noStrike">
                          <a:solidFill>
                            <a:srgbClr val="000000"/>
                          </a:solidFill>
                          <a:latin typeface="Calibri"/>
                        </a:rPr>
                        <a:t>May-16</a:t>
                      </a:r>
                    </a:p>
                  </a:txBody>
                  <a:tcPr marL="0" marR="0" marT="0" marB="0" anchor="b"/>
                </a:tc>
                <a:tc>
                  <a:txBody>
                    <a:bodyPr/>
                    <a:lstStyle/>
                    <a:p>
                      <a:pPr algn="r" fontAlgn="b"/>
                      <a:r>
                        <a:rPr lang="en-US" sz="1400" b="0" i="0" u="none" strike="noStrike" dirty="0">
                          <a:solidFill>
                            <a:srgbClr val="000000"/>
                          </a:solidFill>
                          <a:latin typeface="Calibri"/>
                        </a:rPr>
                        <a:t>67.4</a:t>
                      </a:r>
                    </a:p>
                  </a:txBody>
                  <a:tcPr marL="0" marR="0" marT="0" marB="0" anchor="b"/>
                </a:tc>
                <a:tc>
                  <a:txBody>
                    <a:bodyPr/>
                    <a:lstStyle/>
                    <a:p>
                      <a:pPr algn="r" fontAlgn="b"/>
                      <a:r>
                        <a:rPr lang="en-US" sz="1400" b="0" i="0" u="none" strike="noStrike">
                          <a:solidFill>
                            <a:srgbClr val="000000"/>
                          </a:solidFill>
                          <a:latin typeface="Calibri"/>
                        </a:rPr>
                        <a:t>467</a:t>
                      </a:r>
                    </a:p>
                  </a:txBody>
                  <a:tcPr marL="0" marR="0" marT="0" marB="0" anchor="b"/>
                </a:tc>
                <a:tc>
                  <a:txBody>
                    <a:bodyPr/>
                    <a:lstStyle/>
                    <a:p>
                      <a:pPr algn="r" fontAlgn="b"/>
                      <a:r>
                        <a:rPr lang="en-US" sz="1400" b="0" i="0" u="none" strike="noStrike">
                          <a:solidFill>
                            <a:srgbClr val="000000"/>
                          </a:solidFill>
                          <a:latin typeface="Calibri"/>
                        </a:rPr>
                        <a:t>4.7</a:t>
                      </a:r>
                    </a:p>
                  </a:txBody>
                  <a:tcPr marL="0" marR="0" marT="0" marB="0" anchor="b"/>
                </a:tc>
                <a:tc>
                  <a:txBody>
                    <a:bodyPr/>
                    <a:lstStyle/>
                    <a:p>
                      <a:pPr algn="ctr" fontAlgn="b"/>
                      <a:r>
                        <a:rPr lang="en-US" sz="1400" b="0" i="0" u="none" strike="noStrike">
                          <a:solidFill>
                            <a:srgbClr val="000000"/>
                          </a:solidFill>
                          <a:latin typeface="Arial"/>
                        </a:rPr>
                        <a:t>94.7</a:t>
                      </a:r>
                    </a:p>
                  </a:txBody>
                  <a:tcPr marL="0" marR="0" marT="0" marB="0" anchor="b"/>
                </a:tc>
                <a:tc>
                  <a:txBody>
                    <a:bodyPr/>
                    <a:lstStyle/>
                    <a:p>
                      <a:pPr algn="r" fontAlgn="b"/>
                      <a:r>
                        <a:rPr lang="en-US" sz="1400" b="0" i="0" u="none" strike="noStrike">
                          <a:solidFill>
                            <a:srgbClr val="000000"/>
                          </a:solidFill>
                          <a:latin typeface="Calibri"/>
                        </a:rPr>
                        <a:t>0.41</a:t>
                      </a:r>
                    </a:p>
                  </a:txBody>
                  <a:tcPr marL="0" marR="0" marT="0" marB="0" anchor="b"/>
                </a:tc>
                <a:extLst>
                  <a:ext uri="{0D108BD9-81ED-4DB2-BD59-A6C34878D82A}">
                    <a16:rowId xmlns:a16="http://schemas.microsoft.com/office/drawing/2014/main" xmlns="" val="10005"/>
                  </a:ext>
                </a:extLst>
              </a:tr>
              <a:tr h="370840">
                <a:tc>
                  <a:txBody>
                    <a:bodyPr/>
                    <a:lstStyle/>
                    <a:p>
                      <a:pPr algn="r" fontAlgn="b"/>
                      <a:r>
                        <a:rPr lang="en-US" sz="1400" b="0" i="0" u="none" strike="noStrike">
                          <a:solidFill>
                            <a:srgbClr val="000000"/>
                          </a:solidFill>
                          <a:latin typeface="Calibri"/>
                        </a:rPr>
                        <a:t>Jun-16</a:t>
                      </a:r>
                    </a:p>
                  </a:txBody>
                  <a:tcPr marL="0" marR="0" marT="0" marB="0" anchor="b"/>
                </a:tc>
                <a:tc>
                  <a:txBody>
                    <a:bodyPr/>
                    <a:lstStyle/>
                    <a:p>
                      <a:pPr algn="r" fontAlgn="b"/>
                      <a:r>
                        <a:rPr lang="en-US" sz="1400" b="0" i="0" u="none" strike="noStrike">
                          <a:solidFill>
                            <a:srgbClr val="000000"/>
                          </a:solidFill>
                          <a:latin typeface="Calibri"/>
                        </a:rPr>
                        <a:t>78.3</a:t>
                      </a:r>
                    </a:p>
                  </a:txBody>
                  <a:tcPr marL="0" marR="0" marT="0" marB="0" anchor="b"/>
                </a:tc>
                <a:tc>
                  <a:txBody>
                    <a:bodyPr/>
                    <a:lstStyle/>
                    <a:p>
                      <a:pPr algn="r" fontAlgn="b"/>
                      <a:r>
                        <a:rPr lang="en-US" sz="1400" b="0" i="0" u="none" strike="noStrike" dirty="0">
                          <a:solidFill>
                            <a:srgbClr val="000000"/>
                          </a:solidFill>
                          <a:latin typeface="Calibri"/>
                        </a:rPr>
                        <a:t>467</a:t>
                      </a:r>
                    </a:p>
                  </a:txBody>
                  <a:tcPr marL="0" marR="0" marT="0" marB="0" anchor="b"/>
                </a:tc>
                <a:tc>
                  <a:txBody>
                    <a:bodyPr/>
                    <a:lstStyle/>
                    <a:p>
                      <a:pPr algn="r" fontAlgn="b"/>
                      <a:r>
                        <a:rPr lang="en-US" sz="1400" b="0" i="0" u="none" strike="noStrike">
                          <a:solidFill>
                            <a:srgbClr val="000000"/>
                          </a:solidFill>
                          <a:latin typeface="Calibri"/>
                        </a:rPr>
                        <a:t>4.9</a:t>
                      </a:r>
                    </a:p>
                  </a:txBody>
                  <a:tcPr marL="0" marR="0" marT="0" marB="0" anchor="b"/>
                </a:tc>
                <a:tc>
                  <a:txBody>
                    <a:bodyPr/>
                    <a:lstStyle/>
                    <a:p>
                      <a:pPr algn="ctr" fontAlgn="b"/>
                      <a:r>
                        <a:rPr lang="en-US" sz="1400" b="0" i="0" u="none" strike="noStrike">
                          <a:solidFill>
                            <a:srgbClr val="000000"/>
                          </a:solidFill>
                          <a:latin typeface="Arial"/>
                        </a:rPr>
                        <a:t>93.5</a:t>
                      </a:r>
                    </a:p>
                  </a:txBody>
                  <a:tcPr marL="0" marR="0" marT="0" marB="0" anchor="b"/>
                </a:tc>
                <a:tc>
                  <a:txBody>
                    <a:bodyPr/>
                    <a:lstStyle/>
                    <a:p>
                      <a:pPr algn="r" fontAlgn="b"/>
                      <a:r>
                        <a:rPr lang="en-US" sz="1400" b="0" i="0" u="none" strike="noStrike">
                          <a:solidFill>
                            <a:srgbClr val="000000"/>
                          </a:solidFill>
                          <a:latin typeface="Calibri"/>
                        </a:rPr>
                        <a:t>0.33</a:t>
                      </a:r>
                    </a:p>
                  </a:txBody>
                  <a:tcPr marL="0" marR="0" marT="0" marB="0" anchor="b"/>
                </a:tc>
                <a:extLst>
                  <a:ext uri="{0D108BD9-81ED-4DB2-BD59-A6C34878D82A}">
                    <a16:rowId xmlns:a16="http://schemas.microsoft.com/office/drawing/2014/main" xmlns="" val="10006"/>
                  </a:ext>
                </a:extLst>
              </a:tr>
              <a:tr h="370840">
                <a:tc>
                  <a:txBody>
                    <a:bodyPr/>
                    <a:lstStyle/>
                    <a:p>
                      <a:pPr algn="r" fontAlgn="b"/>
                      <a:r>
                        <a:rPr lang="en-US" sz="1400" b="0" i="0" u="none" strike="noStrike">
                          <a:solidFill>
                            <a:srgbClr val="000000"/>
                          </a:solidFill>
                          <a:latin typeface="Calibri"/>
                        </a:rPr>
                        <a:t>Jul-16</a:t>
                      </a:r>
                    </a:p>
                  </a:txBody>
                  <a:tcPr marL="0" marR="0" marT="0" marB="0" anchor="b"/>
                </a:tc>
                <a:tc>
                  <a:txBody>
                    <a:bodyPr/>
                    <a:lstStyle/>
                    <a:p>
                      <a:pPr algn="r" fontAlgn="b"/>
                      <a:r>
                        <a:rPr lang="en-US" sz="1400" b="0" i="0" u="none" strike="noStrike">
                          <a:solidFill>
                            <a:srgbClr val="000000"/>
                          </a:solidFill>
                          <a:latin typeface="Calibri"/>
                        </a:rPr>
                        <a:t>66.5</a:t>
                      </a:r>
                    </a:p>
                  </a:txBody>
                  <a:tcPr marL="0" marR="0" marT="0" marB="0" anchor="b"/>
                </a:tc>
                <a:tc>
                  <a:txBody>
                    <a:bodyPr/>
                    <a:lstStyle/>
                    <a:p>
                      <a:pPr algn="r" fontAlgn="b"/>
                      <a:r>
                        <a:rPr lang="en-US" sz="1400" b="0" i="0" u="none" strike="noStrike" dirty="0">
                          <a:solidFill>
                            <a:srgbClr val="000000"/>
                          </a:solidFill>
                          <a:latin typeface="Calibri"/>
                        </a:rPr>
                        <a:t>470</a:t>
                      </a:r>
                    </a:p>
                  </a:txBody>
                  <a:tcPr marL="0" marR="0" marT="0" marB="0" anchor="b"/>
                </a:tc>
                <a:tc>
                  <a:txBody>
                    <a:bodyPr/>
                    <a:lstStyle/>
                    <a:p>
                      <a:pPr algn="r" fontAlgn="b"/>
                      <a:r>
                        <a:rPr lang="en-US" sz="1400" b="0" i="0" u="none" strike="noStrike">
                          <a:solidFill>
                            <a:srgbClr val="000000"/>
                          </a:solidFill>
                          <a:latin typeface="Calibri"/>
                        </a:rPr>
                        <a:t>4.9</a:t>
                      </a:r>
                    </a:p>
                  </a:txBody>
                  <a:tcPr marL="0" marR="0" marT="0" marB="0" anchor="b"/>
                </a:tc>
                <a:tc>
                  <a:txBody>
                    <a:bodyPr/>
                    <a:lstStyle/>
                    <a:p>
                      <a:pPr algn="ctr" fontAlgn="b"/>
                      <a:r>
                        <a:rPr lang="en-US" sz="1400" b="0" i="0" u="none" strike="noStrike">
                          <a:solidFill>
                            <a:srgbClr val="000000"/>
                          </a:solidFill>
                          <a:latin typeface="Arial"/>
                        </a:rPr>
                        <a:t>90.0</a:t>
                      </a:r>
                    </a:p>
                  </a:txBody>
                  <a:tcPr marL="0" marR="0" marT="0" marB="0" anchor="b"/>
                </a:tc>
                <a:tc>
                  <a:txBody>
                    <a:bodyPr/>
                    <a:lstStyle/>
                    <a:p>
                      <a:pPr algn="r" fontAlgn="b"/>
                      <a:r>
                        <a:rPr lang="en-US" sz="1400" b="0" i="0" u="none" strike="noStrike">
                          <a:solidFill>
                            <a:srgbClr val="000000"/>
                          </a:solidFill>
                          <a:latin typeface="Calibri"/>
                        </a:rPr>
                        <a:t>-0.16</a:t>
                      </a:r>
                    </a:p>
                  </a:txBody>
                  <a:tcPr marL="0" marR="0" marT="0" marB="0" anchor="b"/>
                </a:tc>
                <a:extLst>
                  <a:ext uri="{0D108BD9-81ED-4DB2-BD59-A6C34878D82A}">
                    <a16:rowId xmlns:a16="http://schemas.microsoft.com/office/drawing/2014/main" xmlns="" val="10007"/>
                  </a:ext>
                </a:extLst>
              </a:tr>
              <a:tr h="370840">
                <a:tc>
                  <a:txBody>
                    <a:bodyPr/>
                    <a:lstStyle/>
                    <a:p>
                      <a:pPr algn="r" fontAlgn="b"/>
                      <a:r>
                        <a:rPr lang="en-US" sz="1400" b="0" i="0" u="none" strike="noStrike">
                          <a:solidFill>
                            <a:srgbClr val="000000"/>
                          </a:solidFill>
                          <a:latin typeface="Calibri"/>
                        </a:rPr>
                        <a:t>Aug-16</a:t>
                      </a:r>
                    </a:p>
                  </a:txBody>
                  <a:tcPr marL="0" marR="0" marT="0" marB="0" anchor="b"/>
                </a:tc>
                <a:tc>
                  <a:txBody>
                    <a:bodyPr/>
                    <a:lstStyle/>
                    <a:p>
                      <a:pPr algn="r" fontAlgn="b"/>
                      <a:r>
                        <a:rPr lang="en-US" sz="1400" b="0" i="0" u="none" strike="noStrike">
                          <a:solidFill>
                            <a:srgbClr val="000000"/>
                          </a:solidFill>
                          <a:latin typeface="Calibri"/>
                        </a:rPr>
                        <a:t>87.2</a:t>
                      </a:r>
                    </a:p>
                  </a:txBody>
                  <a:tcPr marL="0" marR="0" marT="0" marB="0" anchor="b"/>
                </a:tc>
                <a:tc>
                  <a:txBody>
                    <a:bodyPr/>
                    <a:lstStyle/>
                    <a:p>
                      <a:pPr algn="r" fontAlgn="b"/>
                      <a:r>
                        <a:rPr lang="en-US" sz="1400" b="0" i="0" u="none" strike="noStrike">
                          <a:solidFill>
                            <a:srgbClr val="000000"/>
                          </a:solidFill>
                          <a:latin typeface="Calibri"/>
                        </a:rPr>
                        <a:t>470</a:t>
                      </a:r>
                    </a:p>
                  </a:txBody>
                  <a:tcPr marL="0" marR="0" marT="0" marB="0" anchor="b"/>
                </a:tc>
                <a:tc>
                  <a:txBody>
                    <a:bodyPr/>
                    <a:lstStyle/>
                    <a:p>
                      <a:pPr algn="r" fontAlgn="b"/>
                      <a:r>
                        <a:rPr lang="en-US" sz="1400" b="0" i="0" u="none" strike="noStrike">
                          <a:solidFill>
                            <a:srgbClr val="000000"/>
                          </a:solidFill>
                          <a:latin typeface="Calibri"/>
                        </a:rPr>
                        <a:t>4.9</a:t>
                      </a:r>
                    </a:p>
                  </a:txBody>
                  <a:tcPr marL="0" marR="0" marT="0" marB="0" anchor="b"/>
                </a:tc>
                <a:tc>
                  <a:txBody>
                    <a:bodyPr/>
                    <a:lstStyle/>
                    <a:p>
                      <a:pPr algn="ctr" fontAlgn="b"/>
                      <a:r>
                        <a:rPr lang="en-US" sz="1400" b="0" i="0" u="none" strike="noStrike">
                          <a:solidFill>
                            <a:srgbClr val="000000"/>
                          </a:solidFill>
                          <a:latin typeface="Arial"/>
                        </a:rPr>
                        <a:t>89.8</a:t>
                      </a:r>
                    </a:p>
                  </a:txBody>
                  <a:tcPr marL="0" marR="0" marT="0" marB="0" anchor="b"/>
                </a:tc>
                <a:tc>
                  <a:txBody>
                    <a:bodyPr/>
                    <a:lstStyle/>
                    <a:p>
                      <a:pPr algn="r" fontAlgn="b"/>
                      <a:r>
                        <a:rPr lang="en-US" sz="1400" b="0" i="0" u="none" strike="noStrike">
                          <a:solidFill>
                            <a:srgbClr val="000000"/>
                          </a:solidFill>
                          <a:latin typeface="Calibri"/>
                        </a:rPr>
                        <a:t>0.09</a:t>
                      </a:r>
                    </a:p>
                  </a:txBody>
                  <a:tcPr marL="0" marR="0" marT="0" marB="0" anchor="b"/>
                </a:tc>
                <a:extLst>
                  <a:ext uri="{0D108BD9-81ED-4DB2-BD59-A6C34878D82A}">
                    <a16:rowId xmlns:a16="http://schemas.microsoft.com/office/drawing/2014/main" xmlns="" val="10008"/>
                  </a:ext>
                </a:extLst>
              </a:tr>
              <a:tr h="370840">
                <a:tc>
                  <a:txBody>
                    <a:bodyPr/>
                    <a:lstStyle/>
                    <a:p>
                      <a:pPr algn="r" fontAlgn="b"/>
                      <a:r>
                        <a:rPr lang="en-US" sz="1400" b="0" i="0" u="none" strike="noStrike">
                          <a:solidFill>
                            <a:srgbClr val="000000"/>
                          </a:solidFill>
                          <a:latin typeface="Calibri"/>
                        </a:rPr>
                        <a:t>Sep-16</a:t>
                      </a:r>
                    </a:p>
                  </a:txBody>
                  <a:tcPr marL="0" marR="0" marT="0" marB="0" anchor="b"/>
                </a:tc>
                <a:tc>
                  <a:txBody>
                    <a:bodyPr/>
                    <a:lstStyle/>
                    <a:p>
                      <a:pPr algn="r" fontAlgn="b"/>
                      <a:r>
                        <a:rPr lang="en-US" sz="1400" b="0" i="0" u="none" strike="noStrike">
                          <a:solidFill>
                            <a:srgbClr val="000000"/>
                          </a:solidFill>
                          <a:latin typeface="Calibri"/>
                        </a:rPr>
                        <a:t>82.9</a:t>
                      </a:r>
                    </a:p>
                  </a:txBody>
                  <a:tcPr marL="0" marR="0" marT="0" marB="0" anchor="b"/>
                </a:tc>
                <a:tc>
                  <a:txBody>
                    <a:bodyPr/>
                    <a:lstStyle/>
                    <a:p>
                      <a:pPr algn="r" fontAlgn="b"/>
                      <a:r>
                        <a:rPr lang="en-US" sz="1400" b="0" i="0" u="none" strike="noStrike">
                          <a:solidFill>
                            <a:srgbClr val="000000"/>
                          </a:solidFill>
                          <a:latin typeface="Calibri"/>
                        </a:rPr>
                        <a:t>470</a:t>
                      </a:r>
                    </a:p>
                  </a:txBody>
                  <a:tcPr marL="0" marR="0" marT="0" marB="0" anchor="b"/>
                </a:tc>
                <a:tc>
                  <a:txBody>
                    <a:bodyPr/>
                    <a:lstStyle/>
                    <a:p>
                      <a:pPr algn="r" fontAlgn="b"/>
                      <a:r>
                        <a:rPr lang="en-US" sz="1400" b="0" i="0" u="none" strike="noStrike" dirty="0">
                          <a:solidFill>
                            <a:srgbClr val="000000"/>
                          </a:solidFill>
                          <a:latin typeface="Calibri"/>
                        </a:rPr>
                        <a:t>4.9</a:t>
                      </a:r>
                    </a:p>
                  </a:txBody>
                  <a:tcPr marL="0" marR="0" marT="0" marB="0" anchor="b"/>
                </a:tc>
                <a:tc>
                  <a:txBody>
                    <a:bodyPr/>
                    <a:lstStyle/>
                    <a:p>
                      <a:pPr algn="ctr" fontAlgn="b"/>
                      <a:r>
                        <a:rPr lang="en-US" sz="1400" b="0" i="0" u="none" strike="noStrike">
                          <a:solidFill>
                            <a:srgbClr val="000000"/>
                          </a:solidFill>
                          <a:latin typeface="Arial"/>
                        </a:rPr>
                        <a:t>91.2</a:t>
                      </a:r>
                    </a:p>
                  </a:txBody>
                  <a:tcPr marL="0" marR="0" marT="0" marB="0" anchor="b"/>
                </a:tc>
                <a:tc>
                  <a:txBody>
                    <a:bodyPr/>
                    <a:lstStyle/>
                    <a:p>
                      <a:pPr algn="r" fontAlgn="b"/>
                      <a:r>
                        <a:rPr lang="en-US" sz="1400" b="0" i="0" u="none" strike="noStrike">
                          <a:solidFill>
                            <a:srgbClr val="000000"/>
                          </a:solidFill>
                          <a:latin typeface="Calibri"/>
                        </a:rPr>
                        <a:t>0.24</a:t>
                      </a:r>
                    </a:p>
                  </a:txBody>
                  <a:tcPr marL="0" marR="0" marT="0" marB="0" anchor="b"/>
                </a:tc>
                <a:extLst>
                  <a:ext uri="{0D108BD9-81ED-4DB2-BD59-A6C34878D82A}">
                    <a16:rowId xmlns:a16="http://schemas.microsoft.com/office/drawing/2014/main" xmlns="" val="10009"/>
                  </a:ext>
                </a:extLst>
              </a:tr>
              <a:tr h="370840">
                <a:tc>
                  <a:txBody>
                    <a:bodyPr/>
                    <a:lstStyle/>
                    <a:p>
                      <a:pPr algn="r" fontAlgn="b"/>
                      <a:r>
                        <a:rPr lang="en-US" sz="1400" b="0" i="0" u="none" strike="noStrike">
                          <a:solidFill>
                            <a:srgbClr val="000000"/>
                          </a:solidFill>
                          <a:latin typeface="Calibri"/>
                        </a:rPr>
                        <a:t>Oct-16</a:t>
                      </a:r>
                    </a:p>
                  </a:txBody>
                  <a:tcPr marL="0" marR="0" marT="0" marB="0" anchor="b"/>
                </a:tc>
                <a:tc>
                  <a:txBody>
                    <a:bodyPr/>
                    <a:lstStyle/>
                    <a:p>
                      <a:pPr algn="r" fontAlgn="b"/>
                      <a:r>
                        <a:rPr lang="en-US" sz="1400" b="0" i="0" u="none" strike="noStrike">
                          <a:solidFill>
                            <a:srgbClr val="000000"/>
                          </a:solidFill>
                          <a:latin typeface="Calibri"/>
                        </a:rPr>
                        <a:t>69.1</a:t>
                      </a:r>
                    </a:p>
                  </a:txBody>
                  <a:tcPr marL="0" marR="0" marT="0" marB="0" anchor="b"/>
                </a:tc>
                <a:tc>
                  <a:txBody>
                    <a:bodyPr/>
                    <a:lstStyle/>
                    <a:p>
                      <a:pPr algn="r" fontAlgn="b"/>
                      <a:r>
                        <a:rPr lang="en-US" sz="1400" b="0" i="0" u="none" strike="noStrike">
                          <a:solidFill>
                            <a:srgbClr val="000000"/>
                          </a:solidFill>
                          <a:latin typeface="Calibri"/>
                        </a:rPr>
                        <a:t>470</a:t>
                      </a:r>
                    </a:p>
                  </a:txBody>
                  <a:tcPr marL="0" marR="0" marT="0" marB="0" anchor="b"/>
                </a:tc>
                <a:tc>
                  <a:txBody>
                    <a:bodyPr/>
                    <a:lstStyle/>
                    <a:p>
                      <a:pPr algn="r" fontAlgn="b"/>
                      <a:r>
                        <a:rPr lang="en-US" sz="1400" b="0" i="0" u="none" strike="noStrike">
                          <a:solidFill>
                            <a:srgbClr val="000000"/>
                          </a:solidFill>
                          <a:latin typeface="Calibri"/>
                        </a:rPr>
                        <a:t>4.8</a:t>
                      </a:r>
                    </a:p>
                  </a:txBody>
                  <a:tcPr marL="0" marR="0" marT="0" marB="0" anchor="b"/>
                </a:tc>
                <a:tc>
                  <a:txBody>
                    <a:bodyPr/>
                    <a:lstStyle/>
                    <a:p>
                      <a:pPr algn="ctr" fontAlgn="b"/>
                      <a:r>
                        <a:rPr lang="en-US" sz="1400" b="0" i="0" u="none" strike="noStrike">
                          <a:solidFill>
                            <a:srgbClr val="000000"/>
                          </a:solidFill>
                          <a:latin typeface="Arial"/>
                        </a:rPr>
                        <a:t>87.2</a:t>
                      </a:r>
                    </a:p>
                  </a:txBody>
                  <a:tcPr marL="0" marR="0" marT="0" marB="0" anchor="b"/>
                </a:tc>
                <a:tc>
                  <a:txBody>
                    <a:bodyPr/>
                    <a:lstStyle/>
                    <a:p>
                      <a:pPr algn="r" fontAlgn="b"/>
                      <a:r>
                        <a:rPr lang="en-US" sz="1400" b="0" i="0" u="none" strike="noStrike">
                          <a:solidFill>
                            <a:srgbClr val="000000"/>
                          </a:solidFill>
                          <a:latin typeface="Calibri"/>
                        </a:rPr>
                        <a:t>0.12</a:t>
                      </a:r>
                    </a:p>
                  </a:txBody>
                  <a:tcPr marL="0" marR="0" marT="0" marB="0" anchor="b"/>
                </a:tc>
                <a:extLst>
                  <a:ext uri="{0D108BD9-81ED-4DB2-BD59-A6C34878D82A}">
                    <a16:rowId xmlns:a16="http://schemas.microsoft.com/office/drawing/2014/main" xmlns="" val="10010"/>
                  </a:ext>
                </a:extLst>
              </a:tr>
              <a:tr h="370840">
                <a:tc>
                  <a:txBody>
                    <a:bodyPr/>
                    <a:lstStyle/>
                    <a:p>
                      <a:pPr algn="r" fontAlgn="b"/>
                      <a:r>
                        <a:rPr lang="en-US" sz="1400" b="0" i="0" u="none" strike="noStrike">
                          <a:solidFill>
                            <a:srgbClr val="000000"/>
                          </a:solidFill>
                          <a:latin typeface="Calibri"/>
                        </a:rPr>
                        <a:t>Nov-16</a:t>
                      </a:r>
                    </a:p>
                  </a:txBody>
                  <a:tcPr marL="0" marR="0" marT="0" marB="0" anchor="b"/>
                </a:tc>
                <a:tc>
                  <a:txBody>
                    <a:bodyPr/>
                    <a:lstStyle/>
                    <a:p>
                      <a:pPr algn="r" fontAlgn="b"/>
                      <a:r>
                        <a:rPr lang="en-US" sz="1400" b="0" i="0" u="none" strike="noStrike">
                          <a:solidFill>
                            <a:srgbClr val="000000"/>
                          </a:solidFill>
                          <a:latin typeface="Calibri"/>
                        </a:rPr>
                        <a:t>81.5</a:t>
                      </a:r>
                    </a:p>
                  </a:txBody>
                  <a:tcPr marL="0" marR="0" marT="0" marB="0" anchor="b"/>
                </a:tc>
                <a:tc>
                  <a:txBody>
                    <a:bodyPr/>
                    <a:lstStyle/>
                    <a:p>
                      <a:pPr algn="r" fontAlgn="b"/>
                      <a:r>
                        <a:rPr lang="en-US" sz="1400" b="0" i="0" u="none" strike="noStrike">
                          <a:solidFill>
                            <a:srgbClr val="000000"/>
                          </a:solidFill>
                          <a:latin typeface="Calibri"/>
                        </a:rPr>
                        <a:t>471</a:t>
                      </a:r>
                    </a:p>
                  </a:txBody>
                  <a:tcPr marL="0" marR="0" marT="0" marB="0" anchor="b"/>
                </a:tc>
                <a:tc>
                  <a:txBody>
                    <a:bodyPr/>
                    <a:lstStyle/>
                    <a:p>
                      <a:pPr algn="r" fontAlgn="b"/>
                      <a:r>
                        <a:rPr lang="en-US" sz="1400" b="0" i="0" u="none" strike="noStrike">
                          <a:solidFill>
                            <a:srgbClr val="000000"/>
                          </a:solidFill>
                          <a:latin typeface="Calibri"/>
                        </a:rPr>
                        <a:t>4.6</a:t>
                      </a:r>
                    </a:p>
                  </a:txBody>
                  <a:tcPr marL="0" marR="0" marT="0" marB="0" anchor="b"/>
                </a:tc>
                <a:tc>
                  <a:txBody>
                    <a:bodyPr/>
                    <a:lstStyle/>
                    <a:p>
                      <a:pPr algn="ctr" fontAlgn="b"/>
                      <a:r>
                        <a:rPr lang="en-US" sz="1400" b="0" i="0" u="none" strike="noStrike" dirty="0">
                          <a:solidFill>
                            <a:srgbClr val="000000"/>
                          </a:solidFill>
                          <a:latin typeface="Arial"/>
                        </a:rPr>
                        <a:t>93.8</a:t>
                      </a:r>
                    </a:p>
                  </a:txBody>
                  <a:tcPr marL="0" marR="0" marT="0" marB="0" anchor="b"/>
                </a:tc>
                <a:tc>
                  <a:txBody>
                    <a:bodyPr/>
                    <a:lstStyle/>
                    <a:p>
                      <a:pPr algn="r" fontAlgn="b"/>
                      <a:r>
                        <a:rPr lang="en-US" sz="1400" b="0" i="0" u="none" strike="noStrike">
                          <a:solidFill>
                            <a:srgbClr val="000000"/>
                          </a:solidFill>
                          <a:latin typeface="Calibri"/>
                        </a:rPr>
                        <a:t>-0.16</a:t>
                      </a:r>
                    </a:p>
                  </a:txBody>
                  <a:tcPr marL="0" marR="0" marT="0" marB="0" anchor="b"/>
                </a:tc>
                <a:extLst>
                  <a:ext uri="{0D108BD9-81ED-4DB2-BD59-A6C34878D82A}">
                    <a16:rowId xmlns:a16="http://schemas.microsoft.com/office/drawing/2014/main" xmlns="" val="10011"/>
                  </a:ext>
                </a:extLst>
              </a:tr>
              <a:tr h="370840">
                <a:tc>
                  <a:txBody>
                    <a:bodyPr/>
                    <a:lstStyle/>
                    <a:p>
                      <a:pPr algn="r" fontAlgn="b"/>
                      <a:r>
                        <a:rPr lang="en-US" sz="1400" b="0" i="0" u="none" strike="noStrike">
                          <a:solidFill>
                            <a:srgbClr val="000000"/>
                          </a:solidFill>
                          <a:latin typeface="Calibri"/>
                        </a:rPr>
                        <a:t>Dec-16</a:t>
                      </a:r>
                    </a:p>
                  </a:txBody>
                  <a:tcPr marL="0" marR="0" marT="0" marB="0" anchor="b"/>
                </a:tc>
                <a:tc>
                  <a:txBody>
                    <a:bodyPr/>
                    <a:lstStyle/>
                    <a:p>
                      <a:pPr algn="r" fontAlgn="b"/>
                      <a:r>
                        <a:rPr lang="en-US" sz="1400" b="0" i="0" u="none" strike="noStrike">
                          <a:solidFill>
                            <a:srgbClr val="000000"/>
                          </a:solidFill>
                          <a:latin typeface="Calibri"/>
                        </a:rPr>
                        <a:t>154.6</a:t>
                      </a:r>
                    </a:p>
                  </a:txBody>
                  <a:tcPr marL="0" marR="0" marT="0" marB="0" anchor="b"/>
                </a:tc>
                <a:tc>
                  <a:txBody>
                    <a:bodyPr/>
                    <a:lstStyle/>
                    <a:p>
                      <a:pPr algn="r" fontAlgn="b"/>
                      <a:r>
                        <a:rPr lang="en-US" sz="1400" b="0" i="0" u="none" strike="noStrike">
                          <a:solidFill>
                            <a:srgbClr val="000000"/>
                          </a:solidFill>
                          <a:latin typeface="Calibri"/>
                        </a:rPr>
                        <a:t>471</a:t>
                      </a:r>
                    </a:p>
                  </a:txBody>
                  <a:tcPr marL="0" marR="0" marT="0" marB="0" anchor="b"/>
                </a:tc>
                <a:tc>
                  <a:txBody>
                    <a:bodyPr/>
                    <a:lstStyle/>
                    <a:p>
                      <a:pPr algn="r" fontAlgn="b"/>
                      <a:r>
                        <a:rPr lang="en-US" sz="1400" b="0" i="0" u="none" strike="noStrike">
                          <a:solidFill>
                            <a:srgbClr val="000000"/>
                          </a:solidFill>
                          <a:latin typeface="Calibri"/>
                        </a:rPr>
                        <a:t>4.7</a:t>
                      </a:r>
                    </a:p>
                  </a:txBody>
                  <a:tcPr marL="0" marR="0" marT="0" marB="0" anchor="b"/>
                </a:tc>
                <a:tc>
                  <a:txBody>
                    <a:bodyPr/>
                    <a:lstStyle/>
                    <a:p>
                      <a:pPr algn="ctr" fontAlgn="b"/>
                      <a:r>
                        <a:rPr lang="en-US" sz="1400" b="0" i="0" u="none" strike="noStrike">
                          <a:solidFill>
                            <a:srgbClr val="000000"/>
                          </a:solidFill>
                          <a:latin typeface="Arial"/>
                        </a:rPr>
                        <a:t>98.2</a:t>
                      </a:r>
                    </a:p>
                  </a:txBody>
                  <a:tcPr marL="0" marR="0" marT="0" marB="0" anchor="b"/>
                </a:tc>
                <a:tc>
                  <a:txBody>
                    <a:bodyPr/>
                    <a:lstStyle/>
                    <a:p>
                      <a:pPr algn="r" fontAlgn="b"/>
                      <a:r>
                        <a:rPr lang="en-US" sz="1400" b="0" i="0" u="none" strike="noStrike" dirty="0">
                          <a:solidFill>
                            <a:srgbClr val="000000"/>
                          </a:solidFill>
                          <a:latin typeface="Calibri"/>
                        </a:rPr>
                        <a:t>0.03</a:t>
                      </a:r>
                    </a:p>
                  </a:txBody>
                  <a:tcPr marL="0" marR="0" marT="0" marB="0" anchor="b"/>
                </a:tc>
                <a:extLst>
                  <a:ext uri="{0D108BD9-81ED-4DB2-BD59-A6C34878D82A}">
                    <a16:rowId xmlns:a16="http://schemas.microsoft.com/office/drawing/2014/main" xmlns="" val="10012"/>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629401" cy="762000"/>
          </a:xfrm>
        </p:spPr>
        <p:txBody>
          <a:bodyPr>
            <a:normAutofit/>
          </a:bodyPr>
          <a:lstStyle/>
          <a:p>
            <a:pPr algn="ctr"/>
            <a:r>
              <a:rPr lang="en-US" b="1" dirty="0"/>
              <a:t>Key Points Between Variables</a:t>
            </a:r>
          </a:p>
        </p:txBody>
      </p:sp>
      <p:sp>
        <p:nvSpPr>
          <p:cNvPr id="3" name="Content Placeholder 2"/>
          <p:cNvSpPr>
            <a:spLocks noGrp="1"/>
          </p:cNvSpPr>
          <p:nvPr>
            <p:ph idx="1"/>
          </p:nvPr>
        </p:nvSpPr>
        <p:spPr>
          <a:xfrm>
            <a:off x="609599" y="1600200"/>
            <a:ext cx="6347714" cy="4419600"/>
          </a:xfrm>
        </p:spPr>
        <p:txBody>
          <a:bodyPr>
            <a:normAutofit lnSpcReduction="10000"/>
          </a:bodyPr>
          <a:lstStyle/>
          <a:p>
            <a:r>
              <a:rPr lang="en-US" dirty="0"/>
              <a:t>From the data you can see that the number of stores increased every year with the largest increase happening in 2014 when The Buckle opened up 14 new stores.</a:t>
            </a:r>
          </a:p>
          <a:p>
            <a:r>
              <a:rPr lang="en-US" dirty="0"/>
              <a:t>The Unemployment rate for the US consistently fell from 2013-2016 with the lowest points happening in 2016 which means more people had more money to spend in a year that The Buckle had a 15% decrease in Net Sales</a:t>
            </a:r>
          </a:p>
          <a:p>
            <a:r>
              <a:rPr lang="en-US" dirty="0"/>
              <a:t>The Consumer Sentiment Index shows consumers confidence in the economy and in 2013 the average score for the year was 79.2 which increased to 92.94 in 2015 yet The Buckle still saw a decrease in Net Sales from 2014 to 2015 and an even bigger decrease from 2015 to 2016 when the Index score was an average of 91.84</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477000" cy="1219200"/>
          </a:xfrm>
        </p:spPr>
        <p:txBody>
          <a:bodyPr>
            <a:normAutofit/>
          </a:bodyPr>
          <a:lstStyle/>
          <a:p>
            <a:pPr algn="ctr"/>
            <a:r>
              <a:rPr lang="en-US" b="1" dirty="0"/>
              <a:t>Net Sales Vs.</a:t>
            </a:r>
            <a:br>
              <a:rPr lang="en-US" b="1" dirty="0"/>
            </a:br>
            <a:r>
              <a:rPr lang="en-US" b="1" dirty="0"/>
              <a:t>Number of Stores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879145582"/>
              </p:ext>
            </p:extLst>
          </p:nvPr>
        </p:nvGraphicFramePr>
        <p:xfrm>
          <a:off x="609600" y="1835834"/>
          <a:ext cx="6348413" cy="3881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09599" y="609600"/>
            <a:ext cx="6347713" cy="1143000"/>
          </a:xfrm>
        </p:spPr>
        <p:txBody>
          <a:bodyPr>
            <a:normAutofit/>
          </a:bodyPr>
          <a:lstStyle/>
          <a:p>
            <a:pPr algn="ctr"/>
            <a:r>
              <a:rPr lang="en-US" sz="5500" b="1" dirty="0"/>
              <a:t>OUR MISSION:</a:t>
            </a:r>
          </a:p>
        </p:txBody>
      </p:sp>
      <p:sp>
        <p:nvSpPr>
          <p:cNvPr id="8" name="Content Placeholder 7"/>
          <p:cNvSpPr>
            <a:spLocks noGrp="1"/>
          </p:cNvSpPr>
          <p:nvPr>
            <p:ph idx="1"/>
          </p:nvPr>
        </p:nvSpPr>
        <p:spPr>
          <a:xfrm>
            <a:off x="1524001" y="1524000"/>
            <a:ext cx="5433312" cy="4876800"/>
          </a:xfrm>
        </p:spPr>
        <p:txBody>
          <a:bodyPr>
            <a:normAutofit fontScale="92500" lnSpcReduction="10000"/>
          </a:bodyPr>
          <a:lstStyle/>
          <a:p>
            <a:pPr marL="0" indent="0">
              <a:buNone/>
            </a:pPr>
            <a:r>
              <a:rPr lang="en-US" sz="6000" dirty="0"/>
              <a:t>"To create the most </a:t>
            </a:r>
            <a:r>
              <a:rPr lang="en-US" sz="6000" b="1" dirty="0"/>
              <a:t>enjoyable shopping experience </a:t>
            </a:r>
            <a:r>
              <a:rPr lang="en-US" sz="6000" dirty="0"/>
              <a:t>possible for our guests."</a:t>
            </a:r>
          </a:p>
          <a:p>
            <a:pPr marL="0" indent="0">
              <a:buNone/>
            </a:pPr>
            <a:endParaRPr lang="en-US" dirty="0"/>
          </a:p>
        </p:txBody>
      </p:sp>
    </p:spTree>
    <p:extLst>
      <p:ext uri="{BB962C8B-B14F-4D97-AF65-F5344CB8AC3E}">
        <p14:creationId xmlns:p14="http://schemas.microsoft.com/office/powerpoint/2010/main" xmlns="" val="1890894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Net Sales Vs.</a:t>
            </a:r>
            <a:br>
              <a:rPr lang="en-US" b="1" dirty="0"/>
            </a:br>
            <a:r>
              <a:rPr lang="en-US" b="1" dirty="0"/>
              <a:t>Unemployment Rate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129375094"/>
              </p:ext>
            </p:extLst>
          </p:nvPr>
        </p:nvGraphicFramePr>
        <p:xfrm>
          <a:off x="609599" y="1930400"/>
          <a:ext cx="6348413" cy="3881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normAutofit/>
          </a:bodyPr>
          <a:lstStyle/>
          <a:p>
            <a:pPr algn="ctr"/>
            <a:r>
              <a:rPr lang="en-US" b="1" dirty="0"/>
              <a:t>Net Sales Vs. Inflation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430418093"/>
              </p:ext>
            </p:extLst>
          </p:nvPr>
        </p:nvGraphicFramePr>
        <p:xfrm>
          <a:off x="609599" y="1676400"/>
          <a:ext cx="6348413" cy="3881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Regressions</a:t>
            </a:r>
            <a:endParaRPr lang="en-US" dirty="0"/>
          </a:p>
        </p:txBody>
      </p:sp>
      <p:graphicFrame>
        <p:nvGraphicFramePr>
          <p:cNvPr id="4" name="Content Placeholder 3"/>
          <p:cNvGraphicFramePr>
            <a:graphicFrameLocks noGrp="1"/>
          </p:cNvGraphicFramePr>
          <p:nvPr>
            <p:ph idx="1"/>
          </p:nvPr>
        </p:nvGraphicFramePr>
        <p:xfrm>
          <a:off x="609600" y="2160588"/>
          <a:ext cx="6348414" cy="2251710"/>
        </p:xfrm>
        <a:graphic>
          <a:graphicData uri="http://schemas.openxmlformats.org/drawingml/2006/table">
            <a:tbl>
              <a:tblPr firstRow="1" bandRow="1">
                <a:tableStyleId>{5C22544A-7EE6-4342-B048-85BDC9FD1C3A}</a:tableStyleId>
              </a:tblPr>
              <a:tblGrid>
                <a:gridCol w="3174207"/>
                <a:gridCol w="3174207"/>
              </a:tblGrid>
              <a:tr h="370840">
                <a:tc gridSpan="2">
                  <a:txBody>
                    <a:bodyPr/>
                    <a:lstStyle/>
                    <a:p>
                      <a:pPr algn="ctr" fontAlgn="b"/>
                      <a:r>
                        <a:rPr lang="en-US" sz="2400" b="0" i="1" u="none" strike="noStrike" dirty="0">
                          <a:solidFill>
                            <a:srgbClr val="000000"/>
                          </a:solidFill>
                          <a:latin typeface="Calibri"/>
                        </a:rPr>
                        <a:t>Regression Statistics</a:t>
                      </a:r>
                    </a:p>
                  </a:txBody>
                  <a:tcPr marL="9525" marR="9525" marT="9525" marB="0" anchor="b"/>
                </a:tc>
                <a:tc hMerge="1">
                  <a:txBody>
                    <a:bodyPr/>
                    <a:lstStyle/>
                    <a:p>
                      <a:endParaRPr lang="en-US"/>
                    </a:p>
                  </a:txBody>
                  <a:tcPr/>
                </a:tc>
              </a:tr>
              <a:tr h="370840">
                <a:tc>
                  <a:txBody>
                    <a:bodyPr/>
                    <a:lstStyle/>
                    <a:p>
                      <a:pPr algn="l" fontAlgn="b"/>
                      <a:r>
                        <a:rPr lang="en-US" sz="2400" b="0" i="0" u="none" strike="noStrike">
                          <a:solidFill>
                            <a:srgbClr val="000000"/>
                          </a:solidFill>
                          <a:latin typeface="Calibri"/>
                        </a:rPr>
                        <a:t>Multiple R</a:t>
                      </a:r>
                    </a:p>
                  </a:txBody>
                  <a:tcPr marL="9525" marR="9525" marT="9525" marB="0" anchor="b"/>
                </a:tc>
                <a:tc>
                  <a:txBody>
                    <a:bodyPr/>
                    <a:lstStyle/>
                    <a:p>
                      <a:pPr algn="r" fontAlgn="b"/>
                      <a:r>
                        <a:rPr lang="en-US" sz="2400" b="0" i="0" u="none" strike="noStrike">
                          <a:solidFill>
                            <a:srgbClr val="000000"/>
                          </a:solidFill>
                          <a:latin typeface="Calibri"/>
                        </a:rPr>
                        <a:t>0.382298239</a:t>
                      </a:r>
                    </a:p>
                  </a:txBody>
                  <a:tcPr marL="9525" marR="9525" marT="9525" marB="0" anchor="b"/>
                </a:tc>
              </a:tr>
              <a:tr h="370840">
                <a:tc>
                  <a:txBody>
                    <a:bodyPr/>
                    <a:lstStyle/>
                    <a:p>
                      <a:pPr algn="l" fontAlgn="b"/>
                      <a:r>
                        <a:rPr lang="en-US" sz="2400" b="0" i="0" u="none" strike="noStrike">
                          <a:solidFill>
                            <a:srgbClr val="000000"/>
                          </a:solidFill>
                          <a:latin typeface="Calibri"/>
                        </a:rPr>
                        <a:t>R Square</a:t>
                      </a:r>
                    </a:p>
                  </a:txBody>
                  <a:tcPr marL="9525" marR="9525" marT="9525" marB="0" anchor="b"/>
                </a:tc>
                <a:tc>
                  <a:txBody>
                    <a:bodyPr/>
                    <a:lstStyle/>
                    <a:p>
                      <a:pPr algn="r" fontAlgn="b"/>
                      <a:r>
                        <a:rPr lang="en-US" sz="2400" b="0" i="0" u="none" strike="noStrike">
                          <a:solidFill>
                            <a:srgbClr val="000000"/>
                          </a:solidFill>
                          <a:latin typeface="Calibri"/>
                        </a:rPr>
                        <a:t>0.146151944</a:t>
                      </a:r>
                    </a:p>
                  </a:txBody>
                  <a:tcPr marL="9525" marR="9525" marT="9525" marB="0" anchor="b"/>
                </a:tc>
              </a:tr>
              <a:tr h="370840">
                <a:tc>
                  <a:txBody>
                    <a:bodyPr/>
                    <a:lstStyle/>
                    <a:p>
                      <a:pPr algn="l" fontAlgn="b"/>
                      <a:r>
                        <a:rPr lang="en-US" sz="2400" b="0" i="0" u="none" strike="noStrike">
                          <a:solidFill>
                            <a:srgbClr val="000000"/>
                          </a:solidFill>
                          <a:latin typeface="Calibri"/>
                        </a:rPr>
                        <a:t>Adjusted R Square</a:t>
                      </a:r>
                    </a:p>
                  </a:txBody>
                  <a:tcPr marL="9525" marR="9525" marT="9525" marB="0" anchor="b"/>
                </a:tc>
                <a:tc>
                  <a:txBody>
                    <a:bodyPr/>
                    <a:lstStyle/>
                    <a:p>
                      <a:pPr algn="r" fontAlgn="b"/>
                      <a:r>
                        <a:rPr lang="en-US" sz="2400" b="0" i="0" u="none" strike="noStrike">
                          <a:solidFill>
                            <a:srgbClr val="000000"/>
                          </a:solidFill>
                          <a:latin typeface="Calibri"/>
                        </a:rPr>
                        <a:t>0.070254339</a:t>
                      </a:r>
                    </a:p>
                  </a:txBody>
                  <a:tcPr marL="9525" marR="9525" marT="9525" marB="0" anchor="b"/>
                </a:tc>
              </a:tr>
              <a:tr h="370840">
                <a:tc>
                  <a:txBody>
                    <a:bodyPr/>
                    <a:lstStyle/>
                    <a:p>
                      <a:pPr algn="l" fontAlgn="b"/>
                      <a:r>
                        <a:rPr lang="en-US" sz="2400" b="0" i="0" u="none" strike="noStrike">
                          <a:solidFill>
                            <a:srgbClr val="000000"/>
                          </a:solidFill>
                          <a:latin typeface="Calibri"/>
                        </a:rPr>
                        <a:t>Standard Error</a:t>
                      </a:r>
                    </a:p>
                  </a:txBody>
                  <a:tcPr marL="9525" marR="9525" marT="9525" marB="0" anchor="b"/>
                </a:tc>
                <a:tc>
                  <a:txBody>
                    <a:bodyPr/>
                    <a:lstStyle/>
                    <a:p>
                      <a:pPr algn="r" fontAlgn="b"/>
                      <a:r>
                        <a:rPr lang="en-US" sz="2400" b="0" i="0" u="none" strike="noStrike">
                          <a:solidFill>
                            <a:srgbClr val="000000"/>
                          </a:solidFill>
                          <a:latin typeface="Calibri"/>
                        </a:rPr>
                        <a:t>28.97928105</a:t>
                      </a:r>
                    </a:p>
                  </a:txBody>
                  <a:tcPr marL="9525" marR="9525" marT="9525" marB="0" anchor="b"/>
                </a:tc>
              </a:tr>
              <a:tr h="370840">
                <a:tc>
                  <a:txBody>
                    <a:bodyPr/>
                    <a:lstStyle/>
                    <a:p>
                      <a:pPr algn="l" fontAlgn="b"/>
                      <a:r>
                        <a:rPr lang="en-US" sz="2400" b="0" i="0" u="none" strike="noStrike">
                          <a:solidFill>
                            <a:srgbClr val="000000"/>
                          </a:solidFill>
                          <a:latin typeface="Calibri"/>
                        </a:rPr>
                        <a:t>Observations</a:t>
                      </a:r>
                    </a:p>
                  </a:txBody>
                  <a:tcPr marL="9525" marR="9525" marT="9525" marB="0" anchor="b"/>
                </a:tc>
                <a:tc>
                  <a:txBody>
                    <a:bodyPr/>
                    <a:lstStyle/>
                    <a:p>
                      <a:pPr algn="r" fontAlgn="b"/>
                      <a:r>
                        <a:rPr lang="en-US" sz="2400" b="0" i="0" u="none" strike="noStrike" dirty="0">
                          <a:solidFill>
                            <a:srgbClr val="000000"/>
                          </a:solidFill>
                          <a:latin typeface="Calibri"/>
                        </a:rPr>
                        <a:t>50</a:t>
                      </a:r>
                    </a:p>
                  </a:txBody>
                  <a:tcPr marL="9525" marR="9525" marT="9525" marB="0" anchor="b"/>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Regressions</a:t>
            </a:r>
            <a:endParaRPr lang="en-US" dirty="0"/>
          </a:p>
        </p:txBody>
      </p:sp>
      <p:graphicFrame>
        <p:nvGraphicFramePr>
          <p:cNvPr id="4" name="Content Placeholder 3"/>
          <p:cNvGraphicFramePr>
            <a:graphicFrameLocks noGrp="1"/>
          </p:cNvGraphicFramePr>
          <p:nvPr>
            <p:ph idx="1"/>
          </p:nvPr>
        </p:nvGraphicFramePr>
        <p:xfrm>
          <a:off x="609600" y="2160588"/>
          <a:ext cx="6348414" cy="1854200"/>
        </p:xfrm>
        <a:graphic>
          <a:graphicData uri="http://schemas.openxmlformats.org/drawingml/2006/table">
            <a:tbl>
              <a:tblPr firstRow="1" bandRow="1">
                <a:tableStyleId>{5C22544A-7EE6-4342-B048-85BDC9FD1C3A}</a:tableStyleId>
              </a:tblPr>
              <a:tblGrid>
                <a:gridCol w="1058069"/>
                <a:gridCol w="1058069"/>
                <a:gridCol w="1058069"/>
                <a:gridCol w="1058069"/>
                <a:gridCol w="1058069"/>
                <a:gridCol w="1058069"/>
              </a:tblGrid>
              <a:tr h="370840">
                <a:tc>
                  <a:txBody>
                    <a:bodyPr/>
                    <a:lstStyle/>
                    <a:p>
                      <a:pPr algn="l" fontAlgn="b"/>
                      <a:r>
                        <a:rPr lang="en-US" sz="1400" b="0" i="0" u="none" strike="noStrike" dirty="0">
                          <a:solidFill>
                            <a:srgbClr val="000000"/>
                          </a:solidFill>
                          <a:latin typeface="Calibri"/>
                        </a:rPr>
                        <a:t>ANOVA</a:t>
                      </a: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r>
              <a:tr h="370840">
                <a:tc>
                  <a:txBody>
                    <a:bodyPr/>
                    <a:lstStyle/>
                    <a:p>
                      <a:pPr algn="ctr" fontAlgn="b"/>
                      <a:r>
                        <a:rPr lang="en-US" sz="1400" b="0" i="1" u="none" strike="noStrike">
                          <a:solidFill>
                            <a:srgbClr val="000000"/>
                          </a:solidFill>
                          <a:latin typeface="Calibri"/>
                        </a:rPr>
                        <a:t> </a:t>
                      </a:r>
                    </a:p>
                  </a:txBody>
                  <a:tcPr marL="9525" marR="9525" marT="9525" marB="0" anchor="b"/>
                </a:tc>
                <a:tc>
                  <a:txBody>
                    <a:bodyPr/>
                    <a:lstStyle/>
                    <a:p>
                      <a:pPr algn="ctr" fontAlgn="b"/>
                      <a:r>
                        <a:rPr lang="en-US" sz="1400" b="0" i="1" u="none" strike="noStrike">
                          <a:solidFill>
                            <a:srgbClr val="000000"/>
                          </a:solidFill>
                          <a:latin typeface="Calibri"/>
                        </a:rPr>
                        <a:t>df</a:t>
                      </a:r>
                    </a:p>
                  </a:txBody>
                  <a:tcPr marL="9525" marR="9525" marT="9525" marB="0" anchor="b"/>
                </a:tc>
                <a:tc>
                  <a:txBody>
                    <a:bodyPr/>
                    <a:lstStyle/>
                    <a:p>
                      <a:pPr algn="ctr" fontAlgn="b"/>
                      <a:r>
                        <a:rPr lang="en-US" sz="1400" b="0" i="1" u="none" strike="noStrike">
                          <a:solidFill>
                            <a:srgbClr val="000000"/>
                          </a:solidFill>
                          <a:latin typeface="Calibri"/>
                        </a:rPr>
                        <a:t>SS</a:t>
                      </a:r>
                    </a:p>
                  </a:txBody>
                  <a:tcPr marL="9525" marR="9525" marT="9525" marB="0" anchor="b"/>
                </a:tc>
                <a:tc>
                  <a:txBody>
                    <a:bodyPr/>
                    <a:lstStyle/>
                    <a:p>
                      <a:pPr algn="ctr" fontAlgn="b"/>
                      <a:r>
                        <a:rPr lang="en-US" sz="1400" b="0" i="1" u="none" strike="noStrike">
                          <a:solidFill>
                            <a:srgbClr val="000000"/>
                          </a:solidFill>
                          <a:latin typeface="Calibri"/>
                        </a:rPr>
                        <a:t>MS</a:t>
                      </a:r>
                    </a:p>
                  </a:txBody>
                  <a:tcPr marL="9525" marR="9525" marT="9525" marB="0" anchor="b"/>
                </a:tc>
                <a:tc>
                  <a:txBody>
                    <a:bodyPr/>
                    <a:lstStyle/>
                    <a:p>
                      <a:pPr algn="ctr" fontAlgn="b"/>
                      <a:r>
                        <a:rPr lang="en-US" sz="1400" b="0" i="1" u="none" strike="noStrike">
                          <a:solidFill>
                            <a:srgbClr val="000000"/>
                          </a:solidFill>
                          <a:latin typeface="Calibri"/>
                        </a:rPr>
                        <a:t>F</a:t>
                      </a:r>
                    </a:p>
                  </a:txBody>
                  <a:tcPr marL="9525" marR="9525" marT="9525" marB="0" anchor="b"/>
                </a:tc>
                <a:tc>
                  <a:txBody>
                    <a:bodyPr/>
                    <a:lstStyle/>
                    <a:p>
                      <a:pPr algn="ctr" fontAlgn="b"/>
                      <a:r>
                        <a:rPr lang="en-US" sz="1400" b="0" i="1" u="none" strike="noStrike">
                          <a:solidFill>
                            <a:srgbClr val="000000"/>
                          </a:solidFill>
                          <a:latin typeface="Calibri"/>
                        </a:rPr>
                        <a:t>Significance F</a:t>
                      </a:r>
                    </a:p>
                  </a:txBody>
                  <a:tcPr marL="9525" marR="9525" marT="9525" marB="0" anchor="b"/>
                </a:tc>
              </a:tr>
              <a:tr h="370840">
                <a:tc>
                  <a:txBody>
                    <a:bodyPr/>
                    <a:lstStyle/>
                    <a:p>
                      <a:pPr algn="l" fontAlgn="b"/>
                      <a:r>
                        <a:rPr lang="en-US" sz="1400" b="0" i="0" u="none" strike="noStrike">
                          <a:solidFill>
                            <a:srgbClr val="000000"/>
                          </a:solidFill>
                          <a:latin typeface="Calibri"/>
                        </a:rPr>
                        <a:t>Regression</a:t>
                      </a:r>
                    </a:p>
                  </a:txBody>
                  <a:tcPr marL="9525" marR="9525" marT="9525" marB="0" anchor="b"/>
                </a:tc>
                <a:tc>
                  <a:txBody>
                    <a:bodyPr/>
                    <a:lstStyle/>
                    <a:p>
                      <a:pPr algn="r" fontAlgn="b"/>
                      <a:r>
                        <a:rPr lang="en-US" sz="1400" b="0" i="0" u="none" strike="noStrike">
                          <a:solidFill>
                            <a:srgbClr val="000000"/>
                          </a:solidFill>
                          <a:latin typeface="Calibri"/>
                        </a:rPr>
                        <a:t>4</a:t>
                      </a:r>
                    </a:p>
                  </a:txBody>
                  <a:tcPr marL="9525" marR="9525" marT="9525" marB="0" anchor="b"/>
                </a:tc>
                <a:tc>
                  <a:txBody>
                    <a:bodyPr/>
                    <a:lstStyle/>
                    <a:p>
                      <a:pPr algn="r" fontAlgn="b"/>
                      <a:r>
                        <a:rPr lang="en-US" sz="1400" b="0" i="0" u="none" strike="noStrike">
                          <a:solidFill>
                            <a:srgbClr val="000000"/>
                          </a:solidFill>
                          <a:latin typeface="Calibri"/>
                        </a:rPr>
                        <a:t>6468.621335</a:t>
                      </a:r>
                    </a:p>
                  </a:txBody>
                  <a:tcPr marL="9525" marR="9525" marT="9525" marB="0" anchor="b"/>
                </a:tc>
                <a:tc>
                  <a:txBody>
                    <a:bodyPr/>
                    <a:lstStyle/>
                    <a:p>
                      <a:pPr algn="r" fontAlgn="b"/>
                      <a:r>
                        <a:rPr lang="en-US" sz="1400" b="0" i="0" u="none" strike="noStrike">
                          <a:solidFill>
                            <a:srgbClr val="000000"/>
                          </a:solidFill>
                          <a:latin typeface="Calibri"/>
                        </a:rPr>
                        <a:t>1617.155334</a:t>
                      </a:r>
                    </a:p>
                  </a:txBody>
                  <a:tcPr marL="9525" marR="9525" marT="9525" marB="0" anchor="b"/>
                </a:tc>
                <a:tc>
                  <a:txBody>
                    <a:bodyPr/>
                    <a:lstStyle/>
                    <a:p>
                      <a:pPr algn="r" fontAlgn="b"/>
                      <a:r>
                        <a:rPr lang="en-US" sz="1400" b="0" i="0" u="none" strike="noStrike">
                          <a:solidFill>
                            <a:srgbClr val="000000"/>
                          </a:solidFill>
                          <a:latin typeface="Calibri"/>
                        </a:rPr>
                        <a:t>1.925646319</a:t>
                      </a:r>
                    </a:p>
                  </a:txBody>
                  <a:tcPr marL="9525" marR="9525" marT="9525" marB="0" anchor="b"/>
                </a:tc>
                <a:tc>
                  <a:txBody>
                    <a:bodyPr/>
                    <a:lstStyle/>
                    <a:p>
                      <a:pPr algn="r" fontAlgn="b"/>
                      <a:r>
                        <a:rPr lang="en-US" sz="1400" b="0" i="0" u="none" strike="noStrike">
                          <a:solidFill>
                            <a:srgbClr val="000000"/>
                          </a:solidFill>
                          <a:latin typeface="Calibri"/>
                        </a:rPr>
                        <a:t>0.12256333</a:t>
                      </a:r>
                    </a:p>
                  </a:txBody>
                  <a:tcPr marL="9525" marR="9525" marT="9525" marB="0" anchor="b"/>
                </a:tc>
              </a:tr>
              <a:tr h="370840">
                <a:tc>
                  <a:txBody>
                    <a:bodyPr/>
                    <a:lstStyle/>
                    <a:p>
                      <a:pPr algn="l" fontAlgn="b"/>
                      <a:r>
                        <a:rPr lang="en-US" sz="1400" b="0" i="0" u="none" strike="noStrike">
                          <a:solidFill>
                            <a:srgbClr val="000000"/>
                          </a:solidFill>
                          <a:latin typeface="Calibri"/>
                        </a:rPr>
                        <a:t>Residual</a:t>
                      </a:r>
                    </a:p>
                  </a:txBody>
                  <a:tcPr marL="9525" marR="9525" marT="9525" marB="0" anchor="b"/>
                </a:tc>
                <a:tc>
                  <a:txBody>
                    <a:bodyPr/>
                    <a:lstStyle/>
                    <a:p>
                      <a:pPr algn="r" fontAlgn="b"/>
                      <a:r>
                        <a:rPr lang="en-US" sz="1400" b="0" i="0" u="none" strike="noStrike">
                          <a:solidFill>
                            <a:srgbClr val="000000"/>
                          </a:solidFill>
                          <a:latin typeface="Calibri"/>
                        </a:rPr>
                        <a:t>45</a:t>
                      </a:r>
                    </a:p>
                  </a:txBody>
                  <a:tcPr marL="9525" marR="9525" marT="9525" marB="0" anchor="b"/>
                </a:tc>
                <a:tc>
                  <a:txBody>
                    <a:bodyPr/>
                    <a:lstStyle/>
                    <a:p>
                      <a:pPr algn="r" fontAlgn="b"/>
                      <a:r>
                        <a:rPr lang="en-US" sz="1400" b="0" i="0" u="none" strike="noStrike">
                          <a:solidFill>
                            <a:srgbClr val="000000"/>
                          </a:solidFill>
                          <a:latin typeface="Calibri"/>
                        </a:rPr>
                        <a:t>37790.94287</a:t>
                      </a:r>
                    </a:p>
                  </a:txBody>
                  <a:tcPr marL="9525" marR="9525" marT="9525" marB="0" anchor="b"/>
                </a:tc>
                <a:tc>
                  <a:txBody>
                    <a:bodyPr/>
                    <a:lstStyle/>
                    <a:p>
                      <a:pPr algn="r" fontAlgn="b"/>
                      <a:r>
                        <a:rPr lang="en-US" sz="1400" b="0" i="0" u="none" strike="noStrike">
                          <a:solidFill>
                            <a:srgbClr val="000000"/>
                          </a:solidFill>
                          <a:latin typeface="Calibri"/>
                        </a:rPr>
                        <a:t>839.7987303</a:t>
                      </a: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r>
              <a:tr h="370840">
                <a:tc>
                  <a:txBody>
                    <a:bodyPr/>
                    <a:lstStyle/>
                    <a:p>
                      <a:pPr algn="l" fontAlgn="b"/>
                      <a:r>
                        <a:rPr lang="en-US" sz="1400" b="0" i="0" u="none" strike="noStrike">
                          <a:solidFill>
                            <a:srgbClr val="000000"/>
                          </a:solidFill>
                          <a:latin typeface="Calibri"/>
                        </a:rPr>
                        <a:t>Total</a:t>
                      </a:r>
                    </a:p>
                  </a:txBody>
                  <a:tcPr marL="9525" marR="9525" marT="9525" marB="0" anchor="b"/>
                </a:tc>
                <a:tc>
                  <a:txBody>
                    <a:bodyPr/>
                    <a:lstStyle/>
                    <a:p>
                      <a:pPr algn="r" fontAlgn="b"/>
                      <a:r>
                        <a:rPr lang="en-US" sz="1400" b="0" i="0" u="none" strike="noStrike">
                          <a:solidFill>
                            <a:srgbClr val="000000"/>
                          </a:solidFill>
                          <a:latin typeface="Calibri"/>
                        </a:rPr>
                        <a:t>49</a:t>
                      </a:r>
                    </a:p>
                  </a:txBody>
                  <a:tcPr marL="9525" marR="9525" marT="9525" marB="0" anchor="b"/>
                </a:tc>
                <a:tc>
                  <a:txBody>
                    <a:bodyPr/>
                    <a:lstStyle/>
                    <a:p>
                      <a:pPr algn="r" fontAlgn="b"/>
                      <a:r>
                        <a:rPr lang="en-US" sz="1400" b="0" i="0" u="none" strike="noStrike">
                          <a:solidFill>
                            <a:srgbClr val="000000"/>
                          </a:solidFill>
                          <a:latin typeface="Calibri"/>
                        </a:rPr>
                        <a:t>44259.5642</a:t>
                      </a:r>
                    </a:p>
                  </a:txBody>
                  <a:tcPr marL="9525" marR="9525" marT="9525" marB="0" anchor="b"/>
                </a:tc>
                <a:tc>
                  <a:txBody>
                    <a:bodyPr/>
                    <a:lstStyle/>
                    <a:p>
                      <a:pPr algn="l" fontAlgn="b"/>
                      <a:r>
                        <a:rPr lang="en-US" sz="1400" b="0" i="0" u="none" strike="noStrike">
                          <a:solidFill>
                            <a:srgbClr val="000000"/>
                          </a:solidFill>
                          <a:latin typeface="Calibri"/>
                        </a:rPr>
                        <a:t> </a:t>
                      </a:r>
                    </a:p>
                  </a:txBody>
                  <a:tcPr marL="9525" marR="9525" marT="9525" marB="0" anchor="b"/>
                </a:tc>
                <a:tc>
                  <a:txBody>
                    <a:bodyPr/>
                    <a:lstStyle/>
                    <a:p>
                      <a:pPr algn="l" fontAlgn="b"/>
                      <a:r>
                        <a:rPr lang="en-US" sz="1400" b="0" i="0" u="none" strike="noStrike">
                          <a:solidFill>
                            <a:srgbClr val="000000"/>
                          </a:solidFill>
                          <a:latin typeface="Calibri"/>
                        </a:rPr>
                        <a:t> </a:t>
                      </a:r>
                    </a:p>
                  </a:txBody>
                  <a:tcPr marL="9525" marR="9525" marT="9525" marB="0" anchor="b"/>
                </a:tc>
                <a:tc>
                  <a:txBody>
                    <a:bodyPr/>
                    <a:lstStyle/>
                    <a:p>
                      <a:pPr algn="l" fontAlgn="b"/>
                      <a:r>
                        <a:rPr lang="en-US" sz="1400" b="0" i="0" u="none" strike="noStrike" dirty="0">
                          <a:solidFill>
                            <a:srgbClr val="000000"/>
                          </a:solidFill>
                          <a:latin typeface="Calibri"/>
                        </a:rPr>
                        <a:t> </a:t>
                      </a:r>
                    </a:p>
                  </a:txBody>
                  <a:tcPr marL="9525" marR="9525" marT="9525" marB="0" anchor="b"/>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Regressions</a:t>
            </a:r>
            <a:endParaRPr lang="en-US" dirty="0"/>
          </a:p>
        </p:txBody>
      </p:sp>
      <p:graphicFrame>
        <p:nvGraphicFramePr>
          <p:cNvPr id="4" name="Content Placeholder 3"/>
          <p:cNvGraphicFramePr>
            <a:graphicFrameLocks noGrp="1"/>
          </p:cNvGraphicFramePr>
          <p:nvPr>
            <p:ph idx="1"/>
          </p:nvPr>
        </p:nvGraphicFramePr>
        <p:xfrm>
          <a:off x="609600" y="2160588"/>
          <a:ext cx="8153397" cy="2868610"/>
        </p:xfrm>
        <a:graphic>
          <a:graphicData uri="http://schemas.openxmlformats.org/drawingml/2006/table">
            <a:tbl>
              <a:tblPr firstRow="1" bandRow="1">
                <a:tableStyleId>{5C22544A-7EE6-4342-B048-85BDC9FD1C3A}</a:tableStyleId>
              </a:tblPr>
              <a:tblGrid>
                <a:gridCol w="905933"/>
                <a:gridCol w="905933"/>
                <a:gridCol w="905933"/>
                <a:gridCol w="905933"/>
                <a:gridCol w="905933"/>
                <a:gridCol w="905933"/>
                <a:gridCol w="905933"/>
                <a:gridCol w="905933"/>
                <a:gridCol w="905933"/>
              </a:tblGrid>
              <a:tr h="449495">
                <a:tc>
                  <a:txBody>
                    <a:bodyPr/>
                    <a:lstStyle/>
                    <a:p>
                      <a:pPr algn="ctr" fontAlgn="b"/>
                      <a:r>
                        <a:rPr lang="en-US" sz="1100" b="0" i="1" u="none" strike="noStrike" dirty="0">
                          <a:solidFill>
                            <a:srgbClr val="000000"/>
                          </a:solidFill>
                          <a:latin typeface="Calibri"/>
                        </a:rPr>
                        <a:t> </a:t>
                      </a:r>
                    </a:p>
                  </a:txBody>
                  <a:tcPr marL="9525" marR="9525" marT="9525" marB="0" anchor="b"/>
                </a:tc>
                <a:tc>
                  <a:txBody>
                    <a:bodyPr/>
                    <a:lstStyle/>
                    <a:p>
                      <a:pPr algn="ctr" fontAlgn="b"/>
                      <a:r>
                        <a:rPr lang="en-US" sz="1100" b="0" i="1" u="none" strike="noStrike">
                          <a:solidFill>
                            <a:srgbClr val="000000"/>
                          </a:solidFill>
                          <a:latin typeface="Calibri"/>
                        </a:rPr>
                        <a:t>Coefficients</a:t>
                      </a:r>
                    </a:p>
                  </a:txBody>
                  <a:tcPr marL="9525" marR="9525" marT="9525" marB="0" anchor="b"/>
                </a:tc>
                <a:tc>
                  <a:txBody>
                    <a:bodyPr/>
                    <a:lstStyle/>
                    <a:p>
                      <a:pPr algn="ctr" fontAlgn="b"/>
                      <a:r>
                        <a:rPr lang="en-US" sz="1100" b="0" i="1" u="none" strike="noStrike">
                          <a:solidFill>
                            <a:srgbClr val="000000"/>
                          </a:solidFill>
                          <a:latin typeface="Calibri"/>
                        </a:rPr>
                        <a:t>Standard Error</a:t>
                      </a:r>
                    </a:p>
                  </a:txBody>
                  <a:tcPr marL="9525" marR="9525" marT="9525" marB="0" anchor="b"/>
                </a:tc>
                <a:tc>
                  <a:txBody>
                    <a:bodyPr/>
                    <a:lstStyle/>
                    <a:p>
                      <a:pPr algn="ctr" fontAlgn="b"/>
                      <a:r>
                        <a:rPr lang="en-US" sz="1100" b="0" i="1" u="none" strike="noStrike">
                          <a:solidFill>
                            <a:srgbClr val="000000"/>
                          </a:solidFill>
                          <a:latin typeface="Calibri"/>
                        </a:rPr>
                        <a:t>t Stat</a:t>
                      </a:r>
                    </a:p>
                  </a:txBody>
                  <a:tcPr marL="9525" marR="9525" marT="9525" marB="0" anchor="b"/>
                </a:tc>
                <a:tc>
                  <a:txBody>
                    <a:bodyPr/>
                    <a:lstStyle/>
                    <a:p>
                      <a:pPr algn="ctr" fontAlgn="b"/>
                      <a:r>
                        <a:rPr lang="en-US" sz="1100" b="0" i="1" u="none" strike="noStrike">
                          <a:solidFill>
                            <a:srgbClr val="000000"/>
                          </a:solidFill>
                          <a:latin typeface="Calibri"/>
                        </a:rPr>
                        <a:t>P-value</a:t>
                      </a:r>
                    </a:p>
                  </a:txBody>
                  <a:tcPr marL="9525" marR="9525" marT="9525" marB="0" anchor="b"/>
                </a:tc>
                <a:tc>
                  <a:txBody>
                    <a:bodyPr/>
                    <a:lstStyle/>
                    <a:p>
                      <a:pPr algn="ctr" fontAlgn="b"/>
                      <a:r>
                        <a:rPr lang="en-US" sz="1100" b="0" i="1" u="none" strike="noStrike">
                          <a:solidFill>
                            <a:srgbClr val="000000"/>
                          </a:solidFill>
                          <a:latin typeface="Calibri"/>
                        </a:rPr>
                        <a:t>Lower 95%</a:t>
                      </a:r>
                    </a:p>
                  </a:txBody>
                  <a:tcPr marL="9525" marR="9525" marT="9525" marB="0" anchor="b"/>
                </a:tc>
                <a:tc>
                  <a:txBody>
                    <a:bodyPr/>
                    <a:lstStyle/>
                    <a:p>
                      <a:pPr algn="ctr" fontAlgn="b"/>
                      <a:r>
                        <a:rPr lang="en-US" sz="1100" b="0" i="1" u="none" strike="noStrike">
                          <a:solidFill>
                            <a:srgbClr val="000000"/>
                          </a:solidFill>
                          <a:latin typeface="Calibri"/>
                        </a:rPr>
                        <a:t>Upper 95%</a:t>
                      </a:r>
                    </a:p>
                  </a:txBody>
                  <a:tcPr marL="9525" marR="9525" marT="9525" marB="0" anchor="b"/>
                </a:tc>
                <a:tc>
                  <a:txBody>
                    <a:bodyPr/>
                    <a:lstStyle/>
                    <a:p>
                      <a:pPr algn="ctr" fontAlgn="b"/>
                      <a:r>
                        <a:rPr lang="en-US" sz="1100" b="0" i="1" u="none" strike="noStrike">
                          <a:solidFill>
                            <a:srgbClr val="000000"/>
                          </a:solidFill>
                          <a:latin typeface="Calibri"/>
                        </a:rPr>
                        <a:t>Lower 95.0%</a:t>
                      </a:r>
                    </a:p>
                  </a:txBody>
                  <a:tcPr marL="9525" marR="9525" marT="9525" marB="0" anchor="b"/>
                </a:tc>
                <a:tc>
                  <a:txBody>
                    <a:bodyPr/>
                    <a:lstStyle/>
                    <a:p>
                      <a:pPr algn="ctr" fontAlgn="b"/>
                      <a:r>
                        <a:rPr lang="en-US" sz="1100" b="0" i="1" u="none" strike="noStrike">
                          <a:solidFill>
                            <a:srgbClr val="000000"/>
                          </a:solidFill>
                          <a:latin typeface="Calibri"/>
                        </a:rPr>
                        <a:t>Upper 95.0%</a:t>
                      </a:r>
                    </a:p>
                  </a:txBody>
                  <a:tcPr marL="9525" marR="9525" marT="9525" marB="0" anchor="b"/>
                </a:tc>
              </a:tr>
              <a:tr h="449495">
                <a:tc>
                  <a:txBody>
                    <a:bodyPr/>
                    <a:lstStyle/>
                    <a:p>
                      <a:pPr algn="l" fontAlgn="b"/>
                      <a:r>
                        <a:rPr lang="en-US" sz="1100" b="0" i="0" u="none" strike="noStrike">
                          <a:solidFill>
                            <a:srgbClr val="000000"/>
                          </a:solidFill>
                          <a:latin typeface="Calibri"/>
                        </a:rPr>
                        <a:t>Intercept</a:t>
                      </a:r>
                    </a:p>
                  </a:txBody>
                  <a:tcPr marL="9525" marR="9525" marT="9525" marB="0" anchor="b"/>
                </a:tc>
                <a:tc>
                  <a:txBody>
                    <a:bodyPr/>
                    <a:lstStyle/>
                    <a:p>
                      <a:pPr algn="r" fontAlgn="b"/>
                      <a:r>
                        <a:rPr lang="en-US" sz="1100" b="0" i="0" u="none" strike="noStrike">
                          <a:solidFill>
                            <a:srgbClr val="000000"/>
                          </a:solidFill>
                          <a:latin typeface="Calibri"/>
                        </a:rPr>
                        <a:t>-143.9481922</a:t>
                      </a:r>
                    </a:p>
                  </a:txBody>
                  <a:tcPr marL="9525" marR="9525" marT="9525" marB="0" anchor="b"/>
                </a:tc>
                <a:tc>
                  <a:txBody>
                    <a:bodyPr/>
                    <a:lstStyle/>
                    <a:p>
                      <a:pPr algn="r" fontAlgn="b"/>
                      <a:r>
                        <a:rPr lang="en-US" sz="1100" b="0" i="0" u="none" strike="noStrike">
                          <a:solidFill>
                            <a:srgbClr val="000000"/>
                          </a:solidFill>
                          <a:latin typeface="Calibri"/>
                        </a:rPr>
                        <a:t>977.4237873</a:t>
                      </a:r>
                    </a:p>
                  </a:txBody>
                  <a:tcPr marL="9525" marR="9525" marT="9525" marB="0" anchor="b"/>
                </a:tc>
                <a:tc>
                  <a:txBody>
                    <a:bodyPr/>
                    <a:lstStyle/>
                    <a:p>
                      <a:pPr algn="r" fontAlgn="b"/>
                      <a:r>
                        <a:rPr lang="en-US" sz="1100" b="0" i="0" u="none" strike="noStrike">
                          <a:solidFill>
                            <a:srgbClr val="000000"/>
                          </a:solidFill>
                          <a:latin typeface="Calibri"/>
                        </a:rPr>
                        <a:t>-0.14727306</a:t>
                      </a:r>
                    </a:p>
                  </a:txBody>
                  <a:tcPr marL="9525" marR="9525" marT="9525" marB="0" anchor="b"/>
                </a:tc>
                <a:tc>
                  <a:txBody>
                    <a:bodyPr/>
                    <a:lstStyle/>
                    <a:p>
                      <a:pPr algn="r" fontAlgn="b"/>
                      <a:r>
                        <a:rPr lang="en-US" sz="1100" b="0" i="0" u="none" strike="noStrike">
                          <a:solidFill>
                            <a:srgbClr val="000000"/>
                          </a:solidFill>
                          <a:latin typeface="Calibri"/>
                        </a:rPr>
                        <a:t>0.883574366</a:t>
                      </a:r>
                    </a:p>
                  </a:txBody>
                  <a:tcPr marL="9525" marR="9525" marT="9525" marB="0" anchor="b"/>
                </a:tc>
                <a:tc>
                  <a:txBody>
                    <a:bodyPr/>
                    <a:lstStyle/>
                    <a:p>
                      <a:pPr algn="r" fontAlgn="b"/>
                      <a:r>
                        <a:rPr lang="en-US" sz="1100" b="0" i="0" u="none" strike="noStrike">
                          <a:solidFill>
                            <a:srgbClr val="000000"/>
                          </a:solidFill>
                          <a:latin typeface="Calibri"/>
                        </a:rPr>
                        <a:t>-2112.580755</a:t>
                      </a:r>
                    </a:p>
                  </a:txBody>
                  <a:tcPr marL="9525" marR="9525" marT="9525" marB="0" anchor="b"/>
                </a:tc>
                <a:tc>
                  <a:txBody>
                    <a:bodyPr/>
                    <a:lstStyle/>
                    <a:p>
                      <a:pPr algn="r" fontAlgn="b"/>
                      <a:r>
                        <a:rPr lang="en-US" sz="1100" b="0" i="0" u="none" strike="noStrike">
                          <a:solidFill>
                            <a:srgbClr val="000000"/>
                          </a:solidFill>
                          <a:latin typeface="Calibri"/>
                        </a:rPr>
                        <a:t>1824.68437</a:t>
                      </a:r>
                    </a:p>
                  </a:txBody>
                  <a:tcPr marL="9525" marR="9525" marT="9525" marB="0" anchor="b"/>
                </a:tc>
                <a:tc>
                  <a:txBody>
                    <a:bodyPr/>
                    <a:lstStyle/>
                    <a:p>
                      <a:pPr algn="r" fontAlgn="b"/>
                      <a:r>
                        <a:rPr lang="en-US" sz="1100" b="0" i="0" u="none" strike="noStrike">
                          <a:solidFill>
                            <a:srgbClr val="000000"/>
                          </a:solidFill>
                          <a:latin typeface="Calibri"/>
                        </a:rPr>
                        <a:t>-2112.580755</a:t>
                      </a:r>
                    </a:p>
                  </a:txBody>
                  <a:tcPr marL="9525" marR="9525" marT="9525" marB="0" anchor="b"/>
                </a:tc>
                <a:tc>
                  <a:txBody>
                    <a:bodyPr/>
                    <a:lstStyle/>
                    <a:p>
                      <a:pPr algn="r" fontAlgn="b"/>
                      <a:r>
                        <a:rPr lang="en-US" sz="1100" b="0" i="0" u="none" strike="noStrike">
                          <a:solidFill>
                            <a:srgbClr val="000000"/>
                          </a:solidFill>
                          <a:latin typeface="Calibri"/>
                        </a:rPr>
                        <a:t>1824.68437</a:t>
                      </a:r>
                    </a:p>
                  </a:txBody>
                  <a:tcPr marL="9525" marR="9525" marT="9525" marB="0" anchor="b"/>
                </a:tc>
              </a:tr>
              <a:tr h="449495">
                <a:tc>
                  <a:txBody>
                    <a:bodyPr/>
                    <a:lstStyle/>
                    <a:p>
                      <a:pPr algn="l" fontAlgn="b"/>
                      <a:r>
                        <a:rPr lang="en-US" sz="1100" b="0" i="0" u="none" strike="noStrike">
                          <a:solidFill>
                            <a:srgbClr val="000000"/>
                          </a:solidFill>
                          <a:latin typeface="Calibri"/>
                        </a:rPr>
                        <a:t>Number of Stores</a:t>
                      </a:r>
                    </a:p>
                  </a:txBody>
                  <a:tcPr marL="9525" marR="9525" marT="9525" marB="0" anchor="b"/>
                </a:tc>
                <a:tc>
                  <a:txBody>
                    <a:bodyPr/>
                    <a:lstStyle/>
                    <a:p>
                      <a:pPr algn="r" fontAlgn="b"/>
                      <a:r>
                        <a:rPr lang="en-US" sz="1100" b="0" i="0" u="none" strike="noStrike">
                          <a:solidFill>
                            <a:srgbClr val="000000"/>
                          </a:solidFill>
                          <a:latin typeface="Calibri"/>
                        </a:rPr>
                        <a:t>0.311307249</a:t>
                      </a:r>
                    </a:p>
                  </a:txBody>
                  <a:tcPr marL="9525" marR="9525" marT="9525" marB="0" anchor="b"/>
                </a:tc>
                <a:tc>
                  <a:txBody>
                    <a:bodyPr/>
                    <a:lstStyle/>
                    <a:p>
                      <a:pPr algn="r" fontAlgn="b"/>
                      <a:r>
                        <a:rPr lang="en-US" sz="1100" b="0" i="0" u="none" strike="noStrike" dirty="0">
                          <a:solidFill>
                            <a:srgbClr val="000000"/>
                          </a:solidFill>
                          <a:latin typeface="Calibri"/>
                        </a:rPr>
                        <a:t>1.899221982</a:t>
                      </a:r>
                    </a:p>
                  </a:txBody>
                  <a:tcPr marL="9525" marR="9525" marT="9525" marB="0" anchor="b"/>
                </a:tc>
                <a:tc>
                  <a:txBody>
                    <a:bodyPr/>
                    <a:lstStyle/>
                    <a:p>
                      <a:pPr algn="r" fontAlgn="b"/>
                      <a:r>
                        <a:rPr lang="en-US" sz="1100" b="0" i="0" u="none" strike="noStrike">
                          <a:solidFill>
                            <a:srgbClr val="000000"/>
                          </a:solidFill>
                          <a:latin typeface="Calibri"/>
                        </a:rPr>
                        <a:t>0.16391304</a:t>
                      </a:r>
                    </a:p>
                  </a:txBody>
                  <a:tcPr marL="9525" marR="9525" marT="9525" marB="0" anchor="b"/>
                </a:tc>
                <a:tc>
                  <a:txBody>
                    <a:bodyPr/>
                    <a:lstStyle/>
                    <a:p>
                      <a:pPr algn="r" fontAlgn="b"/>
                      <a:r>
                        <a:rPr lang="en-US" sz="1100" b="0" i="0" u="none" strike="noStrike">
                          <a:solidFill>
                            <a:srgbClr val="000000"/>
                          </a:solidFill>
                          <a:latin typeface="Calibri"/>
                        </a:rPr>
                        <a:t>0.870533604</a:t>
                      </a:r>
                    </a:p>
                  </a:txBody>
                  <a:tcPr marL="9525" marR="9525" marT="9525" marB="0" anchor="b"/>
                </a:tc>
                <a:tc>
                  <a:txBody>
                    <a:bodyPr/>
                    <a:lstStyle/>
                    <a:p>
                      <a:pPr algn="r" fontAlgn="b"/>
                      <a:r>
                        <a:rPr lang="en-US" sz="1100" b="0" i="0" u="none" strike="noStrike">
                          <a:solidFill>
                            <a:srgbClr val="000000"/>
                          </a:solidFill>
                          <a:latin typeface="Calibri"/>
                        </a:rPr>
                        <a:t>-3.513922182</a:t>
                      </a:r>
                    </a:p>
                  </a:txBody>
                  <a:tcPr marL="9525" marR="9525" marT="9525" marB="0" anchor="b"/>
                </a:tc>
                <a:tc>
                  <a:txBody>
                    <a:bodyPr/>
                    <a:lstStyle/>
                    <a:p>
                      <a:pPr algn="r" fontAlgn="b"/>
                      <a:r>
                        <a:rPr lang="en-US" sz="1100" b="0" i="0" u="none" strike="noStrike">
                          <a:solidFill>
                            <a:srgbClr val="000000"/>
                          </a:solidFill>
                          <a:latin typeface="Calibri"/>
                        </a:rPr>
                        <a:t>4.13653668</a:t>
                      </a:r>
                    </a:p>
                  </a:txBody>
                  <a:tcPr marL="9525" marR="9525" marT="9525" marB="0" anchor="b"/>
                </a:tc>
                <a:tc>
                  <a:txBody>
                    <a:bodyPr/>
                    <a:lstStyle/>
                    <a:p>
                      <a:pPr algn="r" fontAlgn="b"/>
                      <a:r>
                        <a:rPr lang="en-US" sz="1100" b="0" i="0" u="none" strike="noStrike">
                          <a:solidFill>
                            <a:srgbClr val="000000"/>
                          </a:solidFill>
                          <a:latin typeface="Calibri"/>
                        </a:rPr>
                        <a:t>-3.513922182</a:t>
                      </a:r>
                    </a:p>
                  </a:txBody>
                  <a:tcPr marL="9525" marR="9525" marT="9525" marB="0" anchor="b"/>
                </a:tc>
                <a:tc>
                  <a:txBody>
                    <a:bodyPr/>
                    <a:lstStyle/>
                    <a:p>
                      <a:pPr algn="r" fontAlgn="b"/>
                      <a:r>
                        <a:rPr lang="en-US" sz="1100" b="0" i="0" u="none" strike="noStrike">
                          <a:solidFill>
                            <a:srgbClr val="000000"/>
                          </a:solidFill>
                          <a:latin typeface="Calibri"/>
                        </a:rPr>
                        <a:t>4.13653668</a:t>
                      </a:r>
                    </a:p>
                  </a:txBody>
                  <a:tcPr marL="9525" marR="9525" marT="9525" marB="0" anchor="b"/>
                </a:tc>
              </a:tr>
              <a:tr h="449495">
                <a:tc>
                  <a:txBody>
                    <a:bodyPr/>
                    <a:lstStyle/>
                    <a:p>
                      <a:pPr algn="l" fontAlgn="b"/>
                      <a:r>
                        <a:rPr lang="en-US" sz="1100" b="0" i="0" u="none" strike="noStrike">
                          <a:solidFill>
                            <a:srgbClr val="000000"/>
                          </a:solidFill>
                          <a:latin typeface="Calibri"/>
                        </a:rPr>
                        <a:t>Unemployment Rate</a:t>
                      </a:r>
                    </a:p>
                  </a:txBody>
                  <a:tcPr marL="9525" marR="9525" marT="9525" marB="0" anchor="b"/>
                </a:tc>
                <a:tc>
                  <a:txBody>
                    <a:bodyPr/>
                    <a:lstStyle/>
                    <a:p>
                      <a:pPr algn="r" fontAlgn="b"/>
                      <a:r>
                        <a:rPr lang="en-US" sz="1100" b="0" i="0" u="none" strike="noStrike">
                          <a:solidFill>
                            <a:srgbClr val="000000"/>
                          </a:solidFill>
                          <a:latin typeface="Calibri"/>
                        </a:rPr>
                        <a:t>8.265280655</a:t>
                      </a:r>
                    </a:p>
                  </a:txBody>
                  <a:tcPr marL="9525" marR="9525" marT="9525" marB="0" anchor="b"/>
                </a:tc>
                <a:tc>
                  <a:txBody>
                    <a:bodyPr/>
                    <a:lstStyle/>
                    <a:p>
                      <a:pPr algn="r" fontAlgn="b"/>
                      <a:r>
                        <a:rPr lang="en-US" sz="1100" b="0" i="0" u="none" strike="noStrike">
                          <a:solidFill>
                            <a:srgbClr val="000000"/>
                          </a:solidFill>
                          <a:latin typeface="Calibri"/>
                        </a:rPr>
                        <a:t>18.17312315</a:t>
                      </a:r>
                    </a:p>
                  </a:txBody>
                  <a:tcPr marL="9525" marR="9525" marT="9525" marB="0" anchor="b"/>
                </a:tc>
                <a:tc>
                  <a:txBody>
                    <a:bodyPr/>
                    <a:lstStyle/>
                    <a:p>
                      <a:pPr algn="r" fontAlgn="b"/>
                      <a:r>
                        <a:rPr lang="en-US" sz="1100" b="0" i="0" u="none" strike="noStrike">
                          <a:solidFill>
                            <a:srgbClr val="000000"/>
                          </a:solidFill>
                          <a:latin typeface="Calibri"/>
                        </a:rPr>
                        <a:t>0.454807937</a:t>
                      </a:r>
                    </a:p>
                  </a:txBody>
                  <a:tcPr marL="9525" marR="9525" marT="9525" marB="0" anchor="b"/>
                </a:tc>
                <a:tc>
                  <a:txBody>
                    <a:bodyPr/>
                    <a:lstStyle/>
                    <a:p>
                      <a:pPr algn="r" fontAlgn="b"/>
                      <a:r>
                        <a:rPr lang="en-US" sz="1100" b="0" i="0" u="none" strike="noStrike">
                          <a:solidFill>
                            <a:srgbClr val="000000"/>
                          </a:solidFill>
                          <a:latin typeface="Calibri"/>
                        </a:rPr>
                        <a:t>0.651434004</a:t>
                      </a:r>
                    </a:p>
                  </a:txBody>
                  <a:tcPr marL="9525" marR="9525" marT="9525" marB="0" anchor="b"/>
                </a:tc>
                <a:tc>
                  <a:txBody>
                    <a:bodyPr/>
                    <a:lstStyle/>
                    <a:p>
                      <a:pPr algn="r" fontAlgn="b"/>
                      <a:r>
                        <a:rPr lang="en-US" sz="1100" b="0" i="0" u="none" strike="noStrike">
                          <a:solidFill>
                            <a:srgbClr val="000000"/>
                          </a:solidFill>
                          <a:latin typeface="Calibri"/>
                        </a:rPr>
                        <a:t>-28.33726826</a:t>
                      </a:r>
                    </a:p>
                  </a:txBody>
                  <a:tcPr marL="9525" marR="9525" marT="9525" marB="0" anchor="b"/>
                </a:tc>
                <a:tc>
                  <a:txBody>
                    <a:bodyPr/>
                    <a:lstStyle/>
                    <a:p>
                      <a:pPr algn="r" fontAlgn="b"/>
                      <a:r>
                        <a:rPr lang="en-US" sz="1100" b="0" i="0" u="none" strike="noStrike">
                          <a:solidFill>
                            <a:srgbClr val="000000"/>
                          </a:solidFill>
                          <a:latin typeface="Calibri"/>
                        </a:rPr>
                        <a:t>44.86782957</a:t>
                      </a:r>
                    </a:p>
                  </a:txBody>
                  <a:tcPr marL="9525" marR="9525" marT="9525" marB="0" anchor="b"/>
                </a:tc>
                <a:tc>
                  <a:txBody>
                    <a:bodyPr/>
                    <a:lstStyle/>
                    <a:p>
                      <a:pPr algn="r" fontAlgn="b"/>
                      <a:r>
                        <a:rPr lang="en-US" sz="1100" b="0" i="0" u="none" strike="noStrike">
                          <a:solidFill>
                            <a:srgbClr val="000000"/>
                          </a:solidFill>
                          <a:latin typeface="Calibri"/>
                        </a:rPr>
                        <a:t>-28.33726826</a:t>
                      </a:r>
                    </a:p>
                  </a:txBody>
                  <a:tcPr marL="9525" marR="9525" marT="9525" marB="0" anchor="b"/>
                </a:tc>
                <a:tc>
                  <a:txBody>
                    <a:bodyPr/>
                    <a:lstStyle/>
                    <a:p>
                      <a:pPr algn="r" fontAlgn="b"/>
                      <a:r>
                        <a:rPr lang="en-US" sz="1100" b="0" i="0" u="none" strike="noStrike">
                          <a:solidFill>
                            <a:srgbClr val="000000"/>
                          </a:solidFill>
                          <a:latin typeface="Calibri"/>
                        </a:rPr>
                        <a:t>44.86782957</a:t>
                      </a:r>
                    </a:p>
                  </a:txBody>
                  <a:tcPr marL="9525" marR="9525" marT="9525" marB="0" anchor="b"/>
                </a:tc>
              </a:tr>
              <a:tr h="621135">
                <a:tc>
                  <a:txBody>
                    <a:bodyPr/>
                    <a:lstStyle/>
                    <a:p>
                      <a:pPr algn="l" fontAlgn="b"/>
                      <a:r>
                        <a:rPr lang="en-US" sz="1100" b="0" i="0" u="none" strike="noStrike">
                          <a:solidFill>
                            <a:srgbClr val="000000"/>
                          </a:solidFill>
                          <a:latin typeface="Calibri"/>
                        </a:rPr>
                        <a:t>Consumer Sentiment Index</a:t>
                      </a:r>
                    </a:p>
                  </a:txBody>
                  <a:tcPr marL="9525" marR="9525" marT="9525" marB="0" anchor="b"/>
                </a:tc>
                <a:tc>
                  <a:txBody>
                    <a:bodyPr/>
                    <a:lstStyle/>
                    <a:p>
                      <a:pPr algn="r" fontAlgn="b"/>
                      <a:r>
                        <a:rPr lang="en-US" sz="1100" b="0" i="0" u="none" strike="noStrike">
                          <a:solidFill>
                            <a:srgbClr val="000000"/>
                          </a:solidFill>
                          <a:latin typeface="Calibri"/>
                        </a:rPr>
                        <a:t>0.539154267</a:t>
                      </a:r>
                    </a:p>
                  </a:txBody>
                  <a:tcPr marL="9525" marR="9525" marT="9525" marB="0" anchor="b"/>
                </a:tc>
                <a:tc>
                  <a:txBody>
                    <a:bodyPr/>
                    <a:lstStyle/>
                    <a:p>
                      <a:pPr algn="r" fontAlgn="b"/>
                      <a:r>
                        <a:rPr lang="en-US" sz="1100" b="0" i="0" u="none" strike="noStrike">
                          <a:solidFill>
                            <a:srgbClr val="000000"/>
                          </a:solidFill>
                          <a:latin typeface="Calibri"/>
                        </a:rPr>
                        <a:t>1.123353822</a:t>
                      </a:r>
                    </a:p>
                  </a:txBody>
                  <a:tcPr marL="9525" marR="9525" marT="9525" marB="0" anchor="b"/>
                </a:tc>
                <a:tc>
                  <a:txBody>
                    <a:bodyPr/>
                    <a:lstStyle/>
                    <a:p>
                      <a:pPr algn="r" fontAlgn="b"/>
                      <a:r>
                        <a:rPr lang="en-US" sz="1100" b="0" i="0" u="none" strike="noStrike">
                          <a:solidFill>
                            <a:srgbClr val="000000"/>
                          </a:solidFill>
                          <a:latin typeface="Calibri"/>
                        </a:rPr>
                        <a:t>0.479950534</a:t>
                      </a:r>
                    </a:p>
                  </a:txBody>
                  <a:tcPr marL="9525" marR="9525" marT="9525" marB="0" anchor="b"/>
                </a:tc>
                <a:tc>
                  <a:txBody>
                    <a:bodyPr/>
                    <a:lstStyle/>
                    <a:p>
                      <a:pPr algn="r" fontAlgn="b"/>
                      <a:r>
                        <a:rPr lang="en-US" sz="1100" b="0" i="0" u="none" strike="noStrike">
                          <a:solidFill>
                            <a:srgbClr val="000000"/>
                          </a:solidFill>
                          <a:latin typeface="Calibri"/>
                        </a:rPr>
                        <a:t>0.63358732</a:t>
                      </a:r>
                    </a:p>
                  </a:txBody>
                  <a:tcPr marL="9525" marR="9525" marT="9525" marB="0" anchor="b"/>
                </a:tc>
                <a:tc>
                  <a:txBody>
                    <a:bodyPr/>
                    <a:lstStyle/>
                    <a:p>
                      <a:pPr algn="r" fontAlgn="b"/>
                      <a:r>
                        <a:rPr lang="en-US" sz="1100" b="0" i="0" u="none" strike="noStrike">
                          <a:solidFill>
                            <a:srgbClr val="000000"/>
                          </a:solidFill>
                          <a:latin typeface="Calibri"/>
                        </a:rPr>
                        <a:t>-1.723396473</a:t>
                      </a:r>
                    </a:p>
                  </a:txBody>
                  <a:tcPr marL="9525" marR="9525" marT="9525" marB="0" anchor="b"/>
                </a:tc>
                <a:tc>
                  <a:txBody>
                    <a:bodyPr/>
                    <a:lstStyle/>
                    <a:p>
                      <a:pPr algn="r" fontAlgn="b"/>
                      <a:r>
                        <a:rPr lang="en-US" sz="1100" b="0" i="0" u="none" strike="noStrike">
                          <a:solidFill>
                            <a:srgbClr val="000000"/>
                          </a:solidFill>
                          <a:latin typeface="Calibri"/>
                        </a:rPr>
                        <a:t>2.801705007</a:t>
                      </a:r>
                    </a:p>
                  </a:txBody>
                  <a:tcPr marL="9525" marR="9525" marT="9525" marB="0" anchor="b"/>
                </a:tc>
                <a:tc>
                  <a:txBody>
                    <a:bodyPr/>
                    <a:lstStyle/>
                    <a:p>
                      <a:pPr algn="r" fontAlgn="b"/>
                      <a:r>
                        <a:rPr lang="en-US" sz="1100" b="0" i="0" u="none" strike="noStrike">
                          <a:solidFill>
                            <a:srgbClr val="000000"/>
                          </a:solidFill>
                          <a:latin typeface="Calibri"/>
                        </a:rPr>
                        <a:t>-1.723396473</a:t>
                      </a:r>
                    </a:p>
                  </a:txBody>
                  <a:tcPr marL="9525" marR="9525" marT="9525" marB="0" anchor="b"/>
                </a:tc>
                <a:tc>
                  <a:txBody>
                    <a:bodyPr/>
                    <a:lstStyle/>
                    <a:p>
                      <a:pPr algn="r" fontAlgn="b"/>
                      <a:r>
                        <a:rPr lang="en-US" sz="1100" b="0" i="0" u="none" strike="noStrike">
                          <a:solidFill>
                            <a:srgbClr val="000000"/>
                          </a:solidFill>
                          <a:latin typeface="Calibri"/>
                        </a:rPr>
                        <a:t>2.801705007</a:t>
                      </a:r>
                    </a:p>
                  </a:txBody>
                  <a:tcPr marL="9525" marR="9525" marT="9525" marB="0" anchor="b"/>
                </a:tc>
              </a:tr>
              <a:tr h="449495">
                <a:tc>
                  <a:txBody>
                    <a:bodyPr/>
                    <a:lstStyle/>
                    <a:p>
                      <a:pPr algn="l" fontAlgn="b"/>
                      <a:r>
                        <a:rPr lang="en-US" sz="1100" b="0" i="0" u="none" strike="noStrike">
                          <a:solidFill>
                            <a:srgbClr val="000000"/>
                          </a:solidFill>
                          <a:latin typeface="Calibri"/>
                        </a:rPr>
                        <a:t>Inflation</a:t>
                      </a:r>
                    </a:p>
                  </a:txBody>
                  <a:tcPr marL="9525" marR="9525" marT="9525" marB="0" anchor="b"/>
                </a:tc>
                <a:tc>
                  <a:txBody>
                    <a:bodyPr/>
                    <a:lstStyle/>
                    <a:p>
                      <a:pPr algn="r" fontAlgn="b"/>
                      <a:r>
                        <a:rPr lang="en-US" sz="1100" b="0" i="0" u="none" strike="noStrike">
                          <a:solidFill>
                            <a:srgbClr val="000000"/>
                          </a:solidFill>
                          <a:latin typeface="Calibri"/>
                        </a:rPr>
                        <a:t>-35.75611295</a:t>
                      </a:r>
                    </a:p>
                  </a:txBody>
                  <a:tcPr marL="9525" marR="9525" marT="9525" marB="0" anchor="b"/>
                </a:tc>
                <a:tc>
                  <a:txBody>
                    <a:bodyPr/>
                    <a:lstStyle/>
                    <a:p>
                      <a:pPr algn="r" fontAlgn="b"/>
                      <a:r>
                        <a:rPr lang="en-US" sz="1100" b="0" i="0" u="none" strike="noStrike">
                          <a:solidFill>
                            <a:srgbClr val="000000"/>
                          </a:solidFill>
                          <a:latin typeface="Calibri"/>
                        </a:rPr>
                        <a:t>14.71355929</a:t>
                      </a:r>
                    </a:p>
                  </a:txBody>
                  <a:tcPr marL="9525" marR="9525" marT="9525" marB="0" anchor="b"/>
                </a:tc>
                <a:tc>
                  <a:txBody>
                    <a:bodyPr/>
                    <a:lstStyle/>
                    <a:p>
                      <a:pPr algn="r" fontAlgn="b"/>
                      <a:r>
                        <a:rPr lang="en-US" sz="1100" b="0" i="0" u="none" strike="noStrike">
                          <a:solidFill>
                            <a:srgbClr val="000000"/>
                          </a:solidFill>
                          <a:latin typeface="Calibri"/>
                        </a:rPr>
                        <a:t>-2.430147067</a:t>
                      </a:r>
                    </a:p>
                  </a:txBody>
                  <a:tcPr marL="9525" marR="9525" marT="9525" marB="0" anchor="b"/>
                </a:tc>
                <a:tc>
                  <a:txBody>
                    <a:bodyPr/>
                    <a:lstStyle/>
                    <a:p>
                      <a:pPr algn="r" fontAlgn="b"/>
                      <a:r>
                        <a:rPr lang="en-US" sz="1100" b="0" i="0" u="none" strike="noStrike">
                          <a:solidFill>
                            <a:srgbClr val="000000"/>
                          </a:solidFill>
                          <a:latin typeface="Calibri"/>
                        </a:rPr>
                        <a:t>0.019144069</a:t>
                      </a:r>
                    </a:p>
                  </a:txBody>
                  <a:tcPr marL="9525" marR="9525" marT="9525" marB="0" anchor="b"/>
                </a:tc>
                <a:tc>
                  <a:txBody>
                    <a:bodyPr/>
                    <a:lstStyle/>
                    <a:p>
                      <a:pPr algn="r" fontAlgn="b"/>
                      <a:r>
                        <a:rPr lang="en-US" sz="1100" b="0" i="0" u="none" strike="noStrike">
                          <a:solidFill>
                            <a:srgbClr val="000000"/>
                          </a:solidFill>
                          <a:latin typeface="Calibri"/>
                        </a:rPr>
                        <a:t>-65.39074258</a:t>
                      </a:r>
                    </a:p>
                  </a:txBody>
                  <a:tcPr marL="9525" marR="9525" marT="9525" marB="0" anchor="b"/>
                </a:tc>
                <a:tc>
                  <a:txBody>
                    <a:bodyPr/>
                    <a:lstStyle/>
                    <a:p>
                      <a:pPr algn="r" fontAlgn="b"/>
                      <a:r>
                        <a:rPr lang="en-US" sz="1100" b="0" i="0" u="none" strike="noStrike">
                          <a:solidFill>
                            <a:srgbClr val="000000"/>
                          </a:solidFill>
                          <a:latin typeface="Calibri"/>
                        </a:rPr>
                        <a:t>-6.121483321</a:t>
                      </a:r>
                    </a:p>
                  </a:txBody>
                  <a:tcPr marL="9525" marR="9525" marT="9525" marB="0" anchor="b"/>
                </a:tc>
                <a:tc>
                  <a:txBody>
                    <a:bodyPr/>
                    <a:lstStyle/>
                    <a:p>
                      <a:pPr algn="r" fontAlgn="b"/>
                      <a:r>
                        <a:rPr lang="en-US" sz="1100" b="0" i="0" u="none" strike="noStrike">
                          <a:solidFill>
                            <a:srgbClr val="000000"/>
                          </a:solidFill>
                          <a:latin typeface="Calibri"/>
                        </a:rPr>
                        <a:t>-65.39074258</a:t>
                      </a:r>
                    </a:p>
                  </a:txBody>
                  <a:tcPr marL="9525" marR="9525" marT="9525" marB="0" anchor="b"/>
                </a:tc>
                <a:tc>
                  <a:txBody>
                    <a:bodyPr/>
                    <a:lstStyle/>
                    <a:p>
                      <a:pPr algn="r" fontAlgn="b"/>
                      <a:r>
                        <a:rPr lang="en-US" sz="1100" b="0" i="0" u="none" strike="noStrike" dirty="0">
                          <a:solidFill>
                            <a:srgbClr val="000000"/>
                          </a:solidFill>
                          <a:latin typeface="Calibri"/>
                        </a:rPr>
                        <a:t>-6.121483321</a:t>
                      </a:r>
                    </a:p>
                  </a:txBody>
                  <a:tcPr marL="9525" marR="9525" marT="9525" marB="0" anchor="b"/>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914400"/>
          </a:xfrm>
        </p:spPr>
        <p:txBody>
          <a:bodyPr/>
          <a:lstStyle/>
          <a:p>
            <a:pPr algn="ctr"/>
            <a:r>
              <a:rPr lang="en-US" b="1" dirty="0" smtClean="0"/>
              <a:t>Relationship to the Graphs</a:t>
            </a:r>
            <a:endParaRPr lang="en-US" b="1" dirty="0"/>
          </a:p>
        </p:txBody>
      </p:sp>
      <p:sp>
        <p:nvSpPr>
          <p:cNvPr id="3" name="Content Placeholder 2"/>
          <p:cNvSpPr>
            <a:spLocks noGrp="1"/>
          </p:cNvSpPr>
          <p:nvPr>
            <p:ph idx="1"/>
          </p:nvPr>
        </p:nvSpPr>
        <p:spPr/>
        <p:txBody>
          <a:bodyPr/>
          <a:lstStyle/>
          <a:p>
            <a:r>
              <a:rPr lang="en-US" dirty="0" smtClean="0"/>
              <a:t>All of these variables are relevant information towards the strength of the economy, but they don’t  seem to play a huge part in the success of The Buckle</a:t>
            </a:r>
          </a:p>
          <a:p>
            <a:r>
              <a:rPr lang="en-US" dirty="0" smtClean="0"/>
              <a:t> The most relevan</a:t>
            </a:r>
            <a:r>
              <a:rPr lang="en-US" dirty="0" smtClean="0"/>
              <a:t>t would be the number of stores and when The Buckle had their most number of stores they still showed a decline</a:t>
            </a:r>
          </a:p>
          <a:p>
            <a:r>
              <a:rPr lang="en-US" dirty="0" smtClean="0"/>
              <a:t>As said before when the unemployment rate was at it’s lowest they still continued to have a loss</a:t>
            </a:r>
          </a:p>
          <a:p>
            <a:pPr>
              <a:buNone/>
            </a:pPr>
            <a:endParaRPr lang="en-US" dirty="0"/>
          </a:p>
        </p:txBody>
      </p:sp>
    </p:spTree>
    <p:extLst>
      <p:ext uri="{BB962C8B-B14F-4D97-AF65-F5344CB8AC3E}">
        <p14:creationId xmlns:p14="http://schemas.microsoft.com/office/powerpoint/2010/main" xmlns="" val="1973312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38200"/>
          </a:xfrm>
        </p:spPr>
        <p:txBody>
          <a:bodyPr/>
          <a:lstStyle/>
          <a:p>
            <a:pPr algn="ctr"/>
            <a:r>
              <a:rPr lang="en-US" b="1" dirty="0"/>
              <a:t>Forecasting the Outcomes</a:t>
            </a:r>
          </a:p>
        </p:txBody>
      </p:sp>
      <p:sp>
        <p:nvSpPr>
          <p:cNvPr id="3" name="Content Placeholder 2"/>
          <p:cNvSpPr>
            <a:spLocks noGrp="1"/>
          </p:cNvSpPr>
          <p:nvPr>
            <p:ph idx="1"/>
          </p:nvPr>
        </p:nvSpPr>
        <p:spPr>
          <a:xfrm>
            <a:off x="609599" y="1600200"/>
            <a:ext cx="6347714" cy="4343400"/>
          </a:xfrm>
        </p:spPr>
        <p:txBody>
          <a:bodyPr>
            <a:normAutofit/>
          </a:bodyPr>
          <a:lstStyle/>
          <a:p>
            <a:r>
              <a:rPr lang="en-US" dirty="0"/>
              <a:t>Depending on what Buckle, Inc. decides to do for the year 2017, two different forecasts have been created.</a:t>
            </a:r>
          </a:p>
          <a:p>
            <a:r>
              <a:rPr lang="en-US" dirty="0"/>
              <a:t>Forecast Number 1:</a:t>
            </a:r>
          </a:p>
          <a:p>
            <a:pPr lvl="1"/>
            <a:r>
              <a:rPr lang="en-US" dirty="0"/>
              <a:t>Decline in sales continue</a:t>
            </a:r>
          </a:p>
          <a:p>
            <a:pPr lvl="1"/>
            <a:r>
              <a:rPr lang="en-US" dirty="0"/>
              <a:t>Buckle Makes little changes to Business Strategy</a:t>
            </a:r>
          </a:p>
          <a:p>
            <a:pPr lvl="1"/>
            <a:r>
              <a:rPr lang="en-US" dirty="0"/>
              <a:t>Based on current 15% decline</a:t>
            </a:r>
          </a:p>
          <a:p>
            <a:r>
              <a:rPr lang="en-US" dirty="0"/>
              <a:t>Forecast Number 2:</a:t>
            </a:r>
          </a:p>
          <a:p>
            <a:pPr lvl="1"/>
            <a:r>
              <a:rPr lang="en-US" dirty="0"/>
              <a:t>Recovery in Sales</a:t>
            </a:r>
          </a:p>
          <a:p>
            <a:pPr lvl="1"/>
            <a:r>
              <a:rPr lang="en-US" dirty="0"/>
              <a:t>Buckle changes their approach</a:t>
            </a:r>
          </a:p>
          <a:p>
            <a:pPr lvl="1"/>
            <a:r>
              <a:rPr lang="en-US" dirty="0"/>
              <a:t>Sales increase at a reasonable percentage (7%)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Forecast 1: Net Income Loss</a:t>
            </a:r>
            <a:endParaRPr lang="en-US" dirty="0"/>
          </a:p>
        </p:txBody>
      </p:sp>
      <p:graphicFrame>
        <p:nvGraphicFramePr>
          <p:cNvPr id="4" name="Content Placeholder 3"/>
          <p:cNvGraphicFramePr>
            <a:graphicFrameLocks noGrp="1"/>
          </p:cNvGraphicFramePr>
          <p:nvPr>
            <p:ph idx="1"/>
          </p:nvPr>
        </p:nvGraphicFramePr>
        <p:xfrm>
          <a:off x="609600" y="1447800"/>
          <a:ext cx="6400800" cy="2209800"/>
        </p:xfrm>
        <a:graphic>
          <a:graphicData uri="http://schemas.openxmlformats.org/drawingml/2006/table">
            <a:tbl>
              <a:tblPr firstRow="1" bandRow="1">
                <a:tableStyleId>{5C22544A-7EE6-4342-B048-85BDC9FD1C3A}</a:tableStyleId>
              </a:tblPr>
              <a:tblGrid>
                <a:gridCol w="793552"/>
                <a:gridCol w="793552"/>
                <a:gridCol w="793552"/>
                <a:gridCol w="793552"/>
                <a:gridCol w="793552"/>
                <a:gridCol w="793552"/>
                <a:gridCol w="793552"/>
                <a:gridCol w="845936"/>
              </a:tblGrid>
              <a:tr h="368300">
                <a:tc gridSpan="8">
                  <a:txBody>
                    <a:bodyPr/>
                    <a:lstStyle/>
                    <a:p>
                      <a:pPr algn="ctr" fontAlgn="ctr"/>
                      <a:r>
                        <a:rPr lang="en-US" sz="1600" b="0" i="0" u="none" strike="noStrike" dirty="0">
                          <a:solidFill>
                            <a:srgbClr val="000000"/>
                          </a:solidFill>
                          <a:latin typeface="Calibri"/>
                        </a:rPr>
                        <a:t>The Buckle, Inc. Net Income Forecast if Sales Continue the Trend </a:t>
                      </a: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l" fontAlgn="b"/>
                      <a:endParaRPr lang="en-US" sz="1100" b="0" i="0" u="none" strike="noStrike" dirty="0">
                        <a:solidFill>
                          <a:srgbClr val="000000"/>
                        </a:solidFill>
                        <a:latin typeface="Calibri"/>
                      </a:endParaRPr>
                    </a:p>
                  </a:txBody>
                  <a:tcPr marL="9525" marR="9525" marT="9525" marB="0" anchor="b"/>
                </a:tc>
                <a:tc hMerge="1">
                  <a:txBody>
                    <a:bodyPr/>
                    <a:lstStyle/>
                    <a:p>
                      <a:pPr algn="l" fontAlgn="b"/>
                      <a:endParaRPr lang="en-US" sz="1100" b="0" i="0" u="none" strike="noStrike" dirty="0">
                        <a:solidFill>
                          <a:srgbClr val="000000"/>
                        </a:solidFill>
                        <a:latin typeface="Calibri"/>
                      </a:endParaRPr>
                    </a:p>
                  </a:txBody>
                  <a:tcPr marL="9525" marR="9525" marT="9525" marB="0" anchor="b"/>
                </a:tc>
              </a:tr>
              <a:tr h="368300">
                <a:tc>
                  <a:txBody>
                    <a:bodyPr/>
                    <a:lstStyle/>
                    <a:p>
                      <a:pPr algn="l" fontAlgn="b"/>
                      <a:endParaRPr lang="en-US" sz="1200" b="0" i="0" u="none" strike="noStrike" dirty="0">
                        <a:solidFill>
                          <a:srgbClr val="000000"/>
                        </a:solidFill>
                        <a:latin typeface="Calibri"/>
                      </a:endParaRPr>
                    </a:p>
                  </a:txBody>
                  <a:tcPr marL="9525" marR="9525" marT="9525" marB="0" anchor="b"/>
                </a:tc>
                <a:tc>
                  <a:txBody>
                    <a:bodyPr/>
                    <a:lstStyle/>
                    <a:p>
                      <a:pPr algn="ctr" fontAlgn="b"/>
                      <a:r>
                        <a:rPr lang="en-US" sz="1200" b="0" i="0" u="none" strike="noStrike" dirty="0">
                          <a:solidFill>
                            <a:srgbClr val="000000"/>
                          </a:solidFill>
                          <a:latin typeface="Calibri"/>
                        </a:rPr>
                        <a:t>2013</a:t>
                      </a:r>
                    </a:p>
                  </a:txBody>
                  <a:tcPr marL="9525" marR="9525" marT="9525" marB="0" anchor="b"/>
                </a:tc>
                <a:tc>
                  <a:txBody>
                    <a:bodyPr/>
                    <a:lstStyle/>
                    <a:p>
                      <a:pPr algn="ctr" fontAlgn="b"/>
                      <a:r>
                        <a:rPr lang="en-US" sz="1200" b="0" i="0" u="none" strike="noStrike" dirty="0">
                          <a:solidFill>
                            <a:srgbClr val="000000"/>
                          </a:solidFill>
                          <a:latin typeface="Calibri"/>
                        </a:rPr>
                        <a:t>2014</a:t>
                      </a:r>
                    </a:p>
                  </a:txBody>
                  <a:tcPr marL="9525" marR="9525" marT="9525" marB="0" anchor="b"/>
                </a:tc>
                <a:tc>
                  <a:txBody>
                    <a:bodyPr/>
                    <a:lstStyle/>
                    <a:p>
                      <a:pPr algn="ctr" fontAlgn="b"/>
                      <a:r>
                        <a:rPr lang="en-US" sz="1200" b="0" i="0" u="none" strike="noStrike">
                          <a:solidFill>
                            <a:srgbClr val="000000"/>
                          </a:solidFill>
                          <a:latin typeface="Calibri"/>
                        </a:rPr>
                        <a:t>2015</a:t>
                      </a:r>
                    </a:p>
                  </a:txBody>
                  <a:tcPr marL="9525" marR="9525" marT="9525" marB="0" anchor="b"/>
                </a:tc>
                <a:tc>
                  <a:txBody>
                    <a:bodyPr/>
                    <a:lstStyle/>
                    <a:p>
                      <a:pPr algn="ctr" fontAlgn="b"/>
                      <a:r>
                        <a:rPr lang="en-US" sz="1200" b="0" i="0" u="none" strike="noStrike">
                          <a:solidFill>
                            <a:srgbClr val="000000"/>
                          </a:solidFill>
                          <a:latin typeface="Calibri"/>
                        </a:rPr>
                        <a:t>2016</a:t>
                      </a:r>
                    </a:p>
                  </a:txBody>
                  <a:tcPr marL="9525" marR="9525" marT="9525" marB="0" anchor="b"/>
                </a:tc>
                <a:tc>
                  <a:txBody>
                    <a:bodyPr/>
                    <a:lstStyle/>
                    <a:p>
                      <a:pPr algn="ctr" fontAlgn="b"/>
                      <a:r>
                        <a:rPr lang="en-US" sz="1200" b="0" i="0" u="none" strike="noStrike">
                          <a:solidFill>
                            <a:srgbClr val="000000"/>
                          </a:solidFill>
                          <a:latin typeface="Calibri"/>
                        </a:rPr>
                        <a:t>QT. Avg</a:t>
                      </a:r>
                    </a:p>
                  </a:txBody>
                  <a:tcPr marL="9525" marR="9525" marT="9525" marB="0" anchor="b"/>
                </a:tc>
                <a:tc>
                  <a:txBody>
                    <a:bodyPr/>
                    <a:lstStyle/>
                    <a:p>
                      <a:pPr algn="ctr" fontAlgn="b"/>
                      <a:r>
                        <a:rPr lang="en-US" sz="1200" b="0" i="0" u="none" strike="noStrike">
                          <a:solidFill>
                            <a:srgbClr val="000000"/>
                          </a:solidFill>
                          <a:latin typeface="Calibri"/>
                        </a:rPr>
                        <a:t>QT Factor</a:t>
                      </a:r>
                    </a:p>
                  </a:txBody>
                  <a:tcPr marL="9525" marR="9525" marT="9525" marB="0" anchor="b"/>
                </a:tc>
                <a:tc>
                  <a:txBody>
                    <a:bodyPr/>
                    <a:lstStyle/>
                    <a:p>
                      <a:pPr algn="ctr" fontAlgn="b"/>
                      <a:r>
                        <a:rPr lang="en-US" sz="1200" b="0" i="0" u="none" strike="noStrike">
                          <a:solidFill>
                            <a:srgbClr val="000000"/>
                          </a:solidFill>
                          <a:latin typeface="Calibri"/>
                        </a:rPr>
                        <a:t>Forecast</a:t>
                      </a:r>
                    </a:p>
                  </a:txBody>
                  <a:tcPr marL="9525" marR="9525" marT="9525" marB="0" anchor="b"/>
                </a:tc>
              </a:tr>
              <a:tr h="368300">
                <a:tc>
                  <a:txBody>
                    <a:bodyPr/>
                    <a:lstStyle/>
                    <a:p>
                      <a:pPr algn="l" fontAlgn="b"/>
                      <a:r>
                        <a:rPr lang="en-US" sz="1200" b="0" i="0" u="none" strike="noStrike">
                          <a:solidFill>
                            <a:srgbClr val="000000"/>
                          </a:solidFill>
                          <a:latin typeface="Calibri"/>
                        </a:rPr>
                        <a:t>Quarter 1</a:t>
                      </a:r>
                    </a:p>
                  </a:txBody>
                  <a:tcPr marL="9525" marR="9525" marT="9525" marB="0" anchor="b"/>
                </a:tc>
                <a:tc>
                  <a:txBody>
                    <a:bodyPr/>
                    <a:lstStyle/>
                    <a:p>
                      <a:pPr algn="r" fontAlgn="b"/>
                      <a:r>
                        <a:rPr lang="en-US" sz="1200" b="0" i="0" u="none" strike="noStrike" dirty="0">
                          <a:solidFill>
                            <a:srgbClr val="000000"/>
                          </a:solidFill>
                          <a:latin typeface="Calibri"/>
                        </a:rPr>
                        <a:t>269,712</a:t>
                      </a:r>
                    </a:p>
                  </a:txBody>
                  <a:tcPr marL="9525" marR="9525" marT="9525" marB="0" anchor="b"/>
                </a:tc>
                <a:tc>
                  <a:txBody>
                    <a:bodyPr/>
                    <a:lstStyle/>
                    <a:p>
                      <a:pPr algn="r" fontAlgn="b"/>
                      <a:r>
                        <a:rPr lang="en-US" sz="1200" b="0" i="0" u="none" strike="noStrike" dirty="0">
                          <a:solidFill>
                            <a:srgbClr val="000000"/>
                          </a:solidFill>
                          <a:latin typeface="Calibri"/>
                        </a:rPr>
                        <a:t>271,675</a:t>
                      </a:r>
                    </a:p>
                  </a:txBody>
                  <a:tcPr marL="9525" marR="9525" marT="9525" marB="0" anchor="b"/>
                </a:tc>
                <a:tc>
                  <a:txBody>
                    <a:bodyPr/>
                    <a:lstStyle/>
                    <a:p>
                      <a:pPr algn="r" fontAlgn="b"/>
                      <a:r>
                        <a:rPr lang="en-US" sz="1200" b="0" i="0" u="none" strike="noStrike" dirty="0">
                          <a:solidFill>
                            <a:srgbClr val="000000"/>
                          </a:solidFill>
                          <a:latin typeface="Calibri"/>
                        </a:rPr>
                        <a:t>271,345</a:t>
                      </a:r>
                    </a:p>
                  </a:txBody>
                  <a:tcPr marL="9525" marR="9525" marT="9525" marB="0" anchor="b"/>
                </a:tc>
                <a:tc>
                  <a:txBody>
                    <a:bodyPr/>
                    <a:lstStyle/>
                    <a:p>
                      <a:pPr algn="r" fontAlgn="b"/>
                      <a:r>
                        <a:rPr lang="en-US" sz="1200" b="0" i="0" u="none" strike="noStrike">
                          <a:solidFill>
                            <a:srgbClr val="000000"/>
                          </a:solidFill>
                          <a:latin typeface="Calibri"/>
                        </a:rPr>
                        <a:t>243,543</a:t>
                      </a:r>
                    </a:p>
                  </a:txBody>
                  <a:tcPr marL="9525" marR="9525" marT="9525" marB="0" anchor="b"/>
                </a:tc>
                <a:tc>
                  <a:txBody>
                    <a:bodyPr/>
                    <a:lstStyle/>
                    <a:p>
                      <a:pPr algn="r" fontAlgn="b"/>
                      <a:r>
                        <a:rPr lang="en-US" sz="1200" b="0" i="0" u="none" strike="noStrike">
                          <a:solidFill>
                            <a:srgbClr val="000000"/>
                          </a:solidFill>
                          <a:latin typeface="Calibri"/>
                        </a:rPr>
                        <a:t>264,069</a:t>
                      </a:r>
                    </a:p>
                  </a:txBody>
                  <a:tcPr marL="9525" marR="9525" marT="9525" marB="0" anchor="b"/>
                </a:tc>
                <a:tc>
                  <a:txBody>
                    <a:bodyPr/>
                    <a:lstStyle/>
                    <a:p>
                      <a:pPr algn="r" fontAlgn="b"/>
                      <a:r>
                        <a:rPr lang="en-US" sz="1200" b="0" i="0" u="none" strike="noStrike">
                          <a:solidFill>
                            <a:srgbClr val="000000"/>
                          </a:solidFill>
                          <a:latin typeface="Calibri"/>
                        </a:rPr>
                        <a:t>0.96559766</a:t>
                      </a:r>
                    </a:p>
                  </a:txBody>
                  <a:tcPr marL="9525" marR="9525" marT="9525" marB="0" anchor="b"/>
                </a:tc>
                <a:tc>
                  <a:txBody>
                    <a:bodyPr/>
                    <a:lstStyle/>
                    <a:p>
                      <a:pPr algn="l" fontAlgn="b"/>
                      <a:r>
                        <a:rPr lang="en-US" sz="1200" b="0" i="0" u="none" strike="noStrike">
                          <a:solidFill>
                            <a:srgbClr val="000000"/>
                          </a:solidFill>
                          <a:latin typeface="Calibri"/>
                        </a:rPr>
                        <a:t>       200,034 </a:t>
                      </a:r>
                    </a:p>
                  </a:txBody>
                  <a:tcPr marL="9525" marR="9525" marT="9525" marB="0" anchor="b"/>
                </a:tc>
              </a:tr>
              <a:tr h="368300">
                <a:tc>
                  <a:txBody>
                    <a:bodyPr/>
                    <a:lstStyle/>
                    <a:p>
                      <a:pPr algn="l" fontAlgn="b"/>
                      <a:r>
                        <a:rPr lang="en-US" sz="1200" b="0" i="0" u="none" strike="noStrike">
                          <a:solidFill>
                            <a:srgbClr val="000000"/>
                          </a:solidFill>
                          <a:latin typeface="Calibri"/>
                        </a:rPr>
                        <a:t>Quarter 2</a:t>
                      </a:r>
                    </a:p>
                  </a:txBody>
                  <a:tcPr marL="9525" marR="9525" marT="9525" marB="0" anchor="b"/>
                </a:tc>
                <a:tc>
                  <a:txBody>
                    <a:bodyPr/>
                    <a:lstStyle/>
                    <a:p>
                      <a:pPr algn="r" fontAlgn="b"/>
                      <a:r>
                        <a:rPr lang="en-US" sz="1200" b="0" i="0" u="none" strike="noStrike" dirty="0">
                          <a:solidFill>
                            <a:srgbClr val="000000"/>
                          </a:solidFill>
                          <a:latin typeface="Calibri"/>
                        </a:rPr>
                        <a:t>232,529</a:t>
                      </a:r>
                    </a:p>
                  </a:txBody>
                  <a:tcPr marL="9525" marR="9525" marT="9525" marB="0" anchor="b"/>
                </a:tc>
                <a:tc>
                  <a:txBody>
                    <a:bodyPr/>
                    <a:lstStyle/>
                    <a:p>
                      <a:pPr algn="r" fontAlgn="b"/>
                      <a:r>
                        <a:rPr lang="en-US" sz="1200" b="0" i="0" u="none" strike="noStrike" dirty="0">
                          <a:solidFill>
                            <a:srgbClr val="000000"/>
                          </a:solidFill>
                          <a:latin typeface="Calibri"/>
                        </a:rPr>
                        <a:t>235,725</a:t>
                      </a:r>
                    </a:p>
                  </a:txBody>
                  <a:tcPr marL="9525" marR="9525" marT="9525" marB="0" anchor="b"/>
                </a:tc>
                <a:tc>
                  <a:txBody>
                    <a:bodyPr/>
                    <a:lstStyle/>
                    <a:p>
                      <a:pPr algn="r" fontAlgn="b"/>
                      <a:r>
                        <a:rPr lang="en-US" sz="1200" b="0" i="0" u="none" strike="noStrike" dirty="0">
                          <a:solidFill>
                            <a:srgbClr val="000000"/>
                          </a:solidFill>
                          <a:latin typeface="Calibri"/>
                        </a:rPr>
                        <a:t>236,053</a:t>
                      </a:r>
                    </a:p>
                  </a:txBody>
                  <a:tcPr marL="9525" marR="9525" marT="9525" marB="0" anchor="b"/>
                </a:tc>
                <a:tc>
                  <a:txBody>
                    <a:bodyPr/>
                    <a:lstStyle/>
                    <a:p>
                      <a:pPr algn="r" fontAlgn="b"/>
                      <a:r>
                        <a:rPr lang="en-US" sz="1200" b="0" i="0" u="none" strike="noStrike">
                          <a:solidFill>
                            <a:srgbClr val="000000"/>
                          </a:solidFill>
                          <a:latin typeface="Calibri"/>
                        </a:rPr>
                        <a:t>212,157</a:t>
                      </a:r>
                    </a:p>
                  </a:txBody>
                  <a:tcPr marL="9525" marR="9525" marT="9525" marB="0" anchor="b"/>
                </a:tc>
                <a:tc>
                  <a:txBody>
                    <a:bodyPr/>
                    <a:lstStyle/>
                    <a:p>
                      <a:pPr algn="r" fontAlgn="b"/>
                      <a:r>
                        <a:rPr lang="en-US" sz="1200" b="0" i="0" u="none" strike="noStrike">
                          <a:solidFill>
                            <a:srgbClr val="000000"/>
                          </a:solidFill>
                          <a:latin typeface="Calibri"/>
                        </a:rPr>
                        <a:t>229,116</a:t>
                      </a:r>
                    </a:p>
                  </a:txBody>
                  <a:tcPr marL="9525" marR="9525" marT="9525" marB="0" anchor="b"/>
                </a:tc>
                <a:tc>
                  <a:txBody>
                    <a:bodyPr/>
                    <a:lstStyle/>
                    <a:p>
                      <a:pPr algn="r" fontAlgn="b"/>
                      <a:r>
                        <a:rPr lang="en-US" sz="1200" b="0" i="0" u="none" strike="noStrike">
                          <a:solidFill>
                            <a:srgbClr val="000000"/>
                          </a:solidFill>
                          <a:latin typeface="Calibri"/>
                        </a:rPr>
                        <a:t>0.83778892</a:t>
                      </a:r>
                    </a:p>
                  </a:txBody>
                  <a:tcPr marL="9525" marR="9525" marT="9525" marB="0" anchor="b"/>
                </a:tc>
                <a:tc>
                  <a:txBody>
                    <a:bodyPr/>
                    <a:lstStyle/>
                    <a:p>
                      <a:pPr algn="l" fontAlgn="b"/>
                      <a:r>
                        <a:rPr lang="en-US" sz="1200" b="0" i="0" u="none" strike="noStrike">
                          <a:solidFill>
                            <a:srgbClr val="000000"/>
                          </a:solidFill>
                          <a:latin typeface="Calibri"/>
                        </a:rPr>
                        <a:t>       173,557 </a:t>
                      </a:r>
                    </a:p>
                  </a:txBody>
                  <a:tcPr marL="9525" marR="9525" marT="9525" marB="0" anchor="b"/>
                </a:tc>
              </a:tr>
              <a:tr h="368300">
                <a:tc>
                  <a:txBody>
                    <a:bodyPr/>
                    <a:lstStyle/>
                    <a:p>
                      <a:pPr algn="l" fontAlgn="b"/>
                      <a:r>
                        <a:rPr lang="en-US" sz="1200" b="0" i="0" u="none" strike="noStrike">
                          <a:solidFill>
                            <a:srgbClr val="000000"/>
                          </a:solidFill>
                          <a:latin typeface="Calibri"/>
                        </a:rPr>
                        <a:t>Quarter 3</a:t>
                      </a:r>
                    </a:p>
                  </a:txBody>
                  <a:tcPr marL="9525" marR="9525" marT="9525" marB="0" anchor="b"/>
                </a:tc>
                <a:tc>
                  <a:txBody>
                    <a:bodyPr/>
                    <a:lstStyle/>
                    <a:p>
                      <a:pPr algn="r" fontAlgn="b"/>
                      <a:r>
                        <a:rPr lang="en-US" sz="1200" b="0" i="0" u="none" strike="noStrike">
                          <a:solidFill>
                            <a:srgbClr val="000000"/>
                          </a:solidFill>
                          <a:latin typeface="Calibri"/>
                        </a:rPr>
                        <a:t>286,761</a:t>
                      </a:r>
                    </a:p>
                  </a:txBody>
                  <a:tcPr marL="9525" marR="9525" marT="9525" marB="0" anchor="b"/>
                </a:tc>
                <a:tc>
                  <a:txBody>
                    <a:bodyPr/>
                    <a:lstStyle/>
                    <a:p>
                      <a:pPr algn="r" fontAlgn="b"/>
                      <a:r>
                        <a:rPr lang="en-US" sz="1200" b="0" i="0" u="none" strike="noStrike">
                          <a:solidFill>
                            <a:srgbClr val="000000"/>
                          </a:solidFill>
                          <a:latin typeface="Calibri"/>
                        </a:rPr>
                        <a:t>292,201</a:t>
                      </a:r>
                    </a:p>
                  </a:txBody>
                  <a:tcPr marL="9525" marR="9525" marT="9525" marB="0" anchor="b"/>
                </a:tc>
                <a:tc>
                  <a:txBody>
                    <a:bodyPr/>
                    <a:lstStyle/>
                    <a:p>
                      <a:pPr algn="r" fontAlgn="b"/>
                      <a:r>
                        <a:rPr lang="en-US" sz="1200" b="0" i="0" u="none" strike="noStrike" dirty="0">
                          <a:solidFill>
                            <a:srgbClr val="000000"/>
                          </a:solidFill>
                          <a:latin typeface="Calibri"/>
                        </a:rPr>
                        <a:t>280,187</a:t>
                      </a:r>
                    </a:p>
                  </a:txBody>
                  <a:tcPr marL="9525" marR="9525" marT="9525" marB="0" anchor="b"/>
                </a:tc>
                <a:tc>
                  <a:txBody>
                    <a:bodyPr/>
                    <a:lstStyle/>
                    <a:p>
                      <a:pPr algn="r" fontAlgn="b"/>
                      <a:r>
                        <a:rPr lang="en-US" sz="1200" b="0" i="0" u="none" strike="noStrike" dirty="0">
                          <a:solidFill>
                            <a:srgbClr val="000000"/>
                          </a:solidFill>
                          <a:latin typeface="Calibri"/>
                        </a:rPr>
                        <a:t>239,213</a:t>
                      </a:r>
                    </a:p>
                  </a:txBody>
                  <a:tcPr marL="9525" marR="9525" marT="9525" marB="0" anchor="b"/>
                </a:tc>
                <a:tc>
                  <a:txBody>
                    <a:bodyPr/>
                    <a:lstStyle/>
                    <a:p>
                      <a:pPr algn="r" fontAlgn="b"/>
                      <a:r>
                        <a:rPr lang="en-US" sz="1200" b="0" i="0" u="none" strike="noStrike" dirty="0">
                          <a:solidFill>
                            <a:srgbClr val="000000"/>
                          </a:solidFill>
                          <a:latin typeface="Calibri"/>
                        </a:rPr>
                        <a:t>274,591</a:t>
                      </a:r>
                    </a:p>
                  </a:txBody>
                  <a:tcPr marL="9525" marR="9525" marT="9525" marB="0" anchor="b"/>
                </a:tc>
                <a:tc>
                  <a:txBody>
                    <a:bodyPr/>
                    <a:lstStyle/>
                    <a:p>
                      <a:pPr algn="r" fontAlgn="b"/>
                      <a:r>
                        <a:rPr lang="en-US" sz="1200" b="0" i="0" u="none" strike="noStrike" dirty="0">
                          <a:solidFill>
                            <a:srgbClr val="000000"/>
                          </a:solidFill>
                          <a:latin typeface="Calibri"/>
                        </a:rPr>
                        <a:t>1.00407164</a:t>
                      </a:r>
                    </a:p>
                  </a:txBody>
                  <a:tcPr marL="9525" marR="9525" marT="9525" marB="0" anchor="b"/>
                </a:tc>
                <a:tc>
                  <a:txBody>
                    <a:bodyPr/>
                    <a:lstStyle/>
                    <a:p>
                      <a:pPr algn="l" fontAlgn="b"/>
                      <a:r>
                        <a:rPr lang="en-US" sz="1200" b="0" i="0" u="none" strike="noStrike">
                          <a:solidFill>
                            <a:srgbClr val="000000"/>
                          </a:solidFill>
                          <a:latin typeface="Calibri"/>
                        </a:rPr>
                        <a:t>       208,004 </a:t>
                      </a:r>
                    </a:p>
                  </a:txBody>
                  <a:tcPr marL="9525" marR="9525" marT="9525" marB="0" anchor="b"/>
                </a:tc>
              </a:tr>
              <a:tr h="368300">
                <a:tc>
                  <a:txBody>
                    <a:bodyPr/>
                    <a:lstStyle/>
                    <a:p>
                      <a:pPr algn="l" fontAlgn="b"/>
                      <a:r>
                        <a:rPr lang="en-US" sz="1200" b="0" i="0" u="none" strike="noStrike">
                          <a:solidFill>
                            <a:srgbClr val="000000"/>
                          </a:solidFill>
                          <a:latin typeface="Calibri"/>
                        </a:rPr>
                        <a:t>Quarter 4</a:t>
                      </a:r>
                    </a:p>
                  </a:txBody>
                  <a:tcPr marL="9525" marR="9525" marT="9525" marB="0" anchor="b"/>
                </a:tc>
                <a:tc>
                  <a:txBody>
                    <a:bodyPr/>
                    <a:lstStyle/>
                    <a:p>
                      <a:pPr algn="r" fontAlgn="b"/>
                      <a:r>
                        <a:rPr lang="en-US" sz="1200" b="0" i="0" u="none" strike="noStrike">
                          <a:solidFill>
                            <a:srgbClr val="000000"/>
                          </a:solidFill>
                          <a:latin typeface="Calibri"/>
                        </a:rPr>
                        <a:t>338,999</a:t>
                      </a:r>
                    </a:p>
                  </a:txBody>
                  <a:tcPr marL="9525" marR="9525" marT="9525" marB="0" anchor="b"/>
                </a:tc>
                <a:tc>
                  <a:txBody>
                    <a:bodyPr/>
                    <a:lstStyle/>
                    <a:p>
                      <a:pPr algn="r" fontAlgn="b"/>
                      <a:r>
                        <a:rPr lang="en-US" sz="1200" b="0" i="0" u="none" strike="noStrike">
                          <a:solidFill>
                            <a:srgbClr val="000000"/>
                          </a:solidFill>
                          <a:latin typeface="Calibri"/>
                        </a:rPr>
                        <a:t>353,541</a:t>
                      </a:r>
                    </a:p>
                  </a:txBody>
                  <a:tcPr marL="9525" marR="9525" marT="9525" marB="0" anchor="b"/>
                </a:tc>
                <a:tc>
                  <a:txBody>
                    <a:bodyPr/>
                    <a:lstStyle/>
                    <a:p>
                      <a:pPr algn="r" fontAlgn="b"/>
                      <a:r>
                        <a:rPr lang="en-US" sz="1200" b="0" i="0" u="none" strike="noStrike">
                          <a:solidFill>
                            <a:srgbClr val="000000"/>
                          </a:solidFill>
                          <a:latin typeface="Calibri"/>
                        </a:rPr>
                        <a:t>332,031</a:t>
                      </a:r>
                    </a:p>
                  </a:txBody>
                  <a:tcPr marL="9525" marR="9525" marT="9525" marB="0" anchor="b"/>
                </a:tc>
                <a:tc>
                  <a:txBody>
                    <a:bodyPr/>
                    <a:lstStyle/>
                    <a:p>
                      <a:pPr algn="r" fontAlgn="b"/>
                      <a:r>
                        <a:rPr lang="en-US" sz="1200" b="0" i="0" u="none" strike="noStrike">
                          <a:solidFill>
                            <a:srgbClr val="000000"/>
                          </a:solidFill>
                          <a:latin typeface="Calibri"/>
                        </a:rPr>
                        <a:t>279,960</a:t>
                      </a:r>
                    </a:p>
                  </a:txBody>
                  <a:tcPr marL="9525" marR="9525" marT="9525" marB="0" anchor="b"/>
                </a:tc>
                <a:tc>
                  <a:txBody>
                    <a:bodyPr/>
                    <a:lstStyle/>
                    <a:p>
                      <a:pPr algn="r" fontAlgn="b"/>
                      <a:r>
                        <a:rPr lang="en-US" sz="1200" b="0" i="0" u="none" strike="noStrike" dirty="0">
                          <a:solidFill>
                            <a:srgbClr val="000000"/>
                          </a:solidFill>
                          <a:latin typeface="Calibri"/>
                        </a:rPr>
                        <a:t>326,133</a:t>
                      </a:r>
                    </a:p>
                  </a:txBody>
                  <a:tcPr marL="9525" marR="9525" marT="9525" marB="0" anchor="b"/>
                </a:tc>
                <a:tc>
                  <a:txBody>
                    <a:bodyPr/>
                    <a:lstStyle/>
                    <a:p>
                      <a:pPr algn="r" fontAlgn="b"/>
                      <a:r>
                        <a:rPr lang="en-US" sz="1200" b="0" i="0" u="none" strike="noStrike" dirty="0">
                          <a:solidFill>
                            <a:srgbClr val="000000"/>
                          </a:solidFill>
                          <a:latin typeface="Calibri"/>
                        </a:rPr>
                        <a:t>1.19254179</a:t>
                      </a:r>
                    </a:p>
                  </a:txBody>
                  <a:tcPr marL="9525" marR="9525" marT="9525" marB="0" anchor="b"/>
                </a:tc>
                <a:tc>
                  <a:txBody>
                    <a:bodyPr/>
                    <a:lstStyle/>
                    <a:p>
                      <a:pPr algn="l" fontAlgn="b"/>
                      <a:r>
                        <a:rPr lang="en-US" sz="1200" b="0" i="0" u="none" strike="noStrike" dirty="0">
                          <a:solidFill>
                            <a:srgbClr val="000000"/>
                          </a:solidFill>
                          <a:latin typeface="Calibri"/>
                        </a:rPr>
                        <a:t>       247,048 </a:t>
                      </a:r>
                    </a:p>
                  </a:txBody>
                  <a:tcPr marL="9525" marR="9525" marT="9525" marB="0" anchor="b"/>
                </a:tc>
              </a:tr>
            </a:tbl>
          </a:graphicData>
        </a:graphic>
      </p:graphicFrame>
    </p:spTree>
    <p:extLst>
      <p:ext uri="{BB962C8B-B14F-4D97-AF65-F5344CB8AC3E}">
        <p14:creationId xmlns:p14="http://schemas.microsoft.com/office/powerpoint/2010/main" xmlns="" val="22265958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Forecast 1: Net Income Loss</a:t>
            </a:r>
            <a:endParaRPr lang="en-US" dirty="0"/>
          </a:p>
        </p:txBody>
      </p:sp>
      <p:graphicFrame>
        <p:nvGraphicFramePr>
          <p:cNvPr id="4" name="Content Placeholder 3"/>
          <p:cNvGraphicFramePr>
            <a:graphicFrameLocks noGrp="1"/>
          </p:cNvGraphicFramePr>
          <p:nvPr>
            <p:ph idx="1"/>
          </p:nvPr>
        </p:nvGraphicFramePr>
        <p:xfrm>
          <a:off x="625475" y="1447800"/>
          <a:ext cx="6346825" cy="2895600"/>
        </p:xfrm>
        <a:graphic>
          <a:graphicData uri="http://schemas.openxmlformats.org/drawingml/2006/table">
            <a:tbl>
              <a:tblPr firstRow="1" bandRow="1">
                <a:tableStyleId>{5C22544A-7EE6-4342-B048-85BDC9FD1C3A}</a:tableStyleId>
              </a:tblPr>
              <a:tblGrid>
                <a:gridCol w="1269365"/>
                <a:gridCol w="1305560"/>
                <a:gridCol w="1233170"/>
                <a:gridCol w="1269365"/>
                <a:gridCol w="1269365"/>
              </a:tblGrid>
              <a:tr h="579120">
                <a:tc>
                  <a:txBody>
                    <a:bodyPr/>
                    <a:lstStyle/>
                    <a:p>
                      <a:pPr algn="l" fontAlgn="b"/>
                      <a:r>
                        <a:rPr lang="en-US" sz="1400" b="0" i="0" u="none" strike="noStrike" dirty="0" smtClean="0">
                          <a:solidFill>
                            <a:srgbClr val="000000"/>
                          </a:solidFill>
                          <a:latin typeface="Calibri"/>
                        </a:rPr>
                        <a:t>Average/Year</a:t>
                      </a:r>
                      <a:endParaRPr lang="en-US" sz="1400" b="0" i="0" u="none" strike="noStrike" dirty="0">
                        <a:solidFill>
                          <a:srgbClr val="000000"/>
                        </a:solidFill>
                        <a:latin typeface="Calibri"/>
                      </a:endParaRPr>
                    </a:p>
                  </a:txBody>
                  <a:tcPr marL="9525" marR="9525" marT="9525" marB="0" anchor="b">
                    <a:solidFill>
                      <a:schemeClr val="accent3"/>
                    </a:solidFill>
                  </a:tcPr>
                </a:tc>
                <a:tc>
                  <a:txBody>
                    <a:bodyPr/>
                    <a:lstStyle/>
                    <a:p>
                      <a:pPr algn="r" fontAlgn="b"/>
                      <a:r>
                        <a:rPr lang="en-US" sz="1400" b="0" i="0" u="none" strike="noStrike" dirty="0">
                          <a:solidFill>
                            <a:srgbClr val="000000"/>
                          </a:solidFill>
                          <a:latin typeface="Calibri"/>
                        </a:rPr>
                        <a:t>282,000</a:t>
                      </a:r>
                    </a:p>
                  </a:txBody>
                  <a:tcPr marL="9525" marR="9525" marT="9525" marB="0" anchor="b">
                    <a:solidFill>
                      <a:schemeClr val="accent3"/>
                    </a:solidFill>
                  </a:tcPr>
                </a:tc>
                <a:tc>
                  <a:txBody>
                    <a:bodyPr/>
                    <a:lstStyle/>
                    <a:p>
                      <a:pPr algn="r" fontAlgn="b"/>
                      <a:r>
                        <a:rPr lang="en-US" sz="1400" b="0" i="0" u="none" strike="noStrike" dirty="0">
                          <a:solidFill>
                            <a:srgbClr val="000000"/>
                          </a:solidFill>
                          <a:latin typeface="Calibri"/>
                        </a:rPr>
                        <a:t>288,286</a:t>
                      </a:r>
                    </a:p>
                  </a:txBody>
                  <a:tcPr marL="9525" marR="9525" marT="9525" marB="0" anchor="b">
                    <a:solidFill>
                      <a:schemeClr val="accent3"/>
                    </a:solidFill>
                  </a:tcPr>
                </a:tc>
                <a:tc>
                  <a:txBody>
                    <a:bodyPr/>
                    <a:lstStyle/>
                    <a:p>
                      <a:pPr algn="r" fontAlgn="b"/>
                      <a:r>
                        <a:rPr lang="en-US" sz="1400" b="0" i="0" u="none" strike="noStrike" dirty="0">
                          <a:solidFill>
                            <a:srgbClr val="000000"/>
                          </a:solidFill>
                          <a:latin typeface="Calibri"/>
                        </a:rPr>
                        <a:t>279,904</a:t>
                      </a:r>
                    </a:p>
                  </a:txBody>
                  <a:tcPr marL="9525" marR="9525" marT="9525" marB="0" anchor="b">
                    <a:solidFill>
                      <a:schemeClr val="accent3"/>
                    </a:solidFill>
                  </a:tcPr>
                </a:tc>
                <a:tc>
                  <a:txBody>
                    <a:bodyPr/>
                    <a:lstStyle/>
                    <a:p>
                      <a:pPr algn="r" fontAlgn="b"/>
                      <a:r>
                        <a:rPr lang="en-US" sz="1400" b="0" i="0" u="none" strike="noStrike" dirty="0">
                          <a:solidFill>
                            <a:srgbClr val="000000"/>
                          </a:solidFill>
                          <a:latin typeface="Calibri"/>
                        </a:rPr>
                        <a:t>243,718</a:t>
                      </a:r>
                    </a:p>
                  </a:txBody>
                  <a:tcPr marL="9525" marR="9525" marT="9525" marB="0" anchor="b">
                    <a:solidFill>
                      <a:schemeClr val="accent3"/>
                    </a:solidFill>
                  </a:tcPr>
                </a:tc>
              </a:tr>
              <a:tr h="579120">
                <a:tc>
                  <a:txBody>
                    <a:bodyPr/>
                    <a:lstStyle/>
                    <a:p>
                      <a:pPr algn="l" fontAlgn="b"/>
                      <a:r>
                        <a:rPr lang="en-US" sz="1400" b="0" i="0" u="none" strike="noStrike" dirty="0" smtClean="0">
                          <a:solidFill>
                            <a:srgbClr val="000000"/>
                          </a:solidFill>
                          <a:latin typeface="Calibri"/>
                        </a:rPr>
                        <a:t>Total/Year</a:t>
                      </a:r>
                      <a:endParaRPr lang="en-US" sz="1400" b="0" i="0" u="none" strike="noStrike" dirty="0">
                        <a:solidFill>
                          <a:srgbClr val="000000"/>
                        </a:solidFill>
                        <a:latin typeface="Calibri"/>
                      </a:endParaRPr>
                    </a:p>
                  </a:txBody>
                  <a:tcPr marL="9525" marR="9525" marT="9525" marB="0" anchor="b"/>
                </a:tc>
                <a:tc>
                  <a:txBody>
                    <a:bodyPr/>
                    <a:lstStyle/>
                    <a:p>
                      <a:pPr algn="r" fontAlgn="b"/>
                      <a:r>
                        <a:rPr lang="en-US" sz="1400" b="0" i="0" u="none" strike="noStrike">
                          <a:solidFill>
                            <a:srgbClr val="000000"/>
                          </a:solidFill>
                          <a:latin typeface="Calibri"/>
                        </a:rPr>
                        <a:t>1,128,001</a:t>
                      </a:r>
                    </a:p>
                  </a:txBody>
                  <a:tcPr marL="9525" marR="9525" marT="9525" marB="0" anchor="b"/>
                </a:tc>
                <a:tc>
                  <a:txBody>
                    <a:bodyPr/>
                    <a:lstStyle/>
                    <a:p>
                      <a:pPr algn="r" fontAlgn="b"/>
                      <a:r>
                        <a:rPr lang="en-US" sz="1400" b="0" i="0" u="none" strike="noStrike">
                          <a:solidFill>
                            <a:srgbClr val="000000"/>
                          </a:solidFill>
                          <a:latin typeface="Calibri"/>
                        </a:rPr>
                        <a:t>1,153,142</a:t>
                      </a:r>
                    </a:p>
                  </a:txBody>
                  <a:tcPr marL="9525" marR="9525" marT="9525" marB="0" anchor="b"/>
                </a:tc>
                <a:tc>
                  <a:txBody>
                    <a:bodyPr/>
                    <a:lstStyle/>
                    <a:p>
                      <a:pPr algn="r" fontAlgn="b"/>
                      <a:r>
                        <a:rPr lang="en-US" sz="1400" b="0" i="0" u="none" strike="noStrike">
                          <a:solidFill>
                            <a:srgbClr val="000000"/>
                          </a:solidFill>
                          <a:latin typeface="Calibri"/>
                        </a:rPr>
                        <a:t>1,119,616</a:t>
                      </a:r>
                    </a:p>
                  </a:txBody>
                  <a:tcPr marL="9525" marR="9525" marT="9525" marB="0" anchor="b"/>
                </a:tc>
                <a:tc>
                  <a:txBody>
                    <a:bodyPr/>
                    <a:lstStyle/>
                    <a:p>
                      <a:pPr algn="r" fontAlgn="b"/>
                      <a:r>
                        <a:rPr lang="en-US" sz="1400" b="0" i="0" u="none" strike="noStrike">
                          <a:solidFill>
                            <a:srgbClr val="000000"/>
                          </a:solidFill>
                          <a:latin typeface="Calibri"/>
                        </a:rPr>
                        <a:t>974,873</a:t>
                      </a:r>
                    </a:p>
                  </a:txBody>
                  <a:tcPr marL="9525" marR="9525" marT="9525" marB="0" anchor="b"/>
                </a:tc>
              </a:tr>
              <a:tr h="579120">
                <a:tc>
                  <a:txBody>
                    <a:bodyPr/>
                    <a:lstStyle/>
                    <a:p>
                      <a:pPr algn="l" fontAlgn="b"/>
                      <a:r>
                        <a:rPr lang="en-US" sz="1400" b="0" i="0" u="none" strike="noStrike">
                          <a:solidFill>
                            <a:srgbClr val="000000"/>
                          </a:solidFill>
                          <a:latin typeface="Calibri"/>
                        </a:rPr>
                        <a:t>Overall Total</a:t>
                      </a:r>
                    </a:p>
                  </a:txBody>
                  <a:tcPr marL="9525" marR="9525" marT="9525" marB="0" anchor="b"/>
                </a:tc>
                <a:tc>
                  <a:txBody>
                    <a:bodyPr/>
                    <a:lstStyle/>
                    <a:p>
                      <a:pPr algn="r" fontAlgn="b"/>
                      <a:r>
                        <a:rPr lang="en-US" sz="1400" b="0" i="0" u="none" strike="noStrike" dirty="0">
                          <a:solidFill>
                            <a:srgbClr val="000000"/>
                          </a:solidFill>
                          <a:latin typeface="Calibri"/>
                        </a:rPr>
                        <a:t>4,375,632</a:t>
                      </a: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r>
              <a:tr h="579120">
                <a:tc>
                  <a:txBody>
                    <a:bodyPr/>
                    <a:lstStyle/>
                    <a:p>
                      <a:pPr algn="l" fontAlgn="b"/>
                      <a:r>
                        <a:rPr lang="en-US" sz="1400" b="0" i="0" u="none" strike="noStrike">
                          <a:solidFill>
                            <a:srgbClr val="000000"/>
                          </a:solidFill>
                          <a:latin typeface="Calibri"/>
                        </a:rPr>
                        <a:t>Overal Average</a:t>
                      </a:r>
                    </a:p>
                  </a:txBody>
                  <a:tcPr marL="9525" marR="9525" marT="9525" marB="0" anchor="b"/>
                </a:tc>
                <a:tc>
                  <a:txBody>
                    <a:bodyPr/>
                    <a:lstStyle/>
                    <a:p>
                      <a:pPr algn="r" fontAlgn="b"/>
                      <a:r>
                        <a:rPr lang="en-US" sz="1400" b="0" i="0" u="none" strike="noStrike" dirty="0">
                          <a:solidFill>
                            <a:srgbClr val="000000"/>
                          </a:solidFill>
                          <a:latin typeface="Calibri"/>
                        </a:rPr>
                        <a:t>273,477</a:t>
                      </a: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r>
              <a:tr h="579120">
                <a:tc>
                  <a:txBody>
                    <a:bodyPr/>
                    <a:lstStyle/>
                    <a:p>
                      <a:pPr algn="l" fontAlgn="b"/>
                      <a:r>
                        <a:rPr lang="en-US" sz="1400" b="0" i="0" u="none" strike="noStrike" dirty="0">
                          <a:solidFill>
                            <a:srgbClr val="000000"/>
                          </a:solidFill>
                          <a:latin typeface="Calibri"/>
                        </a:rPr>
                        <a:t>2017 Forecast </a:t>
                      </a:r>
                      <a:r>
                        <a:rPr lang="en-US" sz="1400" b="0" i="0" u="none" strike="noStrike" dirty="0" smtClean="0">
                          <a:solidFill>
                            <a:srgbClr val="000000"/>
                          </a:solidFill>
                          <a:latin typeface="Calibri"/>
                        </a:rPr>
                        <a:t>Average/Quarter</a:t>
                      </a:r>
                      <a:endParaRPr lang="en-US" sz="1400" b="0" i="0" u="none" strike="noStrike" dirty="0">
                        <a:solidFill>
                          <a:srgbClr val="000000"/>
                        </a:solidFill>
                        <a:latin typeface="Calibri"/>
                      </a:endParaRPr>
                    </a:p>
                  </a:txBody>
                  <a:tcPr marL="9525" marR="9525" marT="9525" marB="0" anchor="b"/>
                </a:tc>
                <a:tc>
                  <a:txBody>
                    <a:bodyPr/>
                    <a:lstStyle/>
                    <a:p>
                      <a:pPr algn="r" fontAlgn="b"/>
                      <a:r>
                        <a:rPr lang="en-US" sz="1400" b="0" i="0" u="none" strike="noStrike" dirty="0">
                          <a:solidFill>
                            <a:srgbClr val="000000"/>
                          </a:solidFill>
                          <a:latin typeface="Calibri"/>
                        </a:rPr>
                        <a:t>207,161</a:t>
                      </a: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r>
            </a:tbl>
          </a:graphicData>
        </a:graphic>
      </p:graphicFrame>
    </p:spTree>
    <p:extLst>
      <p:ext uri="{BB962C8B-B14F-4D97-AF65-F5344CB8AC3E}">
        <p14:creationId xmlns:p14="http://schemas.microsoft.com/office/powerpoint/2010/main" xmlns="" val="33109426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Forecast 1: Net Income Loss</a:t>
            </a:r>
          </a:p>
        </p:txBody>
      </p:sp>
      <p:sp>
        <p:nvSpPr>
          <p:cNvPr id="3" name="Content Placeholder 2"/>
          <p:cNvSpPr>
            <a:spLocks noGrp="1"/>
          </p:cNvSpPr>
          <p:nvPr>
            <p:ph idx="1"/>
          </p:nvPr>
        </p:nvSpPr>
        <p:spPr>
          <a:xfrm>
            <a:off x="609599" y="1447800"/>
            <a:ext cx="6347714" cy="4343400"/>
          </a:xfrm>
        </p:spPr>
        <p:txBody>
          <a:bodyPr>
            <a:normAutofit/>
          </a:bodyPr>
          <a:lstStyle/>
          <a:p>
            <a:r>
              <a:rPr lang="en-US" dirty="0"/>
              <a:t>By following the trends and using average quarterly net income we forecasted a 18% decline if The Buckle doesn’t make a change.</a:t>
            </a:r>
          </a:p>
          <a:p>
            <a:r>
              <a:rPr lang="en-US" dirty="0"/>
              <a:t>This would lead Buckle, Inc. at a net income of:</a:t>
            </a:r>
          </a:p>
          <a:p>
            <a:pPr lvl="1"/>
            <a:r>
              <a:rPr lang="en-US" dirty="0"/>
              <a:t>Quarter 1: $200,034 </a:t>
            </a:r>
          </a:p>
          <a:p>
            <a:pPr lvl="1"/>
            <a:r>
              <a:rPr lang="en-US" dirty="0"/>
              <a:t>Quarter 2: $173,557 </a:t>
            </a:r>
          </a:p>
          <a:p>
            <a:pPr lvl="1"/>
            <a:r>
              <a:rPr lang="en-US" dirty="0"/>
              <a:t>Quarter 3: $208,004</a:t>
            </a:r>
          </a:p>
          <a:p>
            <a:pPr lvl="1"/>
            <a:r>
              <a:rPr lang="en-US" dirty="0"/>
              <a:t>Quarter 4: $247,048</a:t>
            </a:r>
          </a:p>
          <a:p>
            <a:r>
              <a:rPr lang="en-US" dirty="0"/>
              <a:t>The total net income for 2017 would be $828,642</a:t>
            </a:r>
          </a:p>
          <a:p>
            <a:r>
              <a:rPr lang="en-US" dirty="0"/>
              <a:t>This would be a decrease of $146,231 from 2016.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corporate.buckle.com/sites/default/files/timeline/slides/timeline_1967.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t="24025" r="1664" b="23238"/>
          <a:stretch/>
        </p:blipFill>
        <p:spPr bwMode="auto">
          <a:xfrm>
            <a:off x="2258576" y="4572000"/>
            <a:ext cx="3049757" cy="16764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a:xfrm>
            <a:off x="609599" y="609600"/>
            <a:ext cx="6347713" cy="838200"/>
          </a:xfrm>
        </p:spPr>
        <p:txBody>
          <a:bodyPr/>
          <a:lstStyle/>
          <a:p>
            <a:pPr algn="ctr"/>
            <a:r>
              <a:rPr lang="en-US" b="1" dirty="0"/>
              <a:t>Buckle’s History</a:t>
            </a:r>
          </a:p>
        </p:txBody>
      </p:sp>
      <p:sp>
        <p:nvSpPr>
          <p:cNvPr id="3" name="Content Placeholder 2"/>
          <p:cNvSpPr>
            <a:spLocks noGrp="1"/>
          </p:cNvSpPr>
          <p:nvPr>
            <p:ph idx="1"/>
          </p:nvPr>
        </p:nvSpPr>
        <p:spPr>
          <a:xfrm>
            <a:off x="609598" y="1752600"/>
            <a:ext cx="6347714" cy="3880773"/>
          </a:xfrm>
        </p:spPr>
        <p:txBody>
          <a:bodyPr>
            <a:normAutofit/>
          </a:bodyPr>
          <a:lstStyle/>
          <a:p>
            <a:r>
              <a:rPr lang="en-US" dirty="0"/>
              <a:t>A lot of people have heard of Buckle, but what you may not know is that it started as a single store selling men’s clothing in Kearney, Nebraska back in 1948.</a:t>
            </a:r>
          </a:p>
          <a:p>
            <a:r>
              <a:rPr lang="en-US" dirty="0"/>
              <a:t>It was originally named Mills Clothing by David Hirschfield.</a:t>
            </a:r>
          </a:p>
          <a:p>
            <a:r>
              <a:rPr lang="en-US" dirty="0"/>
              <a:t>In 1965 David’s son Dan took over the business and when he started a new store changed the name to Brass Buckle.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Forecast 2: Net Income Gain</a:t>
            </a:r>
            <a:endParaRPr lang="en-US" dirty="0"/>
          </a:p>
        </p:txBody>
      </p:sp>
      <p:graphicFrame>
        <p:nvGraphicFramePr>
          <p:cNvPr id="5" name="Content Placeholder 4"/>
          <p:cNvGraphicFramePr>
            <a:graphicFrameLocks noGrp="1"/>
          </p:cNvGraphicFramePr>
          <p:nvPr>
            <p:ph idx="1"/>
          </p:nvPr>
        </p:nvGraphicFramePr>
        <p:xfrm>
          <a:off x="609600" y="1447800"/>
          <a:ext cx="6348416" cy="2225040"/>
        </p:xfrm>
        <a:graphic>
          <a:graphicData uri="http://schemas.openxmlformats.org/drawingml/2006/table">
            <a:tbl>
              <a:tblPr firstRow="1" bandRow="1">
                <a:tableStyleId>{5C22544A-7EE6-4342-B048-85BDC9FD1C3A}</a:tableStyleId>
              </a:tblPr>
              <a:tblGrid>
                <a:gridCol w="793552"/>
                <a:gridCol w="793552"/>
                <a:gridCol w="793552"/>
                <a:gridCol w="793552"/>
                <a:gridCol w="793552"/>
                <a:gridCol w="793552"/>
                <a:gridCol w="793552"/>
                <a:gridCol w="793552"/>
              </a:tblGrid>
              <a:tr h="370840">
                <a:tc gridSpan="8">
                  <a:txBody>
                    <a:bodyPr/>
                    <a:lstStyle/>
                    <a:p>
                      <a:pPr algn="ctr" fontAlgn="ctr"/>
                      <a:r>
                        <a:rPr lang="en-US" sz="1200" b="0" i="0" u="none" strike="noStrike" dirty="0">
                          <a:solidFill>
                            <a:srgbClr val="000000"/>
                          </a:solidFill>
                          <a:latin typeface="Calibri"/>
                        </a:rPr>
                        <a:t>The Buckle, Inc. Net Income Forecast if Increase Based on </a:t>
                      </a:r>
                      <a:r>
                        <a:rPr lang="en-US" sz="1200" b="0" i="0" u="none" strike="noStrike" dirty="0" err="1">
                          <a:solidFill>
                            <a:srgbClr val="000000"/>
                          </a:solidFill>
                          <a:latin typeface="Calibri"/>
                        </a:rPr>
                        <a:t>Avg</a:t>
                      </a:r>
                      <a:endParaRPr lang="en-US" sz="1200" b="0" i="0" u="none" strike="noStrike" dirty="0">
                        <a:solidFill>
                          <a:srgbClr val="000000"/>
                        </a:solidFill>
                        <a:latin typeface="Calibri"/>
                      </a:endParaRPr>
                    </a:p>
                  </a:txBody>
                  <a:tcPr marL="9525" marR="9525" marT="9525" marB="0" anchor="b"/>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ctr" fontAlgn="ctr"/>
                      <a:endParaRPr lang="en-US" sz="1100" b="0" i="0" u="none" strike="noStrike" dirty="0">
                        <a:solidFill>
                          <a:srgbClr val="000000"/>
                        </a:solidFill>
                        <a:latin typeface="Calibri"/>
                      </a:endParaRPr>
                    </a:p>
                  </a:txBody>
                  <a:tcPr marL="9525" marR="9525" marT="9525" marB="0" anchor="ctr"/>
                </a:tc>
                <a:tc hMerge="1">
                  <a:txBody>
                    <a:bodyPr/>
                    <a:lstStyle/>
                    <a:p>
                      <a:pPr algn="l" fontAlgn="b"/>
                      <a:endParaRPr lang="en-US" sz="1100" b="0" i="0" u="none" strike="noStrike" dirty="0">
                        <a:solidFill>
                          <a:srgbClr val="000000"/>
                        </a:solidFill>
                        <a:latin typeface="Calibri"/>
                      </a:endParaRPr>
                    </a:p>
                  </a:txBody>
                  <a:tcPr marL="9525" marR="9525" marT="9525" marB="0" anchor="b"/>
                </a:tc>
              </a:tr>
              <a:tr h="370840">
                <a:tc>
                  <a:txBody>
                    <a:bodyPr/>
                    <a:lstStyle/>
                    <a:p>
                      <a:pPr algn="l" fontAlgn="b"/>
                      <a:r>
                        <a:rPr lang="en-US" sz="1200" b="0" i="0" u="none" strike="noStrike" dirty="0" smtClean="0">
                          <a:solidFill>
                            <a:srgbClr val="000000"/>
                          </a:solidFill>
                          <a:latin typeface="Calibri"/>
                        </a:rPr>
                        <a:t>Year</a:t>
                      </a:r>
                      <a:endParaRPr lang="en-US" sz="1200" b="0" i="0" u="none" strike="noStrike" dirty="0">
                        <a:solidFill>
                          <a:srgbClr val="000000"/>
                        </a:solidFill>
                        <a:latin typeface="Calibri"/>
                      </a:endParaRPr>
                    </a:p>
                  </a:txBody>
                  <a:tcPr marL="9525" marR="9525" marT="9525" marB="0" anchor="b"/>
                </a:tc>
                <a:tc>
                  <a:txBody>
                    <a:bodyPr/>
                    <a:lstStyle/>
                    <a:p>
                      <a:pPr algn="ctr" fontAlgn="b"/>
                      <a:r>
                        <a:rPr lang="en-US" sz="1200" b="0" i="0" u="none" strike="noStrike">
                          <a:solidFill>
                            <a:srgbClr val="000000"/>
                          </a:solidFill>
                          <a:latin typeface="Calibri"/>
                        </a:rPr>
                        <a:t>2013</a:t>
                      </a:r>
                    </a:p>
                  </a:txBody>
                  <a:tcPr marL="9525" marR="9525" marT="9525" marB="0" anchor="b"/>
                </a:tc>
                <a:tc>
                  <a:txBody>
                    <a:bodyPr/>
                    <a:lstStyle/>
                    <a:p>
                      <a:pPr algn="ctr" fontAlgn="b"/>
                      <a:r>
                        <a:rPr lang="en-US" sz="1200" b="0" i="0" u="none" strike="noStrike">
                          <a:solidFill>
                            <a:srgbClr val="000000"/>
                          </a:solidFill>
                          <a:latin typeface="Calibri"/>
                        </a:rPr>
                        <a:t>2014</a:t>
                      </a:r>
                    </a:p>
                  </a:txBody>
                  <a:tcPr marL="9525" marR="9525" marT="9525" marB="0" anchor="b"/>
                </a:tc>
                <a:tc>
                  <a:txBody>
                    <a:bodyPr/>
                    <a:lstStyle/>
                    <a:p>
                      <a:pPr algn="ctr" fontAlgn="b"/>
                      <a:r>
                        <a:rPr lang="en-US" sz="1200" b="0" i="0" u="none" strike="noStrike">
                          <a:solidFill>
                            <a:srgbClr val="000000"/>
                          </a:solidFill>
                          <a:latin typeface="Calibri"/>
                        </a:rPr>
                        <a:t>2015</a:t>
                      </a:r>
                    </a:p>
                  </a:txBody>
                  <a:tcPr marL="9525" marR="9525" marT="9525" marB="0" anchor="b"/>
                </a:tc>
                <a:tc>
                  <a:txBody>
                    <a:bodyPr/>
                    <a:lstStyle/>
                    <a:p>
                      <a:pPr algn="ctr" fontAlgn="b"/>
                      <a:r>
                        <a:rPr lang="en-US" sz="1200" b="0" i="0" u="none" strike="noStrike">
                          <a:solidFill>
                            <a:srgbClr val="000000"/>
                          </a:solidFill>
                          <a:latin typeface="Calibri"/>
                        </a:rPr>
                        <a:t>2016</a:t>
                      </a:r>
                    </a:p>
                  </a:txBody>
                  <a:tcPr marL="9525" marR="9525" marT="9525" marB="0" anchor="b"/>
                </a:tc>
                <a:tc>
                  <a:txBody>
                    <a:bodyPr/>
                    <a:lstStyle/>
                    <a:p>
                      <a:pPr algn="ctr" fontAlgn="b"/>
                      <a:r>
                        <a:rPr lang="en-US" sz="1200" b="0" i="0" u="none" strike="noStrike">
                          <a:solidFill>
                            <a:srgbClr val="000000"/>
                          </a:solidFill>
                          <a:latin typeface="Calibri"/>
                        </a:rPr>
                        <a:t>QT. Avg</a:t>
                      </a:r>
                    </a:p>
                  </a:txBody>
                  <a:tcPr marL="9525" marR="9525" marT="9525" marB="0" anchor="b"/>
                </a:tc>
                <a:tc>
                  <a:txBody>
                    <a:bodyPr/>
                    <a:lstStyle/>
                    <a:p>
                      <a:pPr algn="ctr" fontAlgn="b"/>
                      <a:r>
                        <a:rPr lang="en-US" sz="1200" b="0" i="0" u="none" strike="noStrike">
                          <a:solidFill>
                            <a:srgbClr val="000000"/>
                          </a:solidFill>
                          <a:latin typeface="Calibri"/>
                        </a:rPr>
                        <a:t>QT Factor</a:t>
                      </a:r>
                    </a:p>
                  </a:txBody>
                  <a:tcPr marL="9525" marR="9525" marT="9525" marB="0" anchor="b"/>
                </a:tc>
                <a:tc>
                  <a:txBody>
                    <a:bodyPr/>
                    <a:lstStyle/>
                    <a:p>
                      <a:pPr algn="ctr" fontAlgn="b"/>
                      <a:r>
                        <a:rPr lang="en-US" sz="1200" b="0" i="0" u="none" strike="noStrike">
                          <a:solidFill>
                            <a:srgbClr val="000000"/>
                          </a:solidFill>
                          <a:latin typeface="Calibri"/>
                        </a:rPr>
                        <a:t>Forecast</a:t>
                      </a:r>
                    </a:p>
                  </a:txBody>
                  <a:tcPr marL="9525" marR="9525" marT="9525" marB="0" anchor="b"/>
                </a:tc>
              </a:tr>
              <a:tr h="370840">
                <a:tc>
                  <a:txBody>
                    <a:bodyPr/>
                    <a:lstStyle/>
                    <a:p>
                      <a:pPr algn="l" fontAlgn="b"/>
                      <a:r>
                        <a:rPr lang="en-US" sz="1200" b="0" i="0" u="none" strike="noStrike" dirty="0">
                          <a:solidFill>
                            <a:srgbClr val="000000"/>
                          </a:solidFill>
                          <a:latin typeface="Calibri"/>
                        </a:rPr>
                        <a:t>Quarter 1</a:t>
                      </a:r>
                    </a:p>
                  </a:txBody>
                  <a:tcPr marL="9525" marR="9525" marT="9525" marB="0" anchor="b"/>
                </a:tc>
                <a:tc>
                  <a:txBody>
                    <a:bodyPr/>
                    <a:lstStyle/>
                    <a:p>
                      <a:pPr algn="r" fontAlgn="b"/>
                      <a:r>
                        <a:rPr lang="en-US" sz="1200" b="0" i="0" u="none" strike="noStrike" dirty="0">
                          <a:solidFill>
                            <a:srgbClr val="000000"/>
                          </a:solidFill>
                          <a:latin typeface="Calibri"/>
                        </a:rPr>
                        <a:t>269,712</a:t>
                      </a:r>
                    </a:p>
                  </a:txBody>
                  <a:tcPr marL="9525" marR="9525" marT="9525" marB="0" anchor="b"/>
                </a:tc>
                <a:tc>
                  <a:txBody>
                    <a:bodyPr/>
                    <a:lstStyle/>
                    <a:p>
                      <a:pPr algn="r" fontAlgn="b"/>
                      <a:r>
                        <a:rPr lang="en-US" sz="1200" b="0" i="0" u="none" strike="noStrike">
                          <a:solidFill>
                            <a:srgbClr val="000000"/>
                          </a:solidFill>
                          <a:latin typeface="Calibri"/>
                        </a:rPr>
                        <a:t>271,675</a:t>
                      </a:r>
                    </a:p>
                  </a:txBody>
                  <a:tcPr marL="9525" marR="9525" marT="9525" marB="0" anchor="b"/>
                </a:tc>
                <a:tc>
                  <a:txBody>
                    <a:bodyPr/>
                    <a:lstStyle/>
                    <a:p>
                      <a:pPr algn="r" fontAlgn="b"/>
                      <a:r>
                        <a:rPr lang="en-US" sz="1200" b="0" i="0" u="none" strike="noStrike">
                          <a:solidFill>
                            <a:srgbClr val="000000"/>
                          </a:solidFill>
                          <a:latin typeface="Calibri"/>
                        </a:rPr>
                        <a:t>271,345</a:t>
                      </a:r>
                    </a:p>
                  </a:txBody>
                  <a:tcPr marL="9525" marR="9525" marT="9525" marB="0" anchor="b"/>
                </a:tc>
                <a:tc>
                  <a:txBody>
                    <a:bodyPr/>
                    <a:lstStyle/>
                    <a:p>
                      <a:pPr algn="r" fontAlgn="b"/>
                      <a:r>
                        <a:rPr lang="en-US" sz="1200" b="0" i="0" u="none" strike="noStrike">
                          <a:solidFill>
                            <a:srgbClr val="000000"/>
                          </a:solidFill>
                          <a:latin typeface="Calibri"/>
                        </a:rPr>
                        <a:t>243,543</a:t>
                      </a:r>
                    </a:p>
                  </a:txBody>
                  <a:tcPr marL="9525" marR="9525" marT="9525" marB="0" anchor="b"/>
                </a:tc>
                <a:tc>
                  <a:txBody>
                    <a:bodyPr/>
                    <a:lstStyle/>
                    <a:p>
                      <a:pPr algn="r" fontAlgn="b"/>
                      <a:r>
                        <a:rPr lang="en-US" sz="1200" b="0" i="0" u="none" strike="noStrike">
                          <a:solidFill>
                            <a:srgbClr val="000000"/>
                          </a:solidFill>
                          <a:latin typeface="Calibri"/>
                        </a:rPr>
                        <a:t>264,069</a:t>
                      </a:r>
                    </a:p>
                  </a:txBody>
                  <a:tcPr marL="9525" marR="9525" marT="9525" marB="0" anchor="b"/>
                </a:tc>
                <a:tc>
                  <a:txBody>
                    <a:bodyPr/>
                    <a:lstStyle/>
                    <a:p>
                      <a:pPr algn="r" fontAlgn="b"/>
                      <a:r>
                        <a:rPr lang="en-US" sz="1200" b="0" i="0" u="none" strike="noStrike">
                          <a:solidFill>
                            <a:srgbClr val="000000"/>
                          </a:solidFill>
                          <a:latin typeface="Calibri"/>
                        </a:rPr>
                        <a:t>0.96559766</a:t>
                      </a:r>
                    </a:p>
                  </a:txBody>
                  <a:tcPr marL="9525" marR="9525" marT="9525" marB="0" anchor="b"/>
                </a:tc>
                <a:tc>
                  <a:txBody>
                    <a:bodyPr/>
                    <a:lstStyle/>
                    <a:p>
                      <a:pPr algn="l" fontAlgn="b"/>
                      <a:r>
                        <a:rPr lang="en-US" sz="1200" b="0" i="0" u="none" strike="noStrike">
                          <a:solidFill>
                            <a:srgbClr val="000000"/>
                          </a:solidFill>
                          <a:latin typeface="Calibri"/>
                        </a:rPr>
                        <a:t>       252,804 </a:t>
                      </a:r>
                    </a:p>
                  </a:txBody>
                  <a:tcPr marL="9525" marR="9525" marT="9525" marB="0" anchor="b"/>
                </a:tc>
              </a:tr>
              <a:tr h="370840">
                <a:tc>
                  <a:txBody>
                    <a:bodyPr/>
                    <a:lstStyle/>
                    <a:p>
                      <a:pPr algn="l" fontAlgn="b"/>
                      <a:r>
                        <a:rPr lang="en-US" sz="1200" b="0" i="0" u="none" strike="noStrike">
                          <a:solidFill>
                            <a:srgbClr val="000000"/>
                          </a:solidFill>
                          <a:latin typeface="Calibri"/>
                        </a:rPr>
                        <a:t>Quarter 2</a:t>
                      </a:r>
                    </a:p>
                  </a:txBody>
                  <a:tcPr marL="9525" marR="9525" marT="9525" marB="0" anchor="b"/>
                </a:tc>
                <a:tc>
                  <a:txBody>
                    <a:bodyPr/>
                    <a:lstStyle/>
                    <a:p>
                      <a:pPr algn="r" fontAlgn="b"/>
                      <a:r>
                        <a:rPr lang="en-US" sz="1200" b="0" i="0" u="none" strike="noStrike" dirty="0">
                          <a:solidFill>
                            <a:srgbClr val="000000"/>
                          </a:solidFill>
                          <a:latin typeface="Calibri"/>
                        </a:rPr>
                        <a:t>232,529</a:t>
                      </a:r>
                    </a:p>
                  </a:txBody>
                  <a:tcPr marL="9525" marR="9525" marT="9525" marB="0" anchor="b"/>
                </a:tc>
                <a:tc>
                  <a:txBody>
                    <a:bodyPr/>
                    <a:lstStyle/>
                    <a:p>
                      <a:pPr algn="r" fontAlgn="b"/>
                      <a:r>
                        <a:rPr lang="en-US" sz="1200" b="0" i="0" u="none" strike="noStrike">
                          <a:solidFill>
                            <a:srgbClr val="000000"/>
                          </a:solidFill>
                          <a:latin typeface="Calibri"/>
                        </a:rPr>
                        <a:t>235,725</a:t>
                      </a:r>
                    </a:p>
                  </a:txBody>
                  <a:tcPr marL="9525" marR="9525" marT="9525" marB="0" anchor="b"/>
                </a:tc>
                <a:tc>
                  <a:txBody>
                    <a:bodyPr/>
                    <a:lstStyle/>
                    <a:p>
                      <a:pPr algn="r" fontAlgn="b"/>
                      <a:r>
                        <a:rPr lang="en-US" sz="1200" b="0" i="0" u="none" strike="noStrike">
                          <a:solidFill>
                            <a:srgbClr val="000000"/>
                          </a:solidFill>
                          <a:latin typeface="Calibri"/>
                        </a:rPr>
                        <a:t>236,053</a:t>
                      </a:r>
                    </a:p>
                  </a:txBody>
                  <a:tcPr marL="9525" marR="9525" marT="9525" marB="0" anchor="b"/>
                </a:tc>
                <a:tc>
                  <a:txBody>
                    <a:bodyPr/>
                    <a:lstStyle/>
                    <a:p>
                      <a:pPr algn="r" fontAlgn="b"/>
                      <a:r>
                        <a:rPr lang="en-US" sz="1200" b="0" i="0" u="none" strike="noStrike">
                          <a:solidFill>
                            <a:srgbClr val="000000"/>
                          </a:solidFill>
                          <a:latin typeface="Calibri"/>
                        </a:rPr>
                        <a:t>212,157</a:t>
                      </a:r>
                    </a:p>
                  </a:txBody>
                  <a:tcPr marL="9525" marR="9525" marT="9525" marB="0" anchor="b"/>
                </a:tc>
                <a:tc>
                  <a:txBody>
                    <a:bodyPr/>
                    <a:lstStyle/>
                    <a:p>
                      <a:pPr algn="r" fontAlgn="b"/>
                      <a:r>
                        <a:rPr lang="en-US" sz="1200" b="0" i="0" u="none" strike="noStrike">
                          <a:solidFill>
                            <a:srgbClr val="000000"/>
                          </a:solidFill>
                          <a:latin typeface="Calibri"/>
                        </a:rPr>
                        <a:t>229,116</a:t>
                      </a:r>
                    </a:p>
                  </a:txBody>
                  <a:tcPr marL="9525" marR="9525" marT="9525" marB="0" anchor="b"/>
                </a:tc>
                <a:tc>
                  <a:txBody>
                    <a:bodyPr/>
                    <a:lstStyle/>
                    <a:p>
                      <a:pPr algn="r" fontAlgn="b"/>
                      <a:r>
                        <a:rPr lang="en-US" sz="1200" b="0" i="0" u="none" strike="noStrike">
                          <a:solidFill>
                            <a:srgbClr val="000000"/>
                          </a:solidFill>
                          <a:latin typeface="Calibri"/>
                        </a:rPr>
                        <a:t>0.83778892</a:t>
                      </a:r>
                    </a:p>
                  </a:txBody>
                  <a:tcPr marL="9525" marR="9525" marT="9525" marB="0" anchor="b"/>
                </a:tc>
                <a:tc>
                  <a:txBody>
                    <a:bodyPr/>
                    <a:lstStyle/>
                    <a:p>
                      <a:pPr algn="l" fontAlgn="b"/>
                      <a:r>
                        <a:rPr lang="en-US" sz="1200" b="0" i="0" u="none" strike="noStrike">
                          <a:solidFill>
                            <a:srgbClr val="000000"/>
                          </a:solidFill>
                          <a:latin typeface="Calibri"/>
                        </a:rPr>
                        <a:t>       219,342 </a:t>
                      </a:r>
                    </a:p>
                  </a:txBody>
                  <a:tcPr marL="9525" marR="9525" marT="9525" marB="0" anchor="b"/>
                </a:tc>
              </a:tr>
              <a:tr h="370840">
                <a:tc>
                  <a:txBody>
                    <a:bodyPr/>
                    <a:lstStyle/>
                    <a:p>
                      <a:pPr algn="l" fontAlgn="b"/>
                      <a:r>
                        <a:rPr lang="en-US" sz="1200" b="0" i="0" u="none" strike="noStrike">
                          <a:solidFill>
                            <a:srgbClr val="000000"/>
                          </a:solidFill>
                          <a:latin typeface="Calibri"/>
                        </a:rPr>
                        <a:t>Quarter 3</a:t>
                      </a:r>
                    </a:p>
                  </a:txBody>
                  <a:tcPr marL="9525" marR="9525" marT="9525" marB="0" anchor="b"/>
                </a:tc>
                <a:tc>
                  <a:txBody>
                    <a:bodyPr/>
                    <a:lstStyle/>
                    <a:p>
                      <a:pPr algn="r" fontAlgn="b"/>
                      <a:r>
                        <a:rPr lang="en-US" sz="1200" b="0" i="0" u="none" strike="noStrike">
                          <a:solidFill>
                            <a:srgbClr val="000000"/>
                          </a:solidFill>
                          <a:latin typeface="Calibri"/>
                        </a:rPr>
                        <a:t>286,761</a:t>
                      </a:r>
                    </a:p>
                  </a:txBody>
                  <a:tcPr marL="9525" marR="9525" marT="9525" marB="0" anchor="b"/>
                </a:tc>
                <a:tc>
                  <a:txBody>
                    <a:bodyPr/>
                    <a:lstStyle/>
                    <a:p>
                      <a:pPr algn="r" fontAlgn="b"/>
                      <a:r>
                        <a:rPr lang="en-US" sz="1200" b="0" i="0" u="none" strike="noStrike" dirty="0">
                          <a:solidFill>
                            <a:srgbClr val="000000"/>
                          </a:solidFill>
                          <a:latin typeface="Calibri"/>
                        </a:rPr>
                        <a:t>292,201</a:t>
                      </a:r>
                    </a:p>
                  </a:txBody>
                  <a:tcPr marL="9525" marR="9525" marT="9525" marB="0" anchor="b"/>
                </a:tc>
                <a:tc>
                  <a:txBody>
                    <a:bodyPr/>
                    <a:lstStyle/>
                    <a:p>
                      <a:pPr algn="r" fontAlgn="b"/>
                      <a:r>
                        <a:rPr lang="en-US" sz="1200" b="0" i="0" u="none" strike="noStrike" dirty="0">
                          <a:solidFill>
                            <a:srgbClr val="000000"/>
                          </a:solidFill>
                          <a:latin typeface="Calibri"/>
                        </a:rPr>
                        <a:t>280,187</a:t>
                      </a:r>
                    </a:p>
                  </a:txBody>
                  <a:tcPr marL="9525" marR="9525" marT="9525" marB="0" anchor="b"/>
                </a:tc>
                <a:tc>
                  <a:txBody>
                    <a:bodyPr/>
                    <a:lstStyle/>
                    <a:p>
                      <a:pPr algn="r" fontAlgn="b"/>
                      <a:r>
                        <a:rPr lang="en-US" sz="1200" b="0" i="0" u="none" strike="noStrike">
                          <a:solidFill>
                            <a:srgbClr val="000000"/>
                          </a:solidFill>
                          <a:latin typeface="Calibri"/>
                        </a:rPr>
                        <a:t>239,213</a:t>
                      </a:r>
                    </a:p>
                  </a:txBody>
                  <a:tcPr marL="9525" marR="9525" marT="9525" marB="0" anchor="b"/>
                </a:tc>
                <a:tc>
                  <a:txBody>
                    <a:bodyPr/>
                    <a:lstStyle/>
                    <a:p>
                      <a:pPr algn="r" fontAlgn="b"/>
                      <a:r>
                        <a:rPr lang="en-US" sz="1200" b="0" i="0" u="none" strike="noStrike">
                          <a:solidFill>
                            <a:srgbClr val="000000"/>
                          </a:solidFill>
                          <a:latin typeface="Calibri"/>
                        </a:rPr>
                        <a:t>274,591</a:t>
                      </a:r>
                    </a:p>
                  </a:txBody>
                  <a:tcPr marL="9525" marR="9525" marT="9525" marB="0" anchor="b"/>
                </a:tc>
                <a:tc>
                  <a:txBody>
                    <a:bodyPr/>
                    <a:lstStyle/>
                    <a:p>
                      <a:pPr algn="r" fontAlgn="b"/>
                      <a:r>
                        <a:rPr lang="en-US" sz="1200" b="0" i="0" u="none" strike="noStrike">
                          <a:solidFill>
                            <a:srgbClr val="000000"/>
                          </a:solidFill>
                          <a:latin typeface="Calibri"/>
                        </a:rPr>
                        <a:t>1.00407164</a:t>
                      </a:r>
                    </a:p>
                  </a:txBody>
                  <a:tcPr marL="9525" marR="9525" marT="9525" marB="0" anchor="b"/>
                </a:tc>
                <a:tc>
                  <a:txBody>
                    <a:bodyPr/>
                    <a:lstStyle/>
                    <a:p>
                      <a:pPr algn="l" fontAlgn="b"/>
                      <a:r>
                        <a:rPr lang="en-US" sz="1200" b="0" i="0" u="none" strike="noStrike">
                          <a:solidFill>
                            <a:srgbClr val="000000"/>
                          </a:solidFill>
                          <a:latin typeface="Calibri"/>
                        </a:rPr>
                        <a:t>       262,877 </a:t>
                      </a:r>
                    </a:p>
                  </a:txBody>
                  <a:tcPr marL="9525" marR="9525" marT="9525" marB="0" anchor="b"/>
                </a:tc>
              </a:tr>
              <a:tr h="370840">
                <a:tc>
                  <a:txBody>
                    <a:bodyPr/>
                    <a:lstStyle/>
                    <a:p>
                      <a:pPr algn="l" fontAlgn="b"/>
                      <a:r>
                        <a:rPr lang="en-US" sz="1200" b="0" i="0" u="none" strike="noStrike">
                          <a:solidFill>
                            <a:srgbClr val="000000"/>
                          </a:solidFill>
                          <a:latin typeface="Calibri"/>
                        </a:rPr>
                        <a:t>Quarter 4</a:t>
                      </a:r>
                    </a:p>
                  </a:txBody>
                  <a:tcPr marL="9525" marR="9525" marT="9525" marB="0" anchor="b"/>
                </a:tc>
                <a:tc>
                  <a:txBody>
                    <a:bodyPr/>
                    <a:lstStyle/>
                    <a:p>
                      <a:pPr algn="r" fontAlgn="b"/>
                      <a:r>
                        <a:rPr lang="en-US" sz="1200" b="0" i="0" u="none" strike="noStrike">
                          <a:solidFill>
                            <a:srgbClr val="000000"/>
                          </a:solidFill>
                          <a:latin typeface="Calibri"/>
                        </a:rPr>
                        <a:t>338,999</a:t>
                      </a:r>
                    </a:p>
                  </a:txBody>
                  <a:tcPr marL="9525" marR="9525" marT="9525" marB="0" anchor="b"/>
                </a:tc>
                <a:tc>
                  <a:txBody>
                    <a:bodyPr/>
                    <a:lstStyle/>
                    <a:p>
                      <a:pPr algn="r" fontAlgn="b"/>
                      <a:r>
                        <a:rPr lang="en-US" sz="1200" b="0" i="0" u="none" strike="noStrike">
                          <a:solidFill>
                            <a:srgbClr val="000000"/>
                          </a:solidFill>
                          <a:latin typeface="Calibri"/>
                        </a:rPr>
                        <a:t>353,541</a:t>
                      </a:r>
                    </a:p>
                  </a:txBody>
                  <a:tcPr marL="9525" marR="9525" marT="9525" marB="0" anchor="b"/>
                </a:tc>
                <a:tc>
                  <a:txBody>
                    <a:bodyPr/>
                    <a:lstStyle/>
                    <a:p>
                      <a:pPr algn="r" fontAlgn="b"/>
                      <a:r>
                        <a:rPr lang="en-US" sz="1200" b="0" i="0" u="none" strike="noStrike">
                          <a:solidFill>
                            <a:srgbClr val="000000"/>
                          </a:solidFill>
                          <a:latin typeface="Calibri"/>
                        </a:rPr>
                        <a:t>332,031</a:t>
                      </a:r>
                    </a:p>
                  </a:txBody>
                  <a:tcPr marL="9525" marR="9525" marT="9525" marB="0" anchor="b"/>
                </a:tc>
                <a:tc>
                  <a:txBody>
                    <a:bodyPr/>
                    <a:lstStyle/>
                    <a:p>
                      <a:pPr algn="r" fontAlgn="b"/>
                      <a:r>
                        <a:rPr lang="en-US" sz="1200" b="0" i="0" u="none" strike="noStrike" dirty="0">
                          <a:solidFill>
                            <a:srgbClr val="000000"/>
                          </a:solidFill>
                          <a:latin typeface="Calibri"/>
                        </a:rPr>
                        <a:t>279,960</a:t>
                      </a:r>
                    </a:p>
                  </a:txBody>
                  <a:tcPr marL="9525" marR="9525" marT="9525" marB="0" anchor="b"/>
                </a:tc>
                <a:tc>
                  <a:txBody>
                    <a:bodyPr/>
                    <a:lstStyle/>
                    <a:p>
                      <a:pPr algn="r" fontAlgn="b"/>
                      <a:r>
                        <a:rPr lang="en-US" sz="1200" b="0" i="0" u="none" strike="noStrike" dirty="0">
                          <a:solidFill>
                            <a:srgbClr val="000000"/>
                          </a:solidFill>
                          <a:latin typeface="Calibri"/>
                        </a:rPr>
                        <a:t>326,133</a:t>
                      </a:r>
                    </a:p>
                  </a:txBody>
                  <a:tcPr marL="9525" marR="9525" marT="9525" marB="0" anchor="b"/>
                </a:tc>
                <a:tc>
                  <a:txBody>
                    <a:bodyPr/>
                    <a:lstStyle/>
                    <a:p>
                      <a:pPr algn="r" fontAlgn="b"/>
                      <a:r>
                        <a:rPr lang="en-US" sz="1200" b="0" i="0" u="none" strike="noStrike" dirty="0">
                          <a:solidFill>
                            <a:srgbClr val="000000"/>
                          </a:solidFill>
                          <a:latin typeface="Calibri"/>
                        </a:rPr>
                        <a:t>1.19254179</a:t>
                      </a:r>
                    </a:p>
                  </a:txBody>
                  <a:tcPr marL="9525" marR="9525" marT="9525" marB="0" anchor="b"/>
                </a:tc>
                <a:tc>
                  <a:txBody>
                    <a:bodyPr/>
                    <a:lstStyle/>
                    <a:p>
                      <a:pPr algn="l" fontAlgn="b"/>
                      <a:r>
                        <a:rPr lang="en-US" sz="1200" b="0" i="0" u="none" strike="noStrike" dirty="0">
                          <a:solidFill>
                            <a:srgbClr val="000000"/>
                          </a:solidFill>
                          <a:latin typeface="Calibri"/>
                        </a:rPr>
                        <a:t>       312,221 </a:t>
                      </a:r>
                    </a:p>
                  </a:txBody>
                  <a:tcPr marL="9525" marR="9525" marT="9525" marB="0" anchor="b"/>
                </a:tc>
              </a:tr>
            </a:tbl>
          </a:graphicData>
        </a:graphic>
      </p:graphicFrame>
    </p:spTree>
    <p:extLst>
      <p:ext uri="{BB962C8B-B14F-4D97-AF65-F5344CB8AC3E}">
        <p14:creationId xmlns:p14="http://schemas.microsoft.com/office/powerpoint/2010/main" xmlns="" val="13025686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lstStyle/>
          <a:p>
            <a:pPr algn="ctr"/>
            <a:r>
              <a:rPr lang="en-US" b="1" dirty="0"/>
              <a:t>Forecast 2: Net Income Gain</a:t>
            </a:r>
            <a:endParaRPr lang="en-US" dirty="0"/>
          </a:p>
        </p:txBody>
      </p:sp>
      <p:graphicFrame>
        <p:nvGraphicFramePr>
          <p:cNvPr id="4" name="Content Placeholder 3"/>
          <p:cNvGraphicFramePr>
            <a:graphicFrameLocks noGrp="1"/>
          </p:cNvGraphicFramePr>
          <p:nvPr>
            <p:ph idx="1"/>
          </p:nvPr>
        </p:nvGraphicFramePr>
        <p:xfrm>
          <a:off x="609600" y="1371600"/>
          <a:ext cx="6477000" cy="2290445"/>
        </p:xfrm>
        <a:graphic>
          <a:graphicData uri="http://schemas.openxmlformats.org/drawingml/2006/table">
            <a:tbl>
              <a:tblPr firstRow="1" bandRow="1">
                <a:tableStyleId>{5C22544A-7EE6-4342-B048-85BDC9FD1C3A}</a:tableStyleId>
              </a:tblPr>
              <a:tblGrid>
                <a:gridCol w="1295400"/>
                <a:gridCol w="1295400"/>
                <a:gridCol w="1295400"/>
                <a:gridCol w="1295400"/>
                <a:gridCol w="1295400"/>
              </a:tblGrid>
              <a:tr h="370840">
                <a:tc>
                  <a:txBody>
                    <a:bodyPr/>
                    <a:lstStyle/>
                    <a:p>
                      <a:pPr algn="l" fontAlgn="b"/>
                      <a:endParaRPr lang="en-US" sz="1400" b="1" i="0" u="none" strike="noStrike" dirty="0">
                        <a:solidFill>
                          <a:srgbClr val="FFFFFF"/>
                        </a:solidFill>
                        <a:latin typeface="Calibri"/>
                      </a:endParaRPr>
                    </a:p>
                  </a:txBody>
                  <a:tcPr marL="9525" marR="9525" marT="9525" marB="0" anchor="b"/>
                </a:tc>
                <a:tc>
                  <a:txBody>
                    <a:bodyPr/>
                    <a:lstStyle/>
                    <a:p>
                      <a:pPr algn="l" fontAlgn="b"/>
                      <a:r>
                        <a:rPr lang="en-US" sz="1400" b="1" i="0" u="none" strike="noStrike" dirty="0" smtClean="0">
                          <a:solidFill>
                            <a:srgbClr val="FFFFFF"/>
                          </a:solidFill>
                          <a:latin typeface="Calibri"/>
                        </a:rPr>
                        <a:t>2013</a:t>
                      </a:r>
                      <a:endParaRPr lang="en-US" sz="1400" b="1" i="0" u="none" strike="noStrike" dirty="0">
                        <a:solidFill>
                          <a:srgbClr val="FFFFFF"/>
                        </a:solidFill>
                        <a:latin typeface="Calibri"/>
                      </a:endParaRPr>
                    </a:p>
                  </a:txBody>
                  <a:tcPr marL="9525" marR="9525" marT="9525" marB="0" anchor="b"/>
                </a:tc>
                <a:tc>
                  <a:txBody>
                    <a:bodyPr/>
                    <a:lstStyle/>
                    <a:p>
                      <a:pPr algn="l" fontAlgn="b"/>
                      <a:r>
                        <a:rPr lang="en-US" sz="1400" b="1" i="0" u="none" strike="noStrike" dirty="0" smtClean="0">
                          <a:solidFill>
                            <a:srgbClr val="FFFFFF"/>
                          </a:solidFill>
                          <a:latin typeface="Calibri"/>
                        </a:rPr>
                        <a:t>2014</a:t>
                      </a:r>
                      <a:endParaRPr lang="en-US" sz="1400" b="1" i="0" u="none" strike="noStrike" dirty="0">
                        <a:solidFill>
                          <a:srgbClr val="FFFFFF"/>
                        </a:solidFill>
                        <a:latin typeface="Calibri"/>
                      </a:endParaRPr>
                    </a:p>
                  </a:txBody>
                  <a:tcPr marL="9525" marR="9525" marT="9525" marB="0" anchor="b"/>
                </a:tc>
                <a:tc>
                  <a:txBody>
                    <a:bodyPr/>
                    <a:lstStyle/>
                    <a:p>
                      <a:pPr algn="l" fontAlgn="b"/>
                      <a:r>
                        <a:rPr lang="en-US" sz="1400" b="1" i="0" u="none" strike="noStrike" dirty="0" smtClean="0">
                          <a:solidFill>
                            <a:srgbClr val="FFFFFF"/>
                          </a:solidFill>
                          <a:latin typeface="Calibri"/>
                        </a:rPr>
                        <a:t>2015</a:t>
                      </a:r>
                      <a:endParaRPr lang="en-US" sz="1400" b="1" i="0" u="none" strike="noStrike" dirty="0">
                        <a:solidFill>
                          <a:srgbClr val="FFFFFF"/>
                        </a:solidFill>
                        <a:latin typeface="Calibri"/>
                      </a:endParaRPr>
                    </a:p>
                  </a:txBody>
                  <a:tcPr marL="9525" marR="9525" marT="9525" marB="0" anchor="b"/>
                </a:tc>
                <a:tc>
                  <a:txBody>
                    <a:bodyPr/>
                    <a:lstStyle/>
                    <a:p>
                      <a:pPr algn="l" fontAlgn="b"/>
                      <a:r>
                        <a:rPr lang="en-US" sz="1400" b="1" i="0" u="none" strike="noStrike" dirty="0" smtClean="0">
                          <a:solidFill>
                            <a:srgbClr val="FFFFFF"/>
                          </a:solidFill>
                          <a:latin typeface="Calibri"/>
                        </a:rPr>
                        <a:t>2016</a:t>
                      </a:r>
                      <a:endParaRPr lang="en-US" sz="1400" b="1" i="0" u="none" strike="noStrike" dirty="0">
                        <a:solidFill>
                          <a:srgbClr val="FFFFFF"/>
                        </a:solidFill>
                        <a:latin typeface="Calibri"/>
                      </a:endParaRPr>
                    </a:p>
                  </a:txBody>
                  <a:tcPr marL="9525" marR="9525" marT="9525" marB="0" anchor="b"/>
                </a:tc>
              </a:tr>
              <a:tr h="370840">
                <a:tc>
                  <a:txBody>
                    <a:bodyPr/>
                    <a:lstStyle/>
                    <a:p>
                      <a:pPr algn="l" fontAlgn="b"/>
                      <a:r>
                        <a:rPr lang="en-US" sz="1400" b="0" i="0" u="none" strike="noStrike" dirty="0">
                          <a:solidFill>
                            <a:srgbClr val="000000"/>
                          </a:solidFill>
                          <a:latin typeface="Calibri"/>
                        </a:rPr>
                        <a:t>Average</a:t>
                      </a:r>
                    </a:p>
                  </a:txBody>
                  <a:tcPr marL="9525" marR="9525" marT="9525" marB="0" anchor="b"/>
                </a:tc>
                <a:tc>
                  <a:txBody>
                    <a:bodyPr/>
                    <a:lstStyle/>
                    <a:p>
                      <a:pPr algn="r" fontAlgn="b"/>
                      <a:r>
                        <a:rPr lang="en-US" sz="1400" b="0" i="0" u="none" strike="noStrike">
                          <a:solidFill>
                            <a:srgbClr val="000000"/>
                          </a:solidFill>
                          <a:latin typeface="Calibri"/>
                        </a:rPr>
                        <a:t>282,000</a:t>
                      </a:r>
                    </a:p>
                  </a:txBody>
                  <a:tcPr marL="9525" marR="9525" marT="9525" marB="0" anchor="b"/>
                </a:tc>
                <a:tc>
                  <a:txBody>
                    <a:bodyPr/>
                    <a:lstStyle/>
                    <a:p>
                      <a:pPr algn="r" fontAlgn="b"/>
                      <a:r>
                        <a:rPr lang="en-US" sz="1400" b="0" i="0" u="none" strike="noStrike">
                          <a:solidFill>
                            <a:srgbClr val="000000"/>
                          </a:solidFill>
                          <a:latin typeface="Calibri"/>
                        </a:rPr>
                        <a:t>288,286</a:t>
                      </a:r>
                    </a:p>
                  </a:txBody>
                  <a:tcPr marL="9525" marR="9525" marT="9525" marB="0" anchor="b"/>
                </a:tc>
                <a:tc>
                  <a:txBody>
                    <a:bodyPr/>
                    <a:lstStyle/>
                    <a:p>
                      <a:pPr algn="r" fontAlgn="b"/>
                      <a:r>
                        <a:rPr lang="en-US" sz="1400" b="0" i="0" u="none" strike="noStrike">
                          <a:solidFill>
                            <a:srgbClr val="000000"/>
                          </a:solidFill>
                          <a:latin typeface="Calibri"/>
                        </a:rPr>
                        <a:t>279,904</a:t>
                      </a:r>
                    </a:p>
                  </a:txBody>
                  <a:tcPr marL="9525" marR="9525" marT="9525" marB="0" anchor="b"/>
                </a:tc>
                <a:tc>
                  <a:txBody>
                    <a:bodyPr/>
                    <a:lstStyle/>
                    <a:p>
                      <a:pPr algn="r" fontAlgn="b"/>
                      <a:r>
                        <a:rPr lang="en-US" sz="1400" b="0" i="0" u="none" strike="noStrike">
                          <a:solidFill>
                            <a:srgbClr val="000000"/>
                          </a:solidFill>
                          <a:latin typeface="Calibri"/>
                        </a:rPr>
                        <a:t>243,718</a:t>
                      </a:r>
                    </a:p>
                  </a:txBody>
                  <a:tcPr marL="9525" marR="9525" marT="9525" marB="0" anchor="b"/>
                </a:tc>
              </a:tr>
              <a:tr h="370840">
                <a:tc>
                  <a:txBody>
                    <a:bodyPr/>
                    <a:lstStyle/>
                    <a:p>
                      <a:pPr algn="l" fontAlgn="b"/>
                      <a:r>
                        <a:rPr lang="en-US" sz="1400" b="0" i="0" u="none" strike="noStrike">
                          <a:solidFill>
                            <a:srgbClr val="000000"/>
                          </a:solidFill>
                          <a:latin typeface="Calibri"/>
                        </a:rPr>
                        <a:t>Total</a:t>
                      </a:r>
                    </a:p>
                  </a:txBody>
                  <a:tcPr marL="9525" marR="9525" marT="9525" marB="0" anchor="b"/>
                </a:tc>
                <a:tc>
                  <a:txBody>
                    <a:bodyPr/>
                    <a:lstStyle/>
                    <a:p>
                      <a:pPr algn="r" fontAlgn="b"/>
                      <a:r>
                        <a:rPr lang="en-US" sz="1400" b="0" i="0" u="none" strike="noStrike" dirty="0">
                          <a:solidFill>
                            <a:srgbClr val="000000"/>
                          </a:solidFill>
                          <a:latin typeface="Calibri"/>
                        </a:rPr>
                        <a:t>1,128,001</a:t>
                      </a:r>
                    </a:p>
                  </a:txBody>
                  <a:tcPr marL="9525" marR="9525" marT="9525" marB="0" anchor="b"/>
                </a:tc>
                <a:tc>
                  <a:txBody>
                    <a:bodyPr/>
                    <a:lstStyle/>
                    <a:p>
                      <a:pPr algn="r" fontAlgn="b"/>
                      <a:r>
                        <a:rPr lang="en-US" sz="1400" b="0" i="0" u="none" strike="noStrike">
                          <a:solidFill>
                            <a:srgbClr val="000000"/>
                          </a:solidFill>
                          <a:latin typeface="Calibri"/>
                        </a:rPr>
                        <a:t>1,153,142</a:t>
                      </a:r>
                    </a:p>
                  </a:txBody>
                  <a:tcPr marL="9525" marR="9525" marT="9525" marB="0" anchor="b"/>
                </a:tc>
                <a:tc>
                  <a:txBody>
                    <a:bodyPr/>
                    <a:lstStyle/>
                    <a:p>
                      <a:pPr algn="r" fontAlgn="b"/>
                      <a:r>
                        <a:rPr lang="en-US" sz="1400" b="0" i="0" u="none" strike="noStrike">
                          <a:solidFill>
                            <a:srgbClr val="000000"/>
                          </a:solidFill>
                          <a:latin typeface="Calibri"/>
                        </a:rPr>
                        <a:t>1,119,616</a:t>
                      </a:r>
                    </a:p>
                  </a:txBody>
                  <a:tcPr marL="9525" marR="9525" marT="9525" marB="0" anchor="b"/>
                </a:tc>
                <a:tc>
                  <a:txBody>
                    <a:bodyPr/>
                    <a:lstStyle/>
                    <a:p>
                      <a:pPr algn="r" fontAlgn="b"/>
                      <a:r>
                        <a:rPr lang="en-US" sz="1400" b="0" i="0" u="none" strike="noStrike">
                          <a:solidFill>
                            <a:srgbClr val="000000"/>
                          </a:solidFill>
                          <a:latin typeface="Calibri"/>
                        </a:rPr>
                        <a:t>974,873</a:t>
                      </a:r>
                    </a:p>
                  </a:txBody>
                  <a:tcPr marL="9525" marR="9525" marT="9525" marB="0" anchor="b"/>
                </a:tc>
              </a:tr>
              <a:tr h="370840">
                <a:tc>
                  <a:txBody>
                    <a:bodyPr/>
                    <a:lstStyle/>
                    <a:p>
                      <a:pPr algn="l" fontAlgn="b"/>
                      <a:r>
                        <a:rPr lang="en-US" sz="1400" b="0" i="0" u="none" strike="noStrike">
                          <a:solidFill>
                            <a:srgbClr val="000000"/>
                          </a:solidFill>
                          <a:latin typeface="Calibri"/>
                        </a:rPr>
                        <a:t>Overall Total</a:t>
                      </a:r>
                    </a:p>
                  </a:txBody>
                  <a:tcPr marL="9525" marR="9525" marT="9525" marB="0" anchor="b"/>
                </a:tc>
                <a:tc>
                  <a:txBody>
                    <a:bodyPr/>
                    <a:lstStyle/>
                    <a:p>
                      <a:pPr algn="r" fontAlgn="b"/>
                      <a:r>
                        <a:rPr lang="en-US" sz="1400" b="0" i="0" u="none" strike="noStrike" dirty="0">
                          <a:solidFill>
                            <a:srgbClr val="000000"/>
                          </a:solidFill>
                          <a:latin typeface="Calibri"/>
                        </a:rPr>
                        <a:t>4,375,632</a:t>
                      </a: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r>
              <a:tr h="370840">
                <a:tc>
                  <a:txBody>
                    <a:bodyPr/>
                    <a:lstStyle/>
                    <a:p>
                      <a:pPr algn="l" fontAlgn="b"/>
                      <a:r>
                        <a:rPr lang="en-US" sz="1400" b="0" i="0" u="none" strike="noStrike">
                          <a:solidFill>
                            <a:srgbClr val="000000"/>
                          </a:solidFill>
                          <a:latin typeface="Calibri"/>
                        </a:rPr>
                        <a:t>Overal Average</a:t>
                      </a:r>
                    </a:p>
                  </a:txBody>
                  <a:tcPr marL="9525" marR="9525" marT="9525" marB="0" anchor="b"/>
                </a:tc>
                <a:tc>
                  <a:txBody>
                    <a:bodyPr/>
                    <a:lstStyle/>
                    <a:p>
                      <a:pPr algn="r" fontAlgn="b"/>
                      <a:r>
                        <a:rPr lang="en-US" sz="1400" b="0" i="0" u="none" strike="noStrike">
                          <a:solidFill>
                            <a:srgbClr val="000000"/>
                          </a:solidFill>
                          <a:latin typeface="Calibri"/>
                        </a:rPr>
                        <a:t>273,477</a:t>
                      </a: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r>
              <a:tr h="370840">
                <a:tc>
                  <a:txBody>
                    <a:bodyPr/>
                    <a:lstStyle/>
                    <a:p>
                      <a:pPr algn="l" fontAlgn="b"/>
                      <a:r>
                        <a:rPr lang="en-US" sz="1400" b="0" i="0" u="none" strike="noStrike">
                          <a:solidFill>
                            <a:srgbClr val="000000"/>
                          </a:solidFill>
                          <a:latin typeface="Calibri"/>
                        </a:rPr>
                        <a:t>2017 Forecast Average</a:t>
                      </a:r>
                    </a:p>
                  </a:txBody>
                  <a:tcPr marL="9525" marR="9525" marT="9525" marB="0" anchor="b"/>
                </a:tc>
                <a:tc>
                  <a:txBody>
                    <a:bodyPr/>
                    <a:lstStyle/>
                    <a:p>
                      <a:pPr algn="r" fontAlgn="b"/>
                      <a:r>
                        <a:rPr lang="en-US" sz="1400" b="0" i="0" u="none" strike="noStrike">
                          <a:solidFill>
                            <a:srgbClr val="000000"/>
                          </a:solidFill>
                          <a:latin typeface="Calibri"/>
                        </a:rPr>
                        <a:t>261,811</a:t>
                      </a:r>
                    </a:p>
                  </a:txBody>
                  <a:tcPr marL="9525" marR="9525" marT="9525" marB="0" anchor="b"/>
                </a:tc>
                <a:tc>
                  <a:txBody>
                    <a:bodyPr/>
                    <a:lstStyle/>
                    <a:p>
                      <a:pPr algn="l" fontAlgn="b"/>
                      <a:endParaRPr lang="en-US" sz="1400" b="0" i="0" u="none" strike="noStrike">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c>
                  <a:txBody>
                    <a:bodyPr/>
                    <a:lstStyle/>
                    <a:p>
                      <a:pPr algn="l" fontAlgn="b"/>
                      <a:endParaRPr lang="en-US" sz="1400" b="0" i="0" u="none" strike="noStrike" dirty="0">
                        <a:solidFill>
                          <a:srgbClr val="000000"/>
                        </a:solidFill>
                        <a:latin typeface="Calibri"/>
                      </a:endParaRPr>
                    </a:p>
                  </a:txBody>
                  <a:tcPr marL="9525" marR="9525" marT="9525" marB="0" anchor="b"/>
                </a:tc>
              </a:tr>
            </a:tbl>
          </a:graphicData>
        </a:graphic>
      </p:graphicFrame>
    </p:spTree>
    <p:extLst>
      <p:ext uri="{BB962C8B-B14F-4D97-AF65-F5344CB8AC3E}">
        <p14:creationId xmlns:p14="http://schemas.microsoft.com/office/powerpoint/2010/main" xmlns="" val="18805102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lstStyle/>
          <a:p>
            <a:pPr algn="ctr"/>
            <a:r>
              <a:rPr lang="en-US" b="1" dirty="0"/>
              <a:t>Forecast 2: Net Income Gain</a:t>
            </a:r>
          </a:p>
        </p:txBody>
      </p:sp>
      <p:sp>
        <p:nvSpPr>
          <p:cNvPr id="3" name="Content Placeholder 2"/>
          <p:cNvSpPr>
            <a:spLocks noGrp="1"/>
          </p:cNvSpPr>
          <p:nvPr>
            <p:ph idx="1"/>
          </p:nvPr>
        </p:nvSpPr>
        <p:spPr>
          <a:xfrm>
            <a:off x="609599" y="1447800"/>
            <a:ext cx="6347714" cy="4343400"/>
          </a:xfrm>
        </p:spPr>
        <p:txBody>
          <a:bodyPr>
            <a:normAutofit/>
          </a:bodyPr>
          <a:lstStyle/>
          <a:p>
            <a:r>
              <a:rPr lang="en-US" dirty="0"/>
              <a:t>By taking the averages of 2015 and 2016, we saw a reasonable potential for a 7% net profit goal for Buckle, Inc. to aim for. </a:t>
            </a:r>
          </a:p>
          <a:p>
            <a:r>
              <a:rPr lang="en-US" dirty="0"/>
              <a:t>This would lead Buckle, Inc. at a net income of:</a:t>
            </a:r>
          </a:p>
          <a:p>
            <a:pPr lvl="1"/>
            <a:r>
              <a:rPr lang="en-US" dirty="0"/>
              <a:t>Quarter 1: $252,804</a:t>
            </a:r>
          </a:p>
          <a:p>
            <a:pPr lvl="1"/>
            <a:r>
              <a:rPr lang="en-US" dirty="0"/>
              <a:t>Quarter 2: $219,342</a:t>
            </a:r>
          </a:p>
          <a:p>
            <a:pPr lvl="1"/>
            <a:r>
              <a:rPr lang="en-US" dirty="0"/>
              <a:t>Quarter 3: $262,877</a:t>
            </a:r>
          </a:p>
          <a:p>
            <a:pPr lvl="1"/>
            <a:r>
              <a:rPr lang="en-US" dirty="0"/>
              <a:t>Quarter 4: $312,221</a:t>
            </a:r>
          </a:p>
          <a:p>
            <a:r>
              <a:rPr lang="en-US" dirty="0"/>
              <a:t>The total net income for 2017 would be $1,047,245</a:t>
            </a:r>
          </a:p>
          <a:p>
            <a:r>
              <a:rPr lang="en-US" dirty="0"/>
              <a:t>This would be an increase of $72,372  from 2016</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Conclusion of Results</a:t>
            </a:r>
          </a:p>
        </p:txBody>
      </p:sp>
      <p:sp>
        <p:nvSpPr>
          <p:cNvPr id="3" name="Content Placeholder 2"/>
          <p:cNvSpPr>
            <a:spLocks noGrp="1"/>
          </p:cNvSpPr>
          <p:nvPr>
            <p:ph idx="1"/>
          </p:nvPr>
        </p:nvSpPr>
        <p:spPr>
          <a:xfrm>
            <a:off x="609599" y="1447800"/>
            <a:ext cx="6347714" cy="4953000"/>
          </a:xfrm>
        </p:spPr>
        <p:txBody>
          <a:bodyPr>
            <a:normAutofit/>
          </a:bodyPr>
          <a:lstStyle/>
          <a:p>
            <a:r>
              <a:rPr lang="en-US" dirty="0"/>
              <a:t>Based on our regressions, it appears that the economy (aside from 2016) had little affect on Buckle’s performance.</a:t>
            </a:r>
          </a:p>
          <a:p>
            <a:r>
              <a:rPr lang="en-US" dirty="0"/>
              <a:t>This would lead us to conclude that Buckle may be suffering from internal variables which could include:</a:t>
            </a:r>
          </a:p>
          <a:p>
            <a:pPr lvl="1"/>
            <a:r>
              <a:rPr lang="en-US" dirty="0"/>
              <a:t>Management and Corporate issues</a:t>
            </a:r>
          </a:p>
          <a:p>
            <a:pPr lvl="1"/>
            <a:r>
              <a:rPr lang="en-US" dirty="0"/>
              <a:t>Hiring and recruiting process</a:t>
            </a:r>
          </a:p>
          <a:p>
            <a:pPr lvl="1"/>
            <a:r>
              <a:rPr lang="en-US" dirty="0"/>
              <a:t>Not holding true to their mission statement</a:t>
            </a:r>
          </a:p>
          <a:p>
            <a:pPr lvl="1"/>
            <a:r>
              <a:rPr lang="en-US" dirty="0"/>
              <a:t>E-commerce’s rapid growth</a:t>
            </a:r>
          </a:p>
          <a:p>
            <a:pPr lvl="1"/>
            <a:r>
              <a:rPr lang="en-US" dirty="0"/>
              <a:t>Not making consumers aware of what other services they offer</a:t>
            </a:r>
          </a:p>
          <a:p>
            <a:r>
              <a:rPr lang="en-US" dirty="0"/>
              <a:t>Much of this, we would recommend that Buckle, Inc. Go consider taking surveys of their consumers as well as surveys within their field to see if these variables are potential threats</a:t>
            </a:r>
          </a:p>
          <a:p>
            <a:pPr lvl="1"/>
            <a:endParaRPr lang="en-US" dirty="0"/>
          </a:p>
        </p:txBody>
      </p:sp>
    </p:spTree>
    <p:extLst>
      <p:ext uri="{BB962C8B-B14F-4D97-AF65-F5344CB8AC3E}">
        <p14:creationId xmlns:p14="http://schemas.microsoft.com/office/powerpoint/2010/main" xmlns="" val="19941085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38200"/>
          </a:xfrm>
        </p:spPr>
        <p:txBody>
          <a:bodyPr/>
          <a:lstStyle/>
          <a:p>
            <a:pPr algn="ctr"/>
            <a:r>
              <a:rPr lang="en-US" b="1" dirty="0"/>
              <a:t>Conclusion of Results</a:t>
            </a:r>
            <a:endParaRPr lang="en-US" dirty="0"/>
          </a:p>
        </p:txBody>
      </p:sp>
      <p:sp>
        <p:nvSpPr>
          <p:cNvPr id="3" name="Content Placeholder 2"/>
          <p:cNvSpPr>
            <a:spLocks noGrp="1"/>
          </p:cNvSpPr>
          <p:nvPr>
            <p:ph idx="1"/>
          </p:nvPr>
        </p:nvSpPr>
        <p:spPr>
          <a:xfrm>
            <a:off x="609599" y="1447800"/>
            <a:ext cx="6347714" cy="4593563"/>
          </a:xfrm>
        </p:spPr>
        <p:txBody>
          <a:bodyPr/>
          <a:lstStyle/>
          <a:p>
            <a:r>
              <a:rPr lang="en-US" dirty="0"/>
              <a:t>If Buckle, Inc. is to stay alive in the retail industry they need to reach the root of their decline.</a:t>
            </a:r>
          </a:p>
          <a:p>
            <a:r>
              <a:rPr lang="en-US" dirty="0"/>
              <a:t>(More conclusion to come – this is outline) - NS</a:t>
            </a:r>
          </a:p>
        </p:txBody>
      </p:sp>
    </p:spTree>
    <p:extLst>
      <p:ext uri="{BB962C8B-B14F-4D97-AF65-F5344CB8AC3E}">
        <p14:creationId xmlns:p14="http://schemas.microsoft.com/office/powerpoint/2010/main" xmlns="" val="791905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Buckle’s History</a:t>
            </a:r>
          </a:p>
        </p:txBody>
      </p:sp>
      <p:sp>
        <p:nvSpPr>
          <p:cNvPr id="3" name="Content Placeholder 2"/>
          <p:cNvSpPr>
            <a:spLocks noGrp="1"/>
          </p:cNvSpPr>
          <p:nvPr>
            <p:ph idx="1"/>
          </p:nvPr>
        </p:nvSpPr>
        <p:spPr>
          <a:xfrm>
            <a:off x="609599" y="1600201"/>
            <a:ext cx="6347714" cy="2438400"/>
          </a:xfrm>
        </p:spPr>
        <p:txBody>
          <a:bodyPr/>
          <a:lstStyle/>
          <a:p>
            <a:r>
              <a:rPr lang="en-US" dirty="0"/>
              <a:t>In 1977 Buckle started selling women’s clothing and opened their first mall location.</a:t>
            </a:r>
          </a:p>
          <a:p>
            <a:r>
              <a:rPr lang="en-US" dirty="0"/>
              <a:t>In 1991 Buckle decided to begin developing their private clothing label</a:t>
            </a:r>
          </a:p>
          <a:p>
            <a:r>
              <a:rPr lang="en-US" dirty="0"/>
              <a:t>In 1992 they had over 100 locations in 18 states and became a publicly traded company on the NASDAQ where it is traded as BKLE</a:t>
            </a:r>
          </a:p>
        </p:txBody>
      </p:sp>
      <p:pic>
        <p:nvPicPr>
          <p:cNvPr id="3074" name="Picture 2" descr="http://corporate.buckle.com/sites/default/files/timeline/slides/timeline_199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64255" y="4045635"/>
            <a:ext cx="2438400" cy="249936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Buckle’s History</a:t>
            </a:r>
          </a:p>
        </p:txBody>
      </p:sp>
      <p:sp>
        <p:nvSpPr>
          <p:cNvPr id="3" name="Content Placeholder 2"/>
          <p:cNvSpPr>
            <a:spLocks noGrp="1"/>
          </p:cNvSpPr>
          <p:nvPr>
            <p:ph idx="1"/>
          </p:nvPr>
        </p:nvSpPr>
        <p:spPr>
          <a:xfrm>
            <a:off x="609599" y="1600201"/>
            <a:ext cx="6347714" cy="1981200"/>
          </a:xfrm>
        </p:spPr>
        <p:txBody>
          <a:bodyPr/>
          <a:lstStyle/>
          <a:p>
            <a:r>
              <a:rPr lang="en-US" dirty="0"/>
              <a:t>When E-commerce started taking off, Buckle was soon to join by opening their first online store in 1999</a:t>
            </a:r>
          </a:p>
          <a:p>
            <a:r>
              <a:rPr lang="en-US" dirty="0"/>
              <a:t>In 2011 Buckle sold 5 million pairs of jeans which is the highest amount they have ever sold</a:t>
            </a:r>
          </a:p>
          <a:p>
            <a:r>
              <a:rPr lang="en-US" dirty="0"/>
              <a:t>Buckle currently has over 450 stores in 44 states.</a:t>
            </a:r>
          </a:p>
        </p:txBody>
      </p:sp>
      <p:pic>
        <p:nvPicPr>
          <p:cNvPr id="4098" name="Picture 2" descr="http://corporate.buckle.com/sites/default/files/timeline/image/timeline_main.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10388" y="3657600"/>
            <a:ext cx="4346133" cy="242063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lstStyle/>
          <a:p>
            <a:pPr algn="ctr"/>
            <a:r>
              <a:rPr lang="en-US" b="1" dirty="0"/>
              <a:t>The Buckle Crisis</a:t>
            </a:r>
          </a:p>
        </p:txBody>
      </p:sp>
      <p:sp>
        <p:nvSpPr>
          <p:cNvPr id="3" name="Content Placeholder 2"/>
          <p:cNvSpPr>
            <a:spLocks noGrp="1"/>
          </p:cNvSpPr>
          <p:nvPr>
            <p:ph idx="1"/>
          </p:nvPr>
        </p:nvSpPr>
        <p:spPr>
          <a:xfrm>
            <a:off x="609599" y="1524000"/>
            <a:ext cx="6347714" cy="3880773"/>
          </a:xfrm>
        </p:spPr>
        <p:txBody>
          <a:bodyPr>
            <a:normAutofit/>
          </a:bodyPr>
          <a:lstStyle/>
          <a:p>
            <a:r>
              <a:rPr lang="en-US" dirty="0"/>
              <a:t>What draws our attention to Buckle, Inc. is its steady decline in sales and net profit.</a:t>
            </a:r>
          </a:p>
          <a:p>
            <a:r>
              <a:rPr lang="en-US" dirty="0"/>
              <a:t>After achieving over 5 millions sales in jeans in 2011, the data we have recently gathered shows over a 15% decline as of 2016.</a:t>
            </a:r>
          </a:p>
          <a:p>
            <a:r>
              <a:rPr lang="en-US" dirty="0"/>
              <a:t>Our research is based on the concern and source of this decline through regressions</a:t>
            </a:r>
          </a:p>
          <a:p>
            <a:r>
              <a:rPr lang="en-US" dirty="0"/>
              <a:t>We then finalized our research by forecasting two possible outcomes depending on Buckle, Inc.’s performance in 2017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914400"/>
          </a:xfrm>
        </p:spPr>
        <p:txBody>
          <a:bodyPr/>
          <a:lstStyle/>
          <a:p>
            <a:r>
              <a:rPr lang="en-US" dirty="0"/>
              <a:t>Theories on Buckle’s Decline</a:t>
            </a:r>
          </a:p>
        </p:txBody>
      </p:sp>
      <p:sp>
        <p:nvSpPr>
          <p:cNvPr id="3" name="Content Placeholder 2"/>
          <p:cNvSpPr>
            <a:spLocks noGrp="1"/>
          </p:cNvSpPr>
          <p:nvPr>
            <p:ph idx="1"/>
          </p:nvPr>
        </p:nvSpPr>
        <p:spPr>
          <a:xfrm>
            <a:off x="609599" y="1539240"/>
            <a:ext cx="6347714" cy="3880773"/>
          </a:xfrm>
        </p:spPr>
        <p:txBody>
          <a:bodyPr/>
          <a:lstStyle/>
          <a:p>
            <a:r>
              <a:rPr lang="en-US" dirty="0"/>
              <a:t>One of the most well known perceptions of Buckle, Inc. is that their prices are considered too high, even for it’s exclusive brands. Consumers may be finding substitutions for what buckle offers in terms of denim and fashion</a:t>
            </a:r>
          </a:p>
          <a:p>
            <a:r>
              <a:rPr lang="en-US" dirty="0"/>
              <a:t>The Buckle also has over 450 stores, which could lead to a loss in sales each time </a:t>
            </a:r>
            <a:r>
              <a:rPr lang="en-US" dirty="0" smtClean="0"/>
              <a:t>they </a:t>
            </a:r>
            <a:r>
              <a:rPr lang="en-US" dirty="0"/>
              <a:t>open and stock a new store. Location could also be an issue.</a:t>
            </a:r>
          </a:p>
          <a:p>
            <a:r>
              <a:rPr lang="en-US" dirty="0"/>
              <a:t>The economy itself has also been evaluated in terms of inflation and job availability.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General Statistics:</a:t>
            </a:r>
            <a:br>
              <a:rPr lang="en-US" dirty="0"/>
            </a:br>
            <a:r>
              <a:rPr lang="en-US" dirty="0"/>
              <a:t>2013 Net Income By Quarter</a:t>
            </a:r>
          </a:p>
        </p:txBody>
      </p:sp>
      <p:sp>
        <p:nvSpPr>
          <p:cNvPr id="3" name="Content Placeholder 2"/>
          <p:cNvSpPr>
            <a:spLocks noGrp="1"/>
          </p:cNvSpPr>
          <p:nvPr>
            <p:ph idx="1"/>
          </p:nvPr>
        </p:nvSpPr>
        <p:spPr/>
        <p:txBody>
          <a:bodyPr/>
          <a:lstStyle/>
          <a:p>
            <a:r>
              <a:rPr lang="en-US" dirty="0"/>
              <a:t>Quarter 1-  $2697,12</a:t>
            </a:r>
          </a:p>
          <a:p>
            <a:r>
              <a:rPr lang="en-US" dirty="0"/>
              <a:t>Quarter 2-  $232,529</a:t>
            </a:r>
          </a:p>
          <a:p>
            <a:r>
              <a:rPr lang="en-US" dirty="0"/>
              <a:t>Quarter 3-  $28,761</a:t>
            </a:r>
          </a:p>
          <a:p>
            <a:r>
              <a:rPr lang="en-US" dirty="0"/>
              <a:t>Quarter 4-  $338,999</a:t>
            </a:r>
          </a:p>
          <a:p>
            <a:r>
              <a:rPr lang="en-US" dirty="0"/>
              <a:t>Total for the Year- $1,128,001</a:t>
            </a:r>
          </a:p>
          <a:p>
            <a:r>
              <a:rPr lang="en-US" dirty="0"/>
              <a:t>Average per Quarter-  $282,000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General Statistics:</a:t>
            </a:r>
            <a:br>
              <a:rPr lang="en-US" dirty="0"/>
            </a:br>
            <a:r>
              <a:rPr lang="en-US" dirty="0"/>
              <a:t>2014 Net Income By Quarter</a:t>
            </a:r>
          </a:p>
        </p:txBody>
      </p:sp>
      <p:sp>
        <p:nvSpPr>
          <p:cNvPr id="3" name="Content Placeholder 2"/>
          <p:cNvSpPr>
            <a:spLocks noGrp="1"/>
          </p:cNvSpPr>
          <p:nvPr>
            <p:ph idx="1"/>
          </p:nvPr>
        </p:nvSpPr>
        <p:spPr/>
        <p:txBody>
          <a:bodyPr/>
          <a:lstStyle/>
          <a:p>
            <a:r>
              <a:rPr lang="en-US" dirty="0"/>
              <a:t>Quarter 1-  $271,375</a:t>
            </a:r>
          </a:p>
          <a:p>
            <a:r>
              <a:rPr lang="en-US" dirty="0"/>
              <a:t>Quarter 2-  $235,725</a:t>
            </a:r>
          </a:p>
          <a:p>
            <a:r>
              <a:rPr lang="en-US" dirty="0"/>
              <a:t>Quarter 3-  $292,201</a:t>
            </a:r>
          </a:p>
          <a:p>
            <a:r>
              <a:rPr lang="en-US" dirty="0"/>
              <a:t>Quarter 4-  $353,541</a:t>
            </a:r>
          </a:p>
          <a:p>
            <a:r>
              <a:rPr lang="en-US" dirty="0"/>
              <a:t>Total for the Year-  $1,153 ,142</a:t>
            </a:r>
          </a:p>
          <a:p>
            <a:r>
              <a:rPr lang="en-US" dirty="0"/>
              <a:t>Average Per Quarter-  $288,286</a:t>
            </a:r>
          </a:p>
          <a:p>
            <a:r>
              <a:rPr lang="en-US" dirty="0"/>
              <a:t>Total Increase of $25,141 or  around 2% </a:t>
            </a:r>
          </a:p>
        </p:txBody>
      </p:sp>
    </p:spTree>
  </p:cSld>
  <p:clrMapOvr>
    <a:masterClrMapping/>
  </p:clrMapOvr>
</p:sld>
</file>

<file path=ppt/theme/theme1.xml><?xml version="1.0" encoding="utf-8"?>
<a:theme xmlns:a="http://schemas.openxmlformats.org/drawingml/2006/main" name="Facet">
  <a:themeElements>
    <a:clrScheme name="Custom 6">
      <a:dk1>
        <a:srgbClr val="000000"/>
      </a:dk1>
      <a:lt1>
        <a:srgbClr val="FFFFFF"/>
      </a:lt1>
      <a:dk2>
        <a:srgbClr val="000000"/>
      </a:dk2>
      <a:lt2>
        <a:srgbClr val="FE3F3F"/>
      </a:lt2>
      <a:accent1>
        <a:srgbClr val="EC0101"/>
      </a:accent1>
      <a:accent2>
        <a:srgbClr val="E44129"/>
      </a:accent2>
      <a:accent3>
        <a:srgbClr val="EA7666"/>
      </a:accent3>
      <a:accent4>
        <a:srgbClr val="932313"/>
      </a:accent4>
      <a:accent5>
        <a:srgbClr val="62170C"/>
      </a:accent5>
      <a:accent6>
        <a:srgbClr val="FF0000"/>
      </a:accent6>
      <a:hlink>
        <a:srgbClr val="62170C"/>
      </a:hlink>
      <a:folHlink>
        <a:srgbClr val="932313"/>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1950</TotalTime>
  <Words>1948</Words>
  <Application>Microsoft Office PowerPoint</Application>
  <PresentationFormat>On-screen Show (4:3)</PresentationFormat>
  <Paragraphs>657</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Facet</vt:lpstr>
      <vt:lpstr>Slide 1</vt:lpstr>
      <vt:lpstr>OUR MISSION:</vt:lpstr>
      <vt:lpstr>Buckle’s History</vt:lpstr>
      <vt:lpstr>Buckle’s History</vt:lpstr>
      <vt:lpstr>Buckle’s History</vt:lpstr>
      <vt:lpstr>The Buckle Crisis</vt:lpstr>
      <vt:lpstr>Theories on Buckle’s Decline</vt:lpstr>
      <vt:lpstr>General Statistics: 2013 Net Income By Quarter</vt:lpstr>
      <vt:lpstr>General Statistics: 2014 Net Income By Quarter</vt:lpstr>
      <vt:lpstr>General Statistics: 2015 Net Income By Quarter</vt:lpstr>
      <vt:lpstr>General Statistics: 2016 Net Income By Quarter</vt:lpstr>
      <vt:lpstr>The Buckle, Inc. Net Sales By Month</vt:lpstr>
      <vt:lpstr>Net Sales (M2M) Analysis</vt:lpstr>
      <vt:lpstr>Variables Evaluated in 2013</vt:lpstr>
      <vt:lpstr>Variables Evaluated in 2014</vt:lpstr>
      <vt:lpstr>Variables Evaluated in 2015</vt:lpstr>
      <vt:lpstr>Variables Evaluated in 2016</vt:lpstr>
      <vt:lpstr>Key Points Between Variables</vt:lpstr>
      <vt:lpstr>Net Sales Vs. Number of Stores</vt:lpstr>
      <vt:lpstr>Net Sales Vs. Unemployment Rate</vt:lpstr>
      <vt:lpstr>Net Sales Vs. Inflation</vt:lpstr>
      <vt:lpstr>Regressions</vt:lpstr>
      <vt:lpstr>Regressions</vt:lpstr>
      <vt:lpstr>Regressions</vt:lpstr>
      <vt:lpstr>Relationship to the Graphs</vt:lpstr>
      <vt:lpstr>Forecasting the Outcomes</vt:lpstr>
      <vt:lpstr>Forecast 1: Net Income Loss</vt:lpstr>
      <vt:lpstr>Forecast 1: Net Income Loss</vt:lpstr>
      <vt:lpstr>Forecast 1: Net Income Loss</vt:lpstr>
      <vt:lpstr>Forecast 2: Net Income Gain</vt:lpstr>
      <vt:lpstr>Forecast 2: Net Income Gain</vt:lpstr>
      <vt:lpstr>Forecast 2: Net Income Gain</vt:lpstr>
      <vt:lpstr>Conclusion of Results</vt:lpstr>
      <vt:lpstr>Conclusion of Results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Buckle, Inc.</dc:title>
  <dc:creator>User</dc:creator>
  <cp:lastModifiedBy>User</cp:lastModifiedBy>
  <cp:revision>74</cp:revision>
  <dcterms:created xsi:type="dcterms:W3CDTF">2017-04-29T17:07:08Z</dcterms:created>
  <dcterms:modified xsi:type="dcterms:W3CDTF">2017-05-04T02:43:59Z</dcterms:modified>
</cp:coreProperties>
</file>