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56" r:id="rId2"/>
    <p:sldId id="257" r:id="rId3"/>
    <p:sldId id="263" r:id="rId4"/>
    <p:sldId id="260" r:id="rId5"/>
    <p:sldId id="273" r:id="rId6"/>
    <p:sldId id="258" r:id="rId7"/>
    <p:sldId id="259" r:id="rId8"/>
    <p:sldId id="275" r:id="rId9"/>
    <p:sldId id="261" r:id="rId10"/>
    <p:sldId id="262" r:id="rId11"/>
    <p:sldId id="264" r:id="rId12"/>
    <p:sldId id="266" r:id="rId13"/>
    <p:sldId id="267" r:id="rId14"/>
    <p:sldId id="268" r:id="rId15"/>
    <p:sldId id="269" r:id="rId16"/>
    <p:sldId id="270" r:id="rId17"/>
    <p:sldId id="271" r:id="rId18"/>
    <p:sldId id="279" r:id="rId19"/>
    <p:sldId id="280" r:id="rId20"/>
    <p:sldId id="281" r:id="rId21"/>
    <p:sldId id="282" r:id="rId22"/>
    <p:sldId id="283" r:id="rId23"/>
    <p:sldId id="28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94660"/>
  </p:normalViewPr>
  <p:slideViewPr>
    <p:cSldViewPr>
      <p:cViewPr varScale="1">
        <p:scale>
          <a:sx n="70" d="100"/>
          <a:sy n="70" d="100"/>
        </p:scale>
        <p:origin x="138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48C6C6-B411-4341-8622-F03DF53AECE1}" type="datetimeFigureOut">
              <a:rPr lang="en-US" smtClean="0"/>
              <a:pPr/>
              <a:t>3/6/2016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DF781-8CC9-4162-AEE2-213848552CF8}" type="slidenum">
              <a:rPr lang="en-US" smtClean="0"/>
              <a:pPr/>
              <a:t>‹#›</a:t>
            </a:fld>
            <a:endParaRPr lang="en-US" dirty="0"/>
          </a:p>
        </p:txBody>
      </p:sp>
    </p:spTree>
    <p:extLst>
      <p:ext uri="{BB962C8B-B14F-4D97-AF65-F5344CB8AC3E}">
        <p14:creationId xmlns:p14="http://schemas.microsoft.com/office/powerpoint/2010/main" val="2890186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a:t>
            </a:fld>
            <a:endParaRPr lang="en-US" dirty="0"/>
          </a:p>
        </p:txBody>
      </p:sp>
    </p:spTree>
    <p:extLst>
      <p:ext uri="{BB962C8B-B14F-4D97-AF65-F5344CB8AC3E}">
        <p14:creationId xmlns:p14="http://schemas.microsoft.com/office/powerpoint/2010/main" val="685551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10</a:t>
            </a:fld>
            <a:endParaRPr lang="en-US" dirty="0"/>
          </a:p>
        </p:txBody>
      </p:sp>
    </p:spTree>
    <p:extLst>
      <p:ext uri="{BB962C8B-B14F-4D97-AF65-F5344CB8AC3E}">
        <p14:creationId xmlns:p14="http://schemas.microsoft.com/office/powerpoint/2010/main" val="3609520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11</a:t>
            </a:fld>
            <a:endParaRPr lang="en-US" dirty="0"/>
          </a:p>
        </p:txBody>
      </p:sp>
    </p:spTree>
    <p:extLst>
      <p:ext uri="{BB962C8B-B14F-4D97-AF65-F5344CB8AC3E}">
        <p14:creationId xmlns:p14="http://schemas.microsoft.com/office/powerpoint/2010/main" val="3950507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12</a:t>
            </a:fld>
            <a:endParaRPr lang="en-US" dirty="0"/>
          </a:p>
        </p:txBody>
      </p:sp>
    </p:spTree>
    <p:extLst>
      <p:ext uri="{BB962C8B-B14F-4D97-AF65-F5344CB8AC3E}">
        <p14:creationId xmlns:p14="http://schemas.microsoft.com/office/powerpoint/2010/main" val="3798864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13</a:t>
            </a:fld>
            <a:endParaRPr lang="en-US" dirty="0"/>
          </a:p>
        </p:txBody>
      </p:sp>
    </p:spTree>
    <p:extLst>
      <p:ext uri="{BB962C8B-B14F-4D97-AF65-F5344CB8AC3E}">
        <p14:creationId xmlns:p14="http://schemas.microsoft.com/office/powerpoint/2010/main" val="3095392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14</a:t>
            </a:fld>
            <a:endParaRPr lang="en-US" dirty="0"/>
          </a:p>
        </p:txBody>
      </p:sp>
    </p:spTree>
    <p:extLst>
      <p:ext uri="{BB962C8B-B14F-4D97-AF65-F5344CB8AC3E}">
        <p14:creationId xmlns:p14="http://schemas.microsoft.com/office/powerpoint/2010/main" val="10304853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15</a:t>
            </a:fld>
            <a:endParaRPr lang="en-US" dirty="0"/>
          </a:p>
        </p:txBody>
      </p:sp>
    </p:spTree>
    <p:extLst>
      <p:ext uri="{BB962C8B-B14F-4D97-AF65-F5344CB8AC3E}">
        <p14:creationId xmlns:p14="http://schemas.microsoft.com/office/powerpoint/2010/main" val="23236335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16</a:t>
            </a:fld>
            <a:endParaRPr lang="en-US" dirty="0"/>
          </a:p>
        </p:txBody>
      </p:sp>
    </p:spTree>
    <p:extLst>
      <p:ext uri="{BB962C8B-B14F-4D97-AF65-F5344CB8AC3E}">
        <p14:creationId xmlns:p14="http://schemas.microsoft.com/office/powerpoint/2010/main" val="27564627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17</a:t>
            </a:fld>
            <a:endParaRPr lang="en-US" dirty="0"/>
          </a:p>
        </p:txBody>
      </p:sp>
    </p:spTree>
    <p:extLst>
      <p:ext uri="{BB962C8B-B14F-4D97-AF65-F5344CB8AC3E}">
        <p14:creationId xmlns:p14="http://schemas.microsoft.com/office/powerpoint/2010/main" val="31801398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153AFA65-85F1-4E5F-92A2-BA169680232A}" type="slidenum">
              <a:rPr lang="en-US" smtClean="0"/>
              <a:pPr>
                <a:defRPr/>
              </a:pPr>
              <a:t>18</a:t>
            </a:fld>
            <a:endParaRPr lang="en-US" dirty="0"/>
          </a:p>
        </p:txBody>
      </p:sp>
    </p:spTree>
    <p:extLst>
      <p:ext uri="{BB962C8B-B14F-4D97-AF65-F5344CB8AC3E}">
        <p14:creationId xmlns:p14="http://schemas.microsoft.com/office/powerpoint/2010/main" val="33083227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D7EE0770-E5BD-4F71-B7DB-17EBE6F15960}" type="slidenum">
              <a:rPr lang="en-US" smtClean="0"/>
              <a:pPr>
                <a:defRPr/>
              </a:pPr>
              <a:t>19</a:t>
            </a:fld>
            <a:endParaRPr lang="en-US" dirty="0"/>
          </a:p>
        </p:txBody>
      </p:sp>
    </p:spTree>
    <p:extLst>
      <p:ext uri="{BB962C8B-B14F-4D97-AF65-F5344CB8AC3E}">
        <p14:creationId xmlns:p14="http://schemas.microsoft.com/office/powerpoint/2010/main" val="4988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2</a:t>
            </a:fld>
            <a:endParaRPr lang="en-US" dirty="0"/>
          </a:p>
        </p:txBody>
      </p:sp>
    </p:spTree>
    <p:extLst>
      <p:ext uri="{BB962C8B-B14F-4D97-AF65-F5344CB8AC3E}">
        <p14:creationId xmlns:p14="http://schemas.microsoft.com/office/powerpoint/2010/main" val="9565185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11A0B7B4-4EEA-49E2-A0B1-0920D826AA26}" type="slidenum">
              <a:rPr lang="en-US" smtClean="0"/>
              <a:pPr>
                <a:defRPr/>
              </a:pPr>
              <a:t>20</a:t>
            </a:fld>
            <a:endParaRPr lang="en-US" dirty="0"/>
          </a:p>
        </p:txBody>
      </p:sp>
    </p:spTree>
    <p:extLst>
      <p:ext uri="{BB962C8B-B14F-4D97-AF65-F5344CB8AC3E}">
        <p14:creationId xmlns:p14="http://schemas.microsoft.com/office/powerpoint/2010/main" val="21660513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42D94806-A38E-4372-97BA-AA04D559E24E}" type="slidenum">
              <a:rPr lang="en-US" smtClean="0"/>
              <a:pPr>
                <a:defRPr/>
              </a:pPr>
              <a:t>21</a:t>
            </a:fld>
            <a:endParaRPr lang="en-US" dirty="0"/>
          </a:p>
        </p:txBody>
      </p:sp>
    </p:spTree>
    <p:extLst>
      <p:ext uri="{BB962C8B-B14F-4D97-AF65-F5344CB8AC3E}">
        <p14:creationId xmlns:p14="http://schemas.microsoft.com/office/powerpoint/2010/main" val="35209904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2E8A5B52-8F87-4093-BB47-6A22E9AE5D24}" type="slidenum">
              <a:rPr lang="en-US" smtClean="0"/>
              <a:pPr>
                <a:defRPr/>
              </a:pPr>
              <a:t>22</a:t>
            </a:fld>
            <a:endParaRPr lang="en-US" dirty="0"/>
          </a:p>
        </p:txBody>
      </p:sp>
    </p:spTree>
    <p:extLst>
      <p:ext uri="{BB962C8B-B14F-4D97-AF65-F5344CB8AC3E}">
        <p14:creationId xmlns:p14="http://schemas.microsoft.com/office/powerpoint/2010/main" val="6698214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62F2ABB4-B188-4B79-9FDC-B88255D48655}" type="slidenum">
              <a:rPr lang="en-US" smtClean="0"/>
              <a:pPr>
                <a:defRPr/>
              </a:pPr>
              <a:t>23</a:t>
            </a:fld>
            <a:endParaRPr lang="en-US" dirty="0"/>
          </a:p>
        </p:txBody>
      </p:sp>
    </p:spTree>
    <p:extLst>
      <p:ext uri="{BB962C8B-B14F-4D97-AF65-F5344CB8AC3E}">
        <p14:creationId xmlns:p14="http://schemas.microsoft.com/office/powerpoint/2010/main" val="2505990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3</a:t>
            </a:fld>
            <a:endParaRPr lang="en-US" dirty="0"/>
          </a:p>
        </p:txBody>
      </p:sp>
    </p:spTree>
    <p:extLst>
      <p:ext uri="{BB962C8B-B14F-4D97-AF65-F5344CB8AC3E}">
        <p14:creationId xmlns:p14="http://schemas.microsoft.com/office/powerpoint/2010/main" val="281424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4</a:t>
            </a:fld>
            <a:endParaRPr lang="en-US" dirty="0"/>
          </a:p>
        </p:txBody>
      </p:sp>
    </p:spTree>
    <p:extLst>
      <p:ext uri="{BB962C8B-B14F-4D97-AF65-F5344CB8AC3E}">
        <p14:creationId xmlns:p14="http://schemas.microsoft.com/office/powerpoint/2010/main" val="3297121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19460" name="Slide Number Placeholder 3"/>
          <p:cNvSpPr>
            <a:spLocks noGrp="1"/>
          </p:cNvSpPr>
          <p:nvPr>
            <p:ph type="sldNum" sz="quarter" idx="5"/>
          </p:nvPr>
        </p:nvSpPr>
        <p:spPr/>
        <p:txBody>
          <a:bodyPr/>
          <a:lstStyle/>
          <a:p>
            <a:pPr>
              <a:defRPr/>
            </a:pPr>
            <a:fld id="{765D1153-11C3-49BE-B712-DA728B878C8A}" type="slidenum">
              <a:rPr lang="en-US" smtClean="0"/>
              <a:pPr>
                <a:defRPr/>
              </a:pPr>
              <a:t>5</a:t>
            </a:fld>
            <a:endParaRPr lang="en-US" dirty="0" smtClean="0"/>
          </a:p>
        </p:txBody>
      </p:sp>
    </p:spTree>
    <p:extLst>
      <p:ext uri="{BB962C8B-B14F-4D97-AF65-F5344CB8AC3E}">
        <p14:creationId xmlns:p14="http://schemas.microsoft.com/office/powerpoint/2010/main" val="315148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6</a:t>
            </a:fld>
            <a:endParaRPr lang="en-US" dirty="0"/>
          </a:p>
        </p:txBody>
      </p:sp>
    </p:spTree>
    <p:extLst>
      <p:ext uri="{BB962C8B-B14F-4D97-AF65-F5344CB8AC3E}">
        <p14:creationId xmlns:p14="http://schemas.microsoft.com/office/powerpoint/2010/main" val="3282180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7</a:t>
            </a:fld>
            <a:endParaRPr lang="en-US" dirty="0"/>
          </a:p>
        </p:txBody>
      </p:sp>
    </p:spTree>
    <p:extLst>
      <p:ext uri="{BB962C8B-B14F-4D97-AF65-F5344CB8AC3E}">
        <p14:creationId xmlns:p14="http://schemas.microsoft.com/office/powerpoint/2010/main" val="2396666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13316" name="Slide Number Placeholder 3"/>
          <p:cNvSpPr>
            <a:spLocks noGrp="1"/>
          </p:cNvSpPr>
          <p:nvPr>
            <p:ph type="sldNum" sz="quarter" idx="5"/>
          </p:nvPr>
        </p:nvSpPr>
        <p:spPr/>
        <p:txBody>
          <a:bodyPr/>
          <a:lstStyle/>
          <a:p>
            <a:pPr>
              <a:defRPr/>
            </a:pPr>
            <a:fld id="{FD095B54-F9DF-4E73-9793-11BE95698C63}" type="slidenum">
              <a:rPr lang="en-US" smtClean="0"/>
              <a:pPr>
                <a:defRPr/>
              </a:pPr>
              <a:t>8</a:t>
            </a:fld>
            <a:endParaRPr lang="en-US" dirty="0" smtClean="0"/>
          </a:p>
        </p:txBody>
      </p:sp>
    </p:spTree>
    <p:extLst>
      <p:ext uri="{BB962C8B-B14F-4D97-AF65-F5344CB8AC3E}">
        <p14:creationId xmlns:p14="http://schemas.microsoft.com/office/powerpoint/2010/main" val="39005697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8DF781-8CC9-4162-AEE2-213848552CF8}" type="slidenum">
              <a:rPr lang="en-US" smtClean="0"/>
              <a:pPr/>
              <a:t>9</a:t>
            </a:fld>
            <a:endParaRPr lang="en-US" dirty="0"/>
          </a:p>
        </p:txBody>
      </p:sp>
    </p:spTree>
    <p:extLst>
      <p:ext uri="{BB962C8B-B14F-4D97-AF65-F5344CB8AC3E}">
        <p14:creationId xmlns:p14="http://schemas.microsoft.com/office/powerpoint/2010/main" val="2367952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74A8057C-31F3-4C31-AF5D-C011271633C0}"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4A8057C-31F3-4C31-AF5D-C011271633C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4A8057C-31F3-4C31-AF5D-C011271633C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4A8057C-31F3-4C31-AF5D-C011271633C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4A8057C-31F3-4C31-AF5D-C011271633C0}"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4A8057C-31F3-4C31-AF5D-C011271633C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74A8057C-31F3-4C31-AF5D-C011271633C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74A8057C-31F3-4C31-AF5D-C011271633C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74A8057C-31F3-4C31-AF5D-C011271633C0}"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4A8057C-31F3-4C31-AF5D-C011271633C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462397E8-5C32-4F11-A084-3F096AF3C531}" type="datetimeFigureOut">
              <a:rPr lang="en-US" smtClean="0"/>
              <a:pPr/>
              <a:t>3/6/2016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4A8057C-31F3-4C31-AF5D-C011271633C0}"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62397E8-5C32-4F11-A084-3F096AF3C531}" type="datetimeFigureOut">
              <a:rPr lang="en-US" smtClean="0"/>
              <a:pPr/>
              <a:t>3/6/2016</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4A8057C-31F3-4C31-AF5D-C011271633C0}"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Intellectual and Developmental Disabilities</a:t>
            </a:r>
            <a:endParaRPr lang="en-US" dirty="0"/>
          </a:p>
        </p:txBody>
      </p:sp>
      <p:sp>
        <p:nvSpPr>
          <p:cNvPr id="3" name="Subtitle 2"/>
          <p:cNvSpPr>
            <a:spLocks noGrp="1"/>
          </p:cNvSpPr>
          <p:nvPr>
            <p:ph type="subTitle" idx="1"/>
          </p:nvPr>
        </p:nvSpPr>
        <p:spPr>
          <a:xfrm>
            <a:off x="1432560" y="2286000"/>
            <a:ext cx="7406640" cy="3429000"/>
          </a:xfrm>
        </p:spPr>
        <p:txBody>
          <a:bodyPr/>
          <a:lstStyle/>
          <a:p>
            <a:endParaRPr lang="en-US" dirty="0"/>
          </a:p>
        </p:txBody>
      </p:sp>
      <p:pic>
        <p:nvPicPr>
          <p:cNvPr id="1027" name="Picture 3" descr="C:\Users\Denise\AppData\Local\Microsoft\Windows\Temporary Internet Files\Content.IE5\NR5LBNB4\MP910216394[1].png"/>
          <p:cNvPicPr>
            <a:picLocks noChangeAspect="1" noChangeArrowheads="1"/>
          </p:cNvPicPr>
          <p:nvPr/>
        </p:nvPicPr>
        <p:blipFill>
          <a:blip r:embed="rId3" cstate="print"/>
          <a:srcRect/>
          <a:stretch>
            <a:fillRect/>
          </a:stretch>
        </p:blipFill>
        <p:spPr bwMode="auto">
          <a:xfrm>
            <a:off x="533400" y="2362200"/>
            <a:ext cx="8077200" cy="41148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 Normal Curve of IQ Scores</a:t>
            </a:r>
            <a:endParaRPr lang="en-US" dirty="0"/>
          </a:p>
        </p:txBody>
      </p:sp>
      <p:pic>
        <p:nvPicPr>
          <p:cNvPr id="4" name="Picture 4" descr="HNB05F01"/>
          <p:cNvPicPr>
            <a:picLocks noGrp="1" noChangeAspect="1" noChangeArrowheads="1"/>
          </p:cNvPicPr>
          <p:nvPr>
            <p:ph idx="1"/>
          </p:nvPr>
        </p:nvPicPr>
        <p:blipFill>
          <a:blip r:embed="rId3" cstate="print"/>
          <a:srcRect/>
          <a:stretch>
            <a:fillRect/>
          </a:stretch>
        </p:blipFill>
        <p:spPr bwMode="auto">
          <a:xfrm>
            <a:off x="1435100" y="1652197"/>
            <a:ext cx="7499350" cy="39104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Vineland  Adaptive Test</a:t>
            </a:r>
            <a:endParaRPr lang="en-US" dirty="0"/>
          </a:p>
        </p:txBody>
      </p:sp>
      <p:pic>
        <p:nvPicPr>
          <p:cNvPr id="4" name="Content Placeholder 3" descr="vinelandchart1.gif"/>
          <p:cNvPicPr>
            <a:picLocks noGrp="1" noChangeAspect="1"/>
          </p:cNvPicPr>
          <p:nvPr>
            <p:ph idx="1"/>
          </p:nvPr>
        </p:nvPicPr>
        <p:blipFill>
          <a:blip r:embed="rId3" cstate="print"/>
          <a:stretch>
            <a:fillRect/>
          </a:stretch>
        </p:blipFill>
        <p:spPr>
          <a:xfrm>
            <a:off x="2286000" y="1828800"/>
            <a:ext cx="5556250" cy="4619625"/>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Causation </a:t>
            </a:r>
            <a:endParaRPr lang="en-US" dirty="0"/>
          </a:p>
        </p:txBody>
      </p:sp>
      <p:sp>
        <p:nvSpPr>
          <p:cNvPr id="3" name="Content Placeholder 2"/>
          <p:cNvSpPr>
            <a:spLocks noGrp="1"/>
          </p:cNvSpPr>
          <p:nvPr>
            <p:ph idx="1"/>
          </p:nvPr>
        </p:nvSpPr>
        <p:spPr/>
        <p:txBody>
          <a:bodyPr/>
          <a:lstStyle/>
          <a:p>
            <a:pPr>
              <a:buNone/>
            </a:pPr>
            <a:r>
              <a:rPr lang="en-US" dirty="0" smtClean="0"/>
              <a:t>Prenatal – before birth</a:t>
            </a:r>
          </a:p>
          <a:p>
            <a:pPr>
              <a:buNone/>
            </a:pPr>
            <a:endParaRPr lang="en-US" dirty="0" smtClean="0"/>
          </a:p>
          <a:p>
            <a:pPr>
              <a:buNone/>
            </a:pPr>
            <a:r>
              <a:rPr lang="en-US" dirty="0" smtClean="0"/>
              <a:t>Perinatal – time of birth</a:t>
            </a:r>
          </a:p>
          <a:p>
            <a:pPr>
              <a:buNone/>
            </a:pPr>
            <a:endParaRPr lang="en-US" dirty="0" smtClean="0"/>
          </a:p>
          <a:p>
            <a:pPr>
              <a:buNone/>
            </a:pPr>
            <a:r>
              <a:rPr lang="en-US" dirty="0" smtClean="0"/>
              <a:t>Postnatal – after birth</a:t>
            </a:r>
          </a:p>
          <a:p>
            <a:pPr>
              <a:buNone/>
            </a:pPr>
            <a:endParaRPr lang="en-US" dirty="0" smtClean="0"/>
          </a:p>
          <a:p>
            <a:pPr>
              <a:buNone/>
            </a:pPr>
            <a:r>
              <a:rPr lang="en-US" dirty="0" smtClean="0"/>
              <a:t>10-15% of cause is known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Prenatal Causes - Chromosomal</a:t>
            </a:r>
            <a:endParaRPr lang="en-US" dirty="0"/>
          </a:p>
        </p:txBody>
      </p:sp>
      <p:sp>
        <p:nvSpPr>
          <p:cNvPr id="3" name="Content Placeholder 2"/>
          <p:cNvSpPr>
            <a:spLocks noGrp="1"/>
          </p:cNvSpPr>
          <p:nvPr>
            <p:ph idx="1"/>
          </p:nvPr>
        </p:nvSpPr>
        <p:spPr/>
        <p:txBody>
          <a:bodyPr>
            <a:normAutofit/>
          </a:bodyPr>
          <a:lstStyle/>
          <a:p>
            <a:r>
              <a:rPr lang="en-US" dirty="0" smtClean="0"/>
              <a:t>Down syndrome – 21</a:t>
            </a:r>
            <a:r>
              <a:rPr lang="en-US" baseline="30000" dirty="0" smtClean="0"/>
              <a:t>st</a:t>
            </a:r>
            <a:r>
              <a:rPr lang="en-US" dirty="0" smtClean="0"/>
              <a:t> pair anomaly</a:t>
            </a:r>
          </a:p>
          <a:p>
            <a:r>
              <a:rPr lang="en-US" dirty="0" smtClean="0"/>
              <a:t>   also called trisomy 21</a:t>
            </a:r>
            <a:r>
              <a:rPr lang="en-US" baseline="30000" dirty="0" smtClean="0"/>
              <a:t>st</a:t>
            </a:r>
            <a:r>
              <a:rPr lang="en-US" dirty="0" smtClean="0"/>
              <a:t>  (trio not pair)</a:t>
            </a:r>
          </a:p>
          <a:p>
            <a:r>
              <a:rPr lang="en-US" dirty="0" smtClean="0"/>
              <a:t>Fragile X Syndrome – most common heredity </a:t>
            </a:r>
          </a:p>
          <a:p>
            <a:r>
              <a:rPr lang="en-US" dirty="0" smtClean="0"/>
              <a:t>Prader-Willi Syndrome – obsessed with food  inherited from father most common</a:t>
            </a:r>
          </a:p>
          <a:p>
            <a:r>
              <a:rPr lang="en-US" dirty="0" smtClean="0"/>
              <a:t>Williams Syndrome – 7</a:t>
            </a:r>
            <a:r>
              <a:rPr lang="en-US" baseline="30000" dirty="0" smtClean="0"/>
              <a:t>th</a:t>
            </a:r>
            <a:r>
              <a:rPr lang="en-US" dirty="0" smtClean="0"/>
              <a:t> pair</a:t>
            </a:r>
          </a:p>
          <a:p>
            <a:r>
              <a:rPr lang="en-US" dirty="0" smtClean="0"/>
              <a:t>PKU – abnormal brain development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Fetal Alcohol Syndrome/Effects</a:t>
            </a:r>
            <a:endParaRPr lang="en-US" dirty="0"/>
          </a:p>
        </p:txBody>
      </p:sp>
      <p:sp>
        <p:nvSpPr>
          <p:cNvPr id="3" name="Content Placeholder 2"/>
          <p:cNvSpPr>
            <a:spLocks noGrp="1"/>
          </p:cNvSpPr>
          <p:nvPr>
            <p:ph idx="1"/>
          </p:nvPr>
        </p:nvSpPr>
        <p:spPr/>
        <p:txBody>
          <a:bodyPr/>
          <a:lstStyle/>
          <a:p>
            <a:r>
              <a:rPr lang="en-US" dirty="0" smtClean="0"/>
              <a:t>Most common  </a:t>
            </a:r>
          </a:p>
          <a:p>
            <a:endParaRPr lang="en-US" dirty="0" smtClean="0"/>
          </a:p>
          <a:p>
            <a:r>
              <a:rPr lang="en-US" dirty="0" smtClean="0"/>
              <a:t>Most preventable</a:t>
            </a:r>
          </a:p>
          <a:p>
            <a:endParaRPr lang="en-US" dirty="0" smtClean="0"/>
          </a:p>
          <a:p>
            <a:r>
              <a:rPr lang="en-US" dirty="0" smtClean="0"/>
              <a:t>Mother must admit to abuse </a:t>
            </a:r>
          </a:p>
          <a:p>
            <a:endParaRPr lang="en-US" dirty="0" smtClean="0"/>
          </a:p>
          <a:p>
            <a:r>
              <a:rPr lang="en-US" dirty="0" smtClean="0"/>
              <a:t>If not effects will be diagnosis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Perinatal Causes</a:t>
            </a:r>
            <a:endParaRPr lang="en-US" dirty="0"/>
          </a:p>
        </p:txBody>
      </p:sp>
      <p:sp>
        <p:nvSpPr>
          <p:cNvPr id="3" name="Content Placeholder 2"/>
          <p:cNvSpPr>
            <a:spLocks noGrp="1"/>
          </p:cNvSpPr>
          <p:nvPr>
            <p:ph idx="1"/>
          </p:nvPr>
        </p:nvSpPr>
        <p:spPr/>
        <p:txBody>
          <a:bodyPr/>
          <a:lstStyle/>
          <a:p>
            <a:r>
              <a:rPr lang="en-US" dirty="0" smtClean="0"/>
              <a:t>Low birth weight  </a:t>
            </a:r>
          </a:p>
          <a:p>
            <a:endParaRPr lang="en-US" dirty="0" smtClean="0"/>
          </a:p>
          <a:p>
            <a:r>
              <a:rPr lang="en-US" dirty="0" smtClean="0"/>
              <a:t>Premature</a:t>
            </a:r>
          </a:p>
          <a:p>
            <a:endParaRPr lang="en-US" dirty="0" smtClean="0"/>
          </a:p>
          <a:p>
            <a:r>
              <a:rPr lang="en-US" dirty="0" smtClean="0"/>
              <a:t>Infections :  syphilis and herpes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Postnatal Causes</a:t>
            </a:r>
            <a:endParaRPr lang="en-US" dirty="0"/>
          </a:p>
        </p:txBody>
      </p:sp>
      <p:sp>
        <p:nvSpPr>
          <p:cNvPr id="3" name="Content Placeholder 2"/>
          <p:cNvSpPr>
            <a:spLocks noGrp="1"/>
          </p:cNvSpPr>
          <p:nvPr>
            <p:ph idx="1"/>
          </p:nvPr>
        </p:nvSpPr>
        <p:spPr/>
        <p:txBody>
          <a:bodyPr/>
          <a:lstStyle/>
          <a:p>
            <a:r>
              <a:rPr lang="en-US" dirty="0" smtClean="0"/>
              <a:t>Infections:  Meningitis  and  Encephalitis</a:t>
            </a:r>
          </a:p>
          <a:p>
            <a:endParaRPr lang="en-US" dirty="0" smtClean="0"/>
          </a:p>
          <a:p>
            <a:r>
              <a:rPr lang="en-US" dirty="0" smtClean="0"/>
              <a:t>Malnutrition</a:t>
            </a:r>
          </a:p>
          <a:p>
            <a:endParaRPr lang="en-US" dirty="0" smtClean="0"/>
          </a:p>
          <a:p>
            <a:r>
              <a:rPr lang="en-US" dirty="0" smtClean="0"/>
              <a:t>Toxins – environmental</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Learning Environments</a:t>
            </a:r>
            <a:endParaRPr lang="en-US" dirty="0"/>
          </a:p>
        </p:txBody>
      </p:sp>
      <p:sp>
        <p:nvSpPr>
          <p:cNvPr id="3" name="Content Placeholder 2"/>
          <p:cNvSpPr>
            <a:spLocks noGrp="1"/>
          </p:cNvSpPr>
          <p:nvPr>
            <p:ph idx="1"/>
          </p:nvPr>
        </p:nvSpPr>
        <p:spPr/>
        <p:txBody>
          <a:bodyPr>
            <a:normAutofit lnSpcReduction="10000"/>
          </a:bodyPr>
          <a:lstStyle/>
          <a:p>
            <a:r>
              <a:rPr lang="en-US" dirty="0" smtClean="0"/>
              <a:t>Resource</a:t>
            </a:r>
          </a:p>
          <a:p>
            <a:endParaRPr lang="en-US" dirty="0" smtClean="0"/>
          </a:p>
          <a:p>
            <a:r>
              <a:rPr lang="en-US" dirty="0" smtClean="0"/>
              <a:t>Self-contained</a:t>
            </a:r>
          </a:p>
          <a:p>
            <a:endParaRPr lang="en-US" dirty="0" smtClean="0"/>
          </a:p>
          <a:p>
            <a:r>
              <a:rPr lang="en-US" dirty="0" smtClean="0"/>
              <a:t>Inclusion - General classroom</a:t>
            </a:r>
          </a:p>
          <a:p>
            <a:endParaRPr lang="en-US" dirty="0" smtClean="0"/>
          </a:p>
          <a:p>
            <a:r>
              <a:rPr lang="en-US" dirty="0" smtClean="0"/>
              <a:t>Functional academics</a:t>
            </a:r>
          </a:p>
          <a:p>
            <a:endParaRPr lang="en-US" dirty="0" smtClean="0"/>
          </a:p>
          <a:p>
            <a:r>
              <a:rPr lang="en-US" dirty="0" smtClean="0"/>
              <a:t>Social Skills/behavior</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lgn="ctr" eaLnBrk="1" hangingPunct="1"/>
            <a:r>
              <a:rPr lang="en-US" altLang="en-US" dirty="0" smtClean="0"/>
              <a:t>Task Analysis</a:t>
            </a:r>
          </a:p>
        </p:txBody>
      </p:sp>
      <p:sp>
        <p:nvSpPr>
          <p:cNvPr id="12291" name="Content Placeholder 2"/>
          <p:cNvSpPr>
            <a:spLocks noGrp="1"/>
          </p:cNvSpPr>
          <p:nvPr>
            <p:ph sz="quarter" idx="1"/>
          </p:nvPr>
        </p:nvSpPr>
        <p:spPr/>
        <p:txBody>
          <a:bodyPr>
            <a:normAutofit fontScale="92500" lnSpcReduction="10000"/>
          </a:bodyPr>
          <a:lstStyle/>
          <a:p>
            <a:pPr eaLnBrk="1" hangingPunct="1"/>
            <a:r>
              <a:rPr lang="en-US" altLang="en-US" dirty="0" smtClean="0"/>
              <a:t>Common form of instruction for students with severe disabilities</a:t>
            </a:r>
          </a:p>
          <a:p>
            <a:pPr eaLnBrk="1" hangingPunct="1"/>
            <a:r>
              <a:rPr lang="en-US" altLang="en-US" dirty="0" smtClean="0"/>
              <a:t>Step by step detailed directions to perform a certain task</a:t>
            </a:r>
          </a:p>
          <a:p>
            <a:pPr eaLnBrk="1" hangingPunct="1"/>
            <a:r>
              <a:rPr lang="en-US" altLang="en-US" dirty="0" smtClean="0"/>
              <a:t>Students learn each step separately</a:t>
            </a:r>
          </a:p>
          <a:p>
            <a:pPr eaLnBrk="1" hangingPunct="1"/>
            <a:r>
              <a:rPr lang="en-US" altLang="en-US" dirty="0" smtClean="0"/>
              <a:t>Once a step is mastered independently by the student, teacher adds the next step</a:t>
            </a:r>
          </a:p>
          <a:p>
            <a:pPr eaLnBrk="1" hangingPunct="1"/>
            <a:r>
              <a:rPr lang="en-US" altLang="en-US" dirty="0" smtClean="0"/>
              <a:t>Example:  Task Analysis  </a:t>
            </a:r>
          </a:p>
          <a:p>
            <a:pPr eaLnBrk="1" hangingPunct="1">
              <a:buFont typeface="Wingdings 2" pitchFamily="18" charset="2"/>
              <a:buNone/>
            </a:pPr>
            <a:r>
              <a:rPr lang="en-US" altLang="en-US" dirty="0" smtClean="0"/>
              <a:t>		How to make a peanut butter and jelly sandwich </a:t>
            </a:r>
          </a:p>
        </p:txBody>
      </p:sp>
    </p:spTree>
    <p:extLst>
      <p:ext uri="{BB962C8B-B14F-4D97-AF65-F5344CB8AC3E}">
        <p14:creationId xmlns:p14="http://schemas.microsoft.com/office/powerpoint/2010/main" val="16264766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How to make a peanut butter</a:t>
            </a:r>
            <a:br>
              <a:rPr lang="en-US" dirty="0" smtClean="0"/>
            </a:br>
            <a:r>
              <a:rPr lang="en-US" dirty="0" smtClean="0"/>
              <a:t> and jelly sandwich</a:t>
            </a:r>
            <a:endParaRPr lang="en-US" dirty="0"/>
          </a:p>
        </p:txBody>
      </p:sp>
      <p:sp>
        <p:nvSpPr>
          <p:cNvPr id="13315" name="Content Placeholder 5"/>
          <p:cNvSpPr>
            <a:spLocks noGrp="1"/>
          </p:cNvSpPr>
          <p:nvPr>
            <p:ph sz="quarter" idx="2"/>
          </p:nvPr>
        </p:nvSpPr>
        <p:spPr>
          <a:xfrm>
            <a:off x="4933950" y="1447800"/>
            <a:ext cx="3749675" cy="4572000"/>
          </a:xfrm>
        </p:spPr>
        <p:txBody>
          <a:bodyPr>
            <a:normAutofit lnSpcReduction="10000"/>
          </a:bodyPr>
          <a:lstStyle/>
          <a:p>
            <a:pPr eaLnBrk="1" hangingPunct="1"/>
            <a:r>
              <a:rPr lang="en-US" altLang="en-US" dirty="0" smtClean="0"/>
              <a:t>Step 1:  get 2 pieces of bread  and a plate</a:t>
            </a:r>
          </a:p>
          <a:p>
            <a:pPr eaLnBrk="1" hangingPunct="1"/>
            <a:r>
              <a:rPr lang="en-US" altLang="en-US" dirty="0" smtClean="0"/>
              <a:t>Step 2:  get jar of peanut butter</a:t>
            </a:r>
          </a:p>
          <a:p>
            <a:pPr eaLnBrk="1" hangingPunct="1"/>
            <a:r>
              <a:rPr lang="en-US" altLang="en-US" dirty="0" smtClean="0"/>
              <a:t>Step 3:  get jar of jelly</a:t>
            </a:r>
          </a:p>
          <a:p>
            <a:pPr eaLnBrk="1" hangingPunct="1"/>
            <a:r>
              <a:rPr lang="en-US" altLang="en-US" dirty="0" smtClean="0"/>
              <a:t>Step 4:  get a knife</a:t>
            </a:r>
          </a:p>
          <a:p>
            <a:pPr eaLnBrk="1" hangingPunct="1"/>
            <a:r>
              <a:rPr lang="en-US" altLang="en-US" dirty="0" smtClean="0"/>
              <a:t>Step 5:  open jar of peanut butter</a:t>
            </a:r>
          </a:p>
          <a:p>
            <a:pPr eaLnBrk="1" hangingPunct="1"/>
            <a:r>
              <a:rPr lang="en-US" altLang="en-US" dirty="0" smtClean="0"/>
              <a:t>Step 6:  open jar of jelly</a:t>
            </a:r>
          </a:p>
          <a:p>
            <a:pPr eaLnBrk="1" hangingPunct="1">
              <a:buFont typeface="Wingdings 2" pitchFamily="18" charset="2"/>
              <a:buNone/>
            </a:pPr>
            <a:endParaRPr lang="en-US" altLang="en-US" dirty="0" smtClean="0"/>
          </a:p>
        </p:txBody>
      </p:sp>
      <p:pic>
        <p:nvPicPr>
          <p:cNvPr id="13316" name="Picture 2"/>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a:xfrm>
            <a:off x="914400" y="1858963"/>
            <a:ext cx="3749675" cy="3749675"/>
          </a:xfrm>
          <a:noFill/>
        </p:spPr>
      </p:pic>
    </p:spTree>
    <p:extLst>
      <p:ext uri="{BB962C8B-B14F-4D97-AF65-F5344CB8AC3E}">
        <p14:creationId xmlns:p14="http://schemas.microsoft.com/office/powerpoint/2010/main" val="3646647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Name </a:t>
            </a:r>
            <a:endParaRPr lang="en-US" dirty="0"/>
          </a:p>
        </p:txBody>
      </p:sp>
      <p:sp>
        <p:nvSpPr>
          <p:cNvPr id="3" name="Content Placeholder 2"/>
          <p:cNvSpPr>
            <a:spLocks noGrp="1"/>
          </p:cNvSpPr>
          <p:nvPr>
            <p:ph idx="1"/>
          </p:nvPr>
        </p:nvSpPr>
        <p:spPr/>
        <p:txBody>
          <a:bodyPr>
            <a:normAutofit lnSpcReduction="10000"/>
          </a:bodyPr>
          <a:lstStyle/>
          <a:p>
            <a:r>
              <a:rPr lang="en-US" dirty="0" smtClean="0"/>
              <a:t>Rosa’s Law (Nov 2009  S.2781)</a:t>
            </a:r>
          </a:p>
          <a:p>
            <a:endParaRPr lang="en-US" dirty="0" smtClean="0"/>
          </a:p>
          <a:p>
            <a:r>
              <a:rPr lang="en-US" dirty="0" smtClean="0"/>
              <a:t>The r – word is derogatory offensive </a:t>
            </a:r>
          </a:p>
          <a:p>
            <a:endParaRPr lang="en-US" dirty="0" smtClean="0"/>
          </a:p>
          <a:p>
            <a:r>
              <a:rPr lang="en-US" dirty="0" smtClean="0"/>
              <a:t>Not stupid – limitations in thinking</a:t>
            </a:r>
          </a:p>
          <a:p>
            <a:endParaRPr lang="en-US" dirty="0" smtClean="0"/>
          </a:p>
          <a:p>
            <a:r>
              <a:rPr lang="en-US" dirty="0" smtClean="0"/>
              <a:t>Limitations, delays in developmental milestones</a:t>
            </a:r>
          </a:p>
          <a:p>
            <a:r>
              <a:rPr lang="en-US" dirty="0" smtClean="0"/>
              <a:t>Interchangeable terms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How to make a peanut butter</a:t>
            </a:r>
            <a:br>
              <a:rPr lang="en-US" dirty="0" smtClean="0"/>
            </a:br>
            <a:r>
              <a:rPr lang="en-US" dirty="0" smtClean="0"/>
              <a:t> and jelly sandwich</a:t>
            </a:r>
            <a:endParaRPr lang="en-US" dirty="0"/>
          </a:p>
        </p:txBody>
      </p:sp>
      <p:sp>
        <p:nvSpPr>
          <p:cNvPr id="14339" name="Content Placeholder 5"/>
          <p:cNvSpPr>
            <a:spLocks noGrp="1"/>
          </p:cNvSpPr>
          <p:nvPr>
            <p:ph sz="quarter" idx="2"/>
          </p:nvPr>
        </p:nvSpPr>
        <p:spPr>
          <a:xfrm>
            <a:off x="4933950" y="1447800"/>
            <a:ext cx="3749675" cy="4572000"/>
          </a:xfrm>
        </p:spPr>
        <p:txBody>
          <a:bodyPr>
            <a:normAutofit lnSpcReduction="10000"/>
          </a:bodyPr>
          <a:lstStyle/>
          <a:p>
            <a:pPr eaLnBrk="1" hangingPunct="1"/>
            <a:r>
              <a:rPr lang="en-US" altLang="en-US" dirty="0" smtClean="0"/>
              <a:t>Step 7:  put each piece of bread on a plate</a:t>
            </a:r>
          </a:p>
          <a:p>
            <a:pPr eaLnBrk="1" hangingPunct="1"/>
            <a:r>
              <a:rPr lang="en-US" altLang="en-US" dirty="0" smtClean="0"/>
              <a:t>Step 8: put knife into jar of peanut butter</a:t>
            </a:r>
          </a:p>
          <a:p>
            <a:pPr eaLnBrk="1" hangingPunct="1"/>
            <a:r>
              <a:rPr lang="en-US" altLang="en-US" dirty="0" smtClean="0"/>
              <a:t>Step 9: scoop out peanut butter</a:t>
            </a:r>
          </a:p>
          <a:p>
            <a:pPr eaLnBrk="1" hangingPunct="1"/>
            <a:r>
              <a:rPr lang="en-US" altLang="en-US" dirty="0" smtClean="0"/>
              <a:t>Step 10: spread peanut butter on to one piece of bread   </a:t>
            </a:r>
          </a:p>
        </p:txBody>
      </p:sp>
      <p:pic>
        <p:nvPicPr>
          <p:cNvPr id="14340" name="Picture 2"/>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a:xfrm>
            <a:off x="914400" y="1858963"/>
            <a:ext cx="3749675" cy="3749675"/>
          </a:xfrm>
          <a:noFill/>
        </p:spPr>
      </p:pic>
    </p:spTree>
    <p:extLst>
      <p:ext uri="{BB962C8B-B14F-4D97-AF65-F5344CB8AC3E}">
        <p14:creationId xmlns:p14="http://schemas.microsoft.com/office/powerpoint/2010/main" val="10356991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How to make a peanut butter</a:t>
            </a:r>
            <a:br>
              <a:rPr lang="en-US" dirty="0" smtClean="0"/>
            </a:br>
            <a:r>
              <a:rPr lang="en-US" dirty="0" smtClean="0"/>
              <a:t> and jelly sandwich</a:t>
            </a:r>
            <a:endParaRPr lang="en-US" dirty="0"/>
          </a:p>
        </p:txBody>
      </p:sp>
      <p:sp>
        <p:nvSpPr>
          <p:cNvPr id="6" name="Content Placeholder 5"/>
          <p:cNvSpPr>
            <a:spLocks noGrp="1"/>
          </p:cNvSpPr>
          <p:nvPr>
            <p:ph sz="quarter" idx="2"/>
          </p:nvPr>
        </p:nvSpPr>
        <p:spPr>
          <a:xfrm>
            <a:off x="4933950" y="1447800"/>
            <a:ext cx="3749675" cy="4572000"/>
          </a:xfrm>
        </p:spPr>
        <p:txBody>
          <a:bodyPr>
            <a:normAutofit fontScale="92500" lnSpcReduction="20000"/>
          </a:bodyPr>
          <a:lstStyle/>
          <a:p>
            <a:pPr marL="274320" indent="-274320" eaLnBrk="1" fontAlgn="auto" hangingPunct="1">
              <a:spcBef>
                <a:spcPts val="580"/>
              </a:spcBef>
              <a:spcAft>
                <a:spcPts val="0"/>
              </a:spcAft>
              <a:buFont typeface="Wingdings 2"/>
              <a:buChar char=""/>
              <a:defRPr/>
            </a:pPr>
            <a:r>
              <a:rPr lang="en-US" dirty="0" smtClean="0"/>
              <a:t>Step 11:   put knife into jar of  jelly</a:t>
            </a:r>
          </a:p>
          <a:p>
            <a:pPr marL="274320" indent="-274320" eaLnBrk="1" fontAlgn="auto" hangingPunct="1">
              <a:spcBef>
                <a:spcPts val="580"/>
              </a:spcBef>
              <a:spcAft>
                <a:spcPts val="0"/>
              </a:spcAft>
              <a:buFont typeface="Wingdings 2"/>
              <a:buChar char=""/>
              <a:defRPr/>
            </a:pPr>
            <a:r>
              <a:rPr lang="en-US" dirty="0" smtClean="0"/>
              <a:t>Step 12: scoop out jelly</a:t>
            </a:r>
          </a:p>
          <a:p>
            <a:pPr marL="274320" indent="-274320" eaLnBrk="1" fontAlgn="auto" hangingPunct="1">
              <a:spcBef>
                <a:spcPts val="580"/>
              </a:spcBef>
              <a:spcAft>
                <a:spcPts val="0"/>
              </a:spcAft>
              <a:buFont typeface="Wingdings 2"/>
              <a:buChar char=""/>
              <a:defRPr/>
            </a:pPr>
            <a:r>
              <a:rPr lang="en-US" dirty="0" smtClean="0"/>
              <a:t>Step 13: spread jelly on to the other piece of bread</a:t>
            </a:r>
          </a:p>
          <a:p>
            <a:pPr marL="274320" indent="-274320" eaLnBrk="1" fontAlgn="auto" hangingPunct="1">
              <a:spcBef>
                <a:spcPts val="580"/>
              </a:spcBef>
              <a:spcAft>
                <a:spcPts val="0"/>
              </a:spcAft>
              <a:buFont typeface="Wingdings 2"/>
              <a:buChar char=""/>
              <a:defRPr/>
            </a:pPr>
            <a:r>
              <a:rPr lang="en-US" dirty="0" smtClean="0"/>
              <a:t>Step 14:  pick up piece of bread with peanut butter on it</a:t>
            </a:r>
          </a:p>
          <a:p>
            <a:pPr marL="274320" indent="-274320" eaLnBrk="1" fontAlgn="auto" hangingPunct="1">
              <a:spcBef>
                <a:spcPts val="580"/>
              </a:spcBef>
              <a:spcAft>
                <a:spcPts val="0"/>
              </a:spcAft>
              <a:buFont typeface="Wingdings 2"/>
              <a:buChar char=""/>
              <a:defRPr/>
            </a:pPr>
            <a:r>
              <a:rPr lang="en-US" dirty="0" smtClean="0"/>
              <a:t>Step 15: put this piece on top of the piece with jelly (make sure peanut butter faces the jelly</a:t>
            </a:r>
          </a:p>
          <a:p>
            <a:pPr marL="274320" indent="-274320" eaLnBrk="1" fontAlgn="auto" hangingPunct="1">
              <a:spcBef>
                <a:spcPts val="580"/>
              </a:spcBef>
              <a:spcAft>
                <a:spcPts val="0"/>
              </a:spcAft>
              <a:buFont typeface="Wingdings 2"/>
              <a:buNone/>
              <a:defRPr/>
            </a:pPr>
            <a:endParaRPr lang="en-US" dirty="0"/>
          </a:p>
        </p:txBody>
      </p:sp>
      <p:pic>
        <p:nvPicPr>
          <p:cNvPr id="15364" name="Picture 2"/>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a:xfrm>
            <a:off x="914400" y="1858963"/>
            <a:ext cx="3749675" cy="3749675"/>
          </a:xfrm>
          <a:noFill/>
        </p:spPr>
      </p:pic>
    </p:spTree>
    <p:extLst>
      <p:ext uri="{BB962C8B-B14F-4D97-AF65-F5344CB8AC3E}">
        <p14:creationId xmlns:p14="http://schemas.microsoft.com/office/powerpoint/2010/main" val="28658478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How to make a peanut butter</a:t>
            </a:r>
            <a:br>
              <a:rPr lang="en-US" dirty="0" smtClean="0"/>
            </a:br>
            <a:r>
              <a:rPr lang="en-US" dirty="0" smtClean="0"/>
              <a:t> and jelly sandwich</a:t>
            </a:r>
            <a:endParaRPr lang="en-US" dirty="0"/>
          </a:p>
        </p:txBody>
      </p:sp>
      <p:sp>
        <p:nvSpPr>
          <p:cNvPr id="16387" name="Content Placeholder 5"/>
          <p:cNvSpPr>
            <a:spLocks noGrp="1"/>
          </p:cNvSpPr>
          <p:nvPr>
            <p:ph sz="quarter" idx="2"/>
          </p:nvPr>
        </p:nvSpPr>
        <p:spPr>
          <a:xfrm>
            <a:off x="4933950" y="1447800"/>
            <a:ext cx="3749675" cy="4572000"/>
          </a:xfrm>
        </p:spPr>
        <p:txBody>
          <a:bodyPr/>
          <a:lstStyle/>
          <a:p>
            <a:pPr eaLnBrk="1" hangingPunct="1"/>
            <a:r>
              <a:rPr lang="en-US" altLang="en-US" dirty="0" smtClean="0"/>
              <a:t>Step 16: push pieces of bread together </a:t>
            </a:r>
          </a:p>
          <a:p>
            <a:pPr eaLnBrk="1" hangingPunct="1"/>
            <a:r>
              <a:rPr lang="en-US" altLang="en-US" dirty="0" smtClean="0"/>
              <a:t>Step 17:  take a bite !!!</a:t>
            </a:r>
          </a:p>
          <a:p>
            <a:pPr eaLnBrk="1" hangingPunct="1"/>
            <a:r>
              <a:rPr lang="en-US" altLang="en-US" dirty="0" smtClean="0"/>
              <a:t>  </a:t>
            </a:r>
          </a:p>
        </p:txBody>
      </p:sp>
      <p:pic>
        <p:nvPicPr>
          <p:cNvPr id="16388" name="Picture 2"/>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a:xfrm>
            <a:off x="914400" y="1858963"/>
            <a:ext cx="3749675" cy="3749675"/>
          </a:xfrm>
          <a:noFill/>
        </p:spPr>
      </p:pic>
    </p:spTree>
    <p:extLst>
      <p:ext uri="{BB962C8B-B14F-4D97-AF65-F5344CB8AC3E}">
        <p14:creationId xmlns:p14="http://schemas.microsoft.com/office/powerpoint/2010/main" val="19024365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a:r>
              <a:rPr lang="en-US" altLang="en-US" dirty="0" smtClean="0"/>
              <a:t>Task Analysis</a:t>
            </a:r>
          </a:p>
        </p:txBody>
      </p:sp>
      <p:sp>
        <p:nvSpPr>
          <p:cNvPr id="17411" name="Content Placeholder 2"/>
          <p:cNvSpPr>
            <a:spLocks noGrp="1"/>
          </p:cNvSpPr>
          <p:nvPr>
            <p:ph sz="quarter" idx="1"/>
          </p:nvPr>
        </p:nvSpPr>
        <p:spPr/>
        <p:txBody>
          <a:bodyPr>
            <a:normAutofit lnSpcReduction="10000"/>
          </a:bodyPr>
          <a:lstStyle/>
          <a:p>
            <a:r>
              <a:rPr lang="en-US" altLang="en-US" dirty="0" smtClean="0"/>
              <a:t>Think about the many steps it requires to complete any task</a:t>
            </a:r>
          </a:p>
          <a:p>
            <a:r>
              <a:rPr lang="en-US" altLang="en-US" dirty="0" smtClean="0"/>
              <a:t>I am sure there on some steps or items that I might have overlooked in making a peanut butter sandwich.</a:t>
            </a:r>
          </a:p>
          <a:p>
            <a:r>
              <a:rPr lang="en-US" altLang="en-US" dirty="0" smtClean="0"/>
              <a:t>Are the steps necessary in the order that I put them in.  Some tasks can start in various ways.  </a:t>
            </a:r>
          </a:p>
          <a:p>
            <a:r>
              <a:rPr lang="en-US" altLang="en-US" dirty="0" smtClean="0"/>
              <a:t>You will be required to write a task analysis as part of your Lesson 3 activities.</a:t>
            </a:r>
          </a:p>
          <a:p>
            <a:endParaRPr lang="en-US" altLang="en-US" dirty="0" smtClean="0"/>
          </a:p>
        </p:txBody>
      </p:sp>
    </p:spTree>
    <p:extLst>
      <p:ext uri="{BB962C8B-B14F-4D97-AF65-F5344CB8AC3E}">
        <p14:creationId xmlns:p14="http://schemas.microsoft.com/office/powerpoint/2010/main" val="3490863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Prevalence </a:t>
            </a:r>
            <a:endParaRPr lang="en-US" dirty="0"/>
          </a:p>
        </p:txBody>
      </p:sp>
      <p:sp>
        <p:nvSpPr>
          <p:cNvPr id="3" name="Content Placeholder 2"/>
          <p:cNvSpPr>
            <a:spLocks noGrp="1"/>
          </p:cNvSpPr>
          <p:nvPr>
            <p:ph idx="1"/>
          </p:nvPr>
        </p:nvSpPr>
        <p:spPr/>
        <p:txBody>
          <a:bodyPr/>
          <a:lstStyle/>
          <a:p>
            <a:pPr>
              <a:buNone/>
            </a:pPr>
            <a:r>
              <a:rPr lang="en-US" dirty="0" smtClean="0"/>
              <a:t>Historically 2.7% of population</a:t>
            </a:r>
          </a:p>
          <a:p>
            <a:pPr>
              <a:buNone/>
            </a:pPr>
            <a:endParaRPr lang="en-US" dirty="0" smtClean="0"/>
          </a:p>
          <a:p>
            <a:pPr>
              <a:buNone/>
            </a:pPr>
            <a:r>
              <a:rPr lang="en-US" dirty="0" smtClean="0"/>
              <a:t>Lower due to BIF diagnosis – LD</a:t>
            </a:r>
          </a:p>
          <a:p>
            <a:pPr>
              <a:buNone/>
            </a:pPr>
            <a:endParaRPr lang="en-US" dirty="0" smtClean="0"/>
          </a:p>
          <a:p>
            <a:pPr>
              <a:buNone/>
            </a:pPr>
            <a:r>
              <a:rPr lang="en-US" dirty="0" smtClean="0"/>
              <a:t>New medical technology – aborting pregnancy   genetic testing </a:t>
            </a:r>
          </a:p>
          <a:p>
            <a:pPr>
              <a:buNone/>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AAIDD Definition</a:t>
            </a:r>
            <a:endParaRPr lang="en-US" dirty="0"/>
          </a:p>
        </p:txBody>
      </p:sp>
      <p:sp>
        <p:nvSpPr>
          <p:cNvPr id="3" name="Content Placeholder 2"/>
          <p:cNvSpPr>
            <a:spLocks noGrp="1"/>
          </p:cNvSpPr>
          <p:nvPr>
            <p:ph idx="1"/>
          </p:nvPr>
        </p:nvSpPr>
        <p:spPr/>
        <p:txBody>
          <a:bodyPr/>
          <a:lstStyle/>
          <a:p>
            <a:r>
              <a:rPr lang="en-US" dirty="0" smtClean="0"/>
              <a:t>American Association on Intellectual and Developmental Disabilities</a:t>
            </a:r>
          </a:p>
          <a:p>
            <a:endParaRPr lang="en-US" dirty="0"/>
          </a:p>
          <a:p>
            <a:r>
              <a:rPr lang="en-US" dirty="0" smtClean="0"/>
              <a:t>Controversial due to thought that the intellectual functioning and adaptive behavior can be improved </a:t>
            </a:r>
          </a:p>
          <a:p>
            <a:endParaRPr lang="en-US" dirty="0" smtClean="0"/>
          </a:p>
          <a:p>
            <a:r>
              <a:rPr lang="en-US" dirty="0" smtClean="0"/>
              <a:t>Normalization theory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4"/>
          <p:cNvSpPr>
            <a:spLocks noGrp="1" noChangeArrowheads="1"/>
          </p:cNvSpPr>
          <p:nvPr>
            <p:ph type="title"/>
          </p:nvPr>
        </p:nvSpPr>
        <p:spPr/>
        <p:txBody>
          <a:bodyPr/>
          <a:lstStyle/>
          <a:p>
            <a:pPr eaLnBrk="1" hangingPunct="1"/>
            <a:r>
              <a:rPr lang="en-US" altLang="en-US" dirty="0" smtClean="0"/>
              <a:t>Normalization</a:t>
            </a:r>
          </a:p>
        </p:txBody>
      </p:sp>
      <p:sp>
        <p:nvSpPr>
          <p:cNvPr id="15365" name="Rectangle 5"/>
          <p:cNvSpPr>
            <a:spLocks noGrp="1" noChangeArrowheads="1"/>
          </p:cNvSpPr>
          <p:nvPr>
            <p:ph sz="quarter" idx="1"/>
          </p:nvPr>
        </p:nvSpPr>
        <p:spPr/>
        <p:txBody>
          <a:bodyPr>
            <a:normAutofit fontScale="92500"/>
          </a:bodyPr>
          <a:lstStyle/>
          <a:p>
            <a:pPr eaLnBrk="1" hangingPunct="1">
              <a:lnSpc>
                <a:spcPct val="90000"/>
              </a:lnSpc>
            </a:pPr>
            <a:r>
              <a:rPr lang="en-US" altLang="en-US" sz="2400" dirty="0" smtClean="0"/>
              <a:t>The term normalization, or social role valorization, refers to an emphasis on conventional or normal behavior and attitudes in all aspects of education, socialization, and other life experiences (Wolfensberger, 1977, 1983). </a:t>
            </a:r>
          </a:p>
          <a:p>
            <a:pPr eaLnBrk="1" hangingPunct="1">
              <a:lnSpc>
                <a:spcPct val="90000"/>
              </a:lnSpc>
            </a:pPr>
            <a:r>
              <a:rPr lang="en-US" altLang="en-US" sz="2400" dirty="0" smtClean="0"/>
              <a:t>The focus of normalization is that all people should lead lives that are as normal as possible. </a:t>
            </a:r>
          </a:p>
          <a:p>
            <a:pPr eaLnBrk="1" hangingPunct="1">
              <a:lnSpc>
                <a:spcPct val="90000"/>
              </a:lnSpc>
            </a:pPr>
            <a:r>
              <a:rPr lang="en-US" altLang="en-US" sz="2400" dirty="0" smtClean="0"/>
              <a:t>The two dimensions of normalization:</a:t>
            </a:r>
            <a:r>
              <a:rPr lang="en-US" altLang="en-US" sz="2800" dirty="0" smtClean="0"/>
              <a:t> </a:t>
            </a:r>
          </a:p>
          <a:p>
            <a:pPr marL="919163" lvl="1" indent="-342900" eaLnBrk="1" hangingPunct="1">
              <a:lnSpc>
                <a:spcPct val="90000"/>
              </a:lnSpc>
              <a:buFontTx/>
              <a:buAutoNum type="alphaLcParenR"/>
            </a:pPr>
            <a:r>
              <a:rPr lang="en-US" altLang="en-US" dirty="0" smtClean="0"/>
              <a:t>direct contact or interaction with typically-developing individuals  (this is the basis of inclusion)</a:t>
            </a:r>
          </a:p>
          <a:p>
            <a:pPr marL="919163" lvl="1" indent="-342900" eaLnBrk="1" hangingPunct="1">
              <a:lnSpc>
                <a:spcPct val="90000"/>
              </a:lnSpc>
              <a:buFontTx/>
              <a:buAutoNum type="alphaLcParenR"/>
            </a:pPr>
            <a:r>
              <a:rPr lang="en-US" altLang="en-US" dirty="0" smtClean="0"/>
              <a:t>the way an individual with disabilities is described to others</a:t>
            </a:r>
          </a:p>
          <a:p>
            <a:pPr marL="919163" lvl="1" indent="-342900" eaLnBrk="1" hangingPunct="1">
              <a:lnSpc>
                <a:spcPct val="90000"/>
              </a:lnSpc>
              <a:buFont typeface="Wingdings 2" pitchFamily="18" charset="2"/>
              <a:buNone/>
            </a:pPr>
            <a:r>
              <a:rPr lang="en-US" altLang="en-US" dirty="0" smtClean="0"/>
              <a:t>      (which is why we use people first language)</a:t>
            </a:r>
          </a:p>
        </p:txBody>
      </p:sp>
    </p:spTree>
    <p:extLst>
      <p:ext uri="{BB962C8B-B14F-4D97-AF65-F5344CB8AC3E}">
        <p14:creationId xmlns:p14="http://schemas.microsoft.com/office/powerpoint/2010/main" val="3248435257"/>
      </p:ext>
    </p:extLst>
  </p:cSld>
  <p:clrMapOvr>
    <a:masterClrMapping/>
  </p:clrMapOvr>
  <mc:AlternateContent xmlns:mc="http://schemas.openxmlformats.org/markup-compatibility/2006" xmlns:p14="http://schemas.microsoft.com/office/powerpoint/2010/main">
    <mc:Choice Requires="p14">
      <p:transition p14:dur="10" advClick="0">
        <p:wipe dir="r"/>
      </p:transition>
    </mc:Choice>
    <mc:Fallback xmlns="">
      <p:transition advClick="0">
        <p:wipe dir="r"/>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animEffect transition="in" filter="wipe(left)">
                                      <p:cBhvr>
                                        <p:cTn id="7" dur="10"/>
                                        <p:tgtEl>
                                          <p:spTgt spid="1536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365">
                                            <p:txEl>
                                              <p:pRg st="1" end="1"/>
                                            </p:txEl>
                                          </p:spTgt>
                                        </p:tgtEl>
                                        <p:attrNameLst>
                                          <p:attrName>style.visibility</p:attrName>
                                        </p:attrNameLst>
                                      </p:cBhvr>
                                      <p:to>
                                        <p:strVal val="visible"/>
                                      </p:to>
                                    </p:set>
                                    <p:animEffect transition="in" filter="wipe(left)">
                                      <p:cBhvr>
                                        <p:cTn id="12" dur="10"/>
                                        <p:tgtEl>
                                          <p:spTgt spid="1536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365">
                                            <p:txEl>
                                              <p:pRg st="2" end="2"/>
                                            </p:txEl>
                                          </p:spTgt>
                                        </p:tgtEl>
                                        <p:attrNameLst>
                                          <p:attrName>style.visibility</p:attrName>
                                        </p:attrNameLst>
                                      </p:cBhvr>
                                      <p:to>
                                        <p:strVal val="visible"/>
                                      </p:to>
                                    </p:set>
                                    <p:animEffect transition="in" filter="wipe(left)">
                                      <p:cBhvr>
                                        <p:cTn id="17" dur="10"/>
                                        <p:tgtEl>
                                          <p:spTgt spid="1536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365">
                                            <p:txEl>
                                              <p:pRg st="3" end="3"/>
                                            </p:txEl>
                                          </p:spTgt>
                                        </p:tgtEl>
                                        <p:attrNameLst>
                                          <p:attrName>style.visibility</p:attrName>
                                        </p:attrNameLst>
                                      </p:cBhvr>
                                      <p:to>
                                        <p:strVal val="visible"/>
                                      </p:to>
                                    </p:set>
                                    <p:animEffect transition="in" filter="wipe(left)">
                                      <p:cBhvr>
                                        <p:cTn id="22" dur="10"/>
                                        <p:tgtEl>
                                          <p:spTgt spid="1536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5365">
                                            <p:txEl>
                                              <p:pRg st="4" end="4"/>
                                            </p:txEl>
                                          </p:spTgt>
                                        </p:tgtEl>
                                        <p:attrNameLst>
                                          <p:attrName>style.visibility</p:attrName>
                                        </p:attrNameLst>
                                      </p:cBhvr>
                                      <p:to>
                                        <p:strVal val="visible"/>
                                      </p:to>
                                    </p:set>
                                    <p:animEffect transition="in" filter="wipe(left)">
                                      <p:cBhvr>
                                        <p:cTn id="27" dur="10"/>
                                        <p:tgtEl>
                                          <p:spTgt spid="1536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5365">
                                            <p:txEl>
                                              <p:pRg st="5" end="5"/>
                                            </p:txEl>
                                          </p:spTgt>
                                        </p:tgtEl>
                                        <p:attrNameLst>
                                          <p:attrName>style.visibility</p:attrName>
                                        </p:attrNameLst>
                                      </p:cBhvr>
                                      <p:to>
                                        <p:strVal val="visible"/>
                                      </p:to>
                                    </p:set>
                                    <p:animEffect transition="in" filter="wipe(left)">
                                      <p:cBhvr>
                                        <p:cTn id="32" dur="10"/>
                                        <p:tgtEl>
                                          <p:spTgt spid="1536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IDEA definition</a:t>
            </a:r>
            <a:endParaRPr lang="en-US" dirty="0"/>
          </a:p>
        </p:txBody>
      </p:sp>
      <p:sp>
        <p:nvSpPr>
          <p:cNvPr id="3" name="Content Placeholder 2"/>
          <p:cNvSpPr>
            <a:spLocks noGrp="1"/>
          </p:cNvSpPr>
          <p:nvPr>
            <p:ph idx="1"/>
          </p:nvPr>
        </p:nvSpPr>
        <p:spPr/>
        <p:txBody>
          <a:bodyPr/>
          <a:lstStyle/>
          <a:p>
            <a:r>
              <a:rPr lang="en-US" dirty="0" smtClean="0"/>
              <a:t>Manifests before the age of 18.</a:t>
            </a:r>
          </a:p>
          <a:p>
            <a:endParaRPr lang="en-US" dirty="0" smtClean="0"/>
          </a:p>
          <a:p>
            <a:r>
              <a:rPr lang="en-US" dirty="0" smtClean="0"/>
              <a:t>Refers to substantial limitations in present functioning.  It is characterized by significantly sub-average intellectual functioning, existing concurrently with related limitations in two or more of the following  applicable adaptive, or life skills area: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skills – Adaptive Behaviors</a:t>
            </a:r>
            <a:endParaRPr lang="en-US" dirty="0"/>
          </a:p>
        </p:txBody>
      </p:sp>
      <p:sp>
        <p:nvSpPr>
          <p:cNvPr id="3" name="Content Placeholder 2"/>
          <p:cNvSpPr>
            <a:spLocks noGrp="1"/>
          </p:cNvSpPr>
          <p:nvPr>
            <p:ph idx="1"/>
          </p:nvPr>
        </p:nvSpPr>
        <p:spPr/>
        <p:txBody>
          <a:bodyPr>
            <a:normAutofit lnSpcReduction="10000"/>
          </a:bodyPr>
          <a:lstStyle/>
          <a:p>
            <a:r>
              <a:rPr lang="en-US" dirty="0" smtClean="0"/>
              <a:t>Communication</a:t>
            </a:r>
          </a:p>
          <a:p>
            <a:r>
              <a:rPr lang="en-US" dirty="0" smtClean="0"/>
              <a:t>Self-care</a:t>
            </a:r>
          </a:p>
          <a:p>
            <a:r>
              <a:rPr lang="en-US" dirty="0" smtClean="0"/>
              <a:t>Home living</a:t>
            </a:r>
          </a:p>
          <a:p>
            <a:r>
              <a:rPr lang="en-US" dirty="0" smtClean="0"/>
              <a:t>Social skills</a:t>
            </a:r>
          </a:p>
          <a:p>
            <a:r>
              <a:rPr lang="en-US" dirty="0" smtClean="0"/>
              <a:t>Community use</a:t>
            </a:r>
          </a:p>
          <a:p>
            <a:r>
              <a:rPr lang="en-US" dirty="0" smtClean="0"/>
              <a:t>Self-direction</a:t>
            </a:r>
          </a:p>
          <a:p>
            <a:r>
              <a:rPr lang="en-US" dirty="0" smtClean="0"/>
              <a:t>Health and safety</a:t>
            </a:r>
          </a:p>
          <a:p>
            <a:r>
              <a:rPr lang="en-US" dirty="0" smtClean="0"/>
              <a:t>Functional academics</a:t>
            </a:r>
          </a:p>
          <a:p>
            <a:r>
              <a:rPr lang="en-US" dirty="0" smtClean="0"/>
              <a:t>Leisure and work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p:txBody>
          <a:bodyPr>
            <a:normAutofit fontScale="90000"/>
          </a:bodyPr>
          <a:lstStyle/>
          <a:p>
            <a:pPr eaLnBrk="1" fontAlgn="auto" hangingPunct="1">
              <a:spcAft>
                <a:spcPts val="0"/>
              </a:spcAft>
              <a:defRPr/>
            </a:pPr>
            <a:r>
              <a:rPr lang="en-US" dirty="0" smtClean="0"/>
              <a:t>Examples of Functional Curriculum Domains or Areas</a:t>
            </a:r>
          </a:p>
        </p:txBody>
      </p:sp>
      <p:sp>
        <p:nvSpPr>
          <p:cNvPr id="3077" name="Rectangle 5"/>
          <p:cNvSpPr>
            <a:spLocks noGrp="1" noChangeArrowheads="1"/>
          </p:cNvSpPr>
          <p:nvPr>
            <p:ph sz="quarter" idx="1"/>
          </p:nvPr>
        </p:nvSpPr>
        <p:spPr/>
        <p:txBody>
          <a:bodyPr>
            <a:normAutofit lnSpcReduction="10000"/>
          </a:bodyPr>
          <a:lstStyle/>
          <a:p>
            <a:pPr eaLnBrk="1" hangingPunct="1">
              <a:lnSpc>
                <a:spcPct val="90000"/>
              </a:lnSpc>
            </a:pPr>
            <a:r>
              <a:rPr lang="en-US" altLang="en-US" sz="2400" b="1" dirty="0" smtClean="0"/>
              <a:t>Domestic:</a:t>
            </a:r>
            <a:r>
              <a:rPr lang="en-US" altLang="en-US" sz="2400" dirty="0" smtClean="0"/>
              <a:t> Areas : kitchen, bathroom, laundry room, bedroom</a:t>
            </a:r>
          </a:p>
          <a:p>
            <a:pPr eaLnBrk="1" hangingPunct="1">
              <a:lnSpc>
                <a:spcPct val="90000"/>
              </a:lnSpc>
            </a:pPr>
            <a:r>
              <a:rPr lang="en-US" altLang="en-US" sz="2400" b="1" dirty="0" smtClean="0"/>
              <a:t>Community:</a:t>
            </a:r>
            <a:r>
              <a:rPr lang="en-US" altLang="en-US" sz="2400" dirty="0" smtClean="0"/>
              <a:t> Areas : grocery store, bank, post office, restaurants, school</a:t>
            </a:r>
          </a:p>
          <a:p>
            <a:pPr eaLnBrk="1" hangingPunct="1">
              <a:lnSpc>
                <a:spcPct val="90000"/>
              </a:lnSpc>
            </a:pPr>
            <a:r>
              <a:rPr lang="en-US" altLang="en-US" sz="2400" b="1" dirty="0" smtClean="0"/>
              <a:t>Recreation/Leisure:</a:t>
            </a:r>
            <a:r>
              <a:rPr lang="en-US" altLang="en-US" sz="2400" dirty="0" smtClean="0"/>
              <a:t> Areas : park, YMCA, movie theater, bowling alley, fishing pond</a:t>
            </a:r>
          </a:p>
          <a:p>
            <a:pPr eaLnBrk="1" hangingPunct="1">
              <a:lnSpc>
                <a:spcPct val="90000"/>
              </a:lnSpc>
            </a:pPr>
            <a:r>
              <a:rPr lang="en-US" altLang="en-US" sz="2400" b="1" dirty="0" smtClean="0"/>
              <a:t>Vocational:</a:t>
            </a:r>
            <a:r>
              <a:rPr lang="en-US" altLang="en-US" sz="2400" dirty="0" smtClean="0"/>
              <a:t> Areas : specific job sites (hotel, restaurant, landscape)</a:t>
            </a:r>
          </a:p>
          <a:p>
            <a:pPr eaLnBrk="1" hangingPunct="1">
              <a:lnSpc>
                <a:spcPct val="90000"/>
              </a:lnSpc>
            </a:pPr>
            <a:r>
              <a:rPr lang="en-US" altLang="en-US" sz="2400" b="1" dirty="0" smtClean="0"/>
              <a:t>Skill areas to be addressed across all domains:</a:t>
            </a:r>
            <a:r>
              <a:rPr lang="en-US" altLang="en-US" sz="2400" dirty="0" smtClean="0"/>
              <a:t> communication, transportation, social skills, attire, behavioral expectations, word/ sign/symbol recognition, area-specific skills (for example, using the stove, depositing money, bowling, greeting customers), decision-making skills.</a:t>
            </a:r>
          </a:p>
        </p:txBody>
      </p:sp>
    </p:spTree>
    <p:extLst>
      <p:ext uri="{BB962C8B-B14F-4D97-AF65-F5344CB8AC3E}">
        <p14:creationId xmlns:p14="http://schemas.microsoft.com/office/powerpoint/2010/main" val="3849995382"/>
      </p:ext>
    </p:extLst>
  </p:cSld>
  <p:clrMapOvr>
    <a:masterClrMapping/>
  </p:clrMapOvr>
  <p:transition spd="med" advClick="0">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Classifications of ID</a:t>
            </a:r>
            <a:endParaRPr lang="en-US" dirty="0"/>
          </a:p>
        </p:txBody>
      </p:sp>
      <p:sp>
        <p:nvSpPr>
          <p:cNvPr id="3" name="Content Placeholder 2"/>
          <p:cNvSpPr>
            <a:spLocks noGrp="1"/>
          </p:cNvSpPr>
          <p:nvPr>
            <p:ph idx="1"/>
          </p:nvPr>
        </p:nvSpPr>
        <p:spPr/>
        <p:txBody>
          <a:bodyPr/>
          <a:lstStyle/>
          <a:p>
            <a:r>
              <a:rPr lang="en-US" dirty="0" smtClean="0"/>
              <a:t>Mild IQ 50 -70</a:t>
            </a:r>
          </a:p>
          <a:p>
            <a:endParaRPr lang="en-US" dirty="0" smtClean="0"/>
          </a:p>
          <a:p>
            <a:r>
              <a:rPr lang="en-US" dirty="0" smtClean="0"/>
              <a:t>Moderate IQ 35-50</a:t>
            </a:r>
          </a:p>
          <a:p>
            <a:endParaRPr lang="en-US" dirty="0" smtClean="0"/>
          </a:p>
          <a:p>
            <a:r>
              <a:rPr lang="en-US" dirty="0" smtClean="0"/>
              <a:t>Severe IQ 20-35</a:t>
            </a:r>
          </a:p>
          <a:p>
            <a:endParaRPr lang="en-US" dirty="0" smtClean="0"/>
          </a:p>
          <a:p>
            <a:r>
              <a:rPr lang="en-US" dirty="0" smtClean="0"/>
              <a:t>Profound IQ &lt; 20</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128</TotalTime>
  <Words>835</Words>
  <Application>Microsoft Office PowerPoint</Application>
  <PresentationFormat>On-screen Show (4:3)</PresentationFormat>
  <Paragraphs>162</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Calibri</vt:lpstr>
      <vt:lpstr>Gill Sans MT</vt:lpstr>
      <vt:lpstr>Verdana</vt:lpstr>
      <vt:lpstr>Wingdings 2</vt:lpstr>
      <vt:lpstr>Solstice</vt:lpstr>
      <vt:lpstr>Intellectual and Developmental Disabilities</vt:lpstr>
      <vt:lpstr>New Name </vt:lpstr>
      <vt:lpstr>Prevalence </vt:lpstr>
      <vt:lpstr>AAIDD Definition</vt:lpstr>
      <vt:lpstr>Normalization</vt:lpstr>
      <vt:lpstr>IDEA definition</vt:lpstr>
      <vt:lpstr>Life skills – Adaptive Behaviors</vt:lpstr>
      <vt:lpstr>Examples of Functional Curriculum Domains or Areas</vt:lpstr>
      <vt:lpstr> Classifications of ID</vt:lpstr>
      <vt:lpstr> Normal Curve of IQ Scores</vt:lpstr>
      <vt:lpstr>Vineland  Adaptive Test</vt:lpstr>
      <vt:lpstr>Causation </vt:lpstr>
      <vt:lpstr>Prenatal Causes - Chromosomal</vt:lpstr>
      <vt:lpstr>Fetal Alcohol Syndrome/Effects</vt:lpstr>
      <vt:lpstr>Perinatal Causes</vt:lpstr>
      <vt:lpstr>Postnatal Causes</vt:lpstr>
      <vt:lpstr>Learning Environments</vt:lpstr>
      <vt:lpstr>Task Analysis</vt:lpstr>
      <vt:lpstr>How to make a peanut butter  and jelly sandwich</vt:lpstr>
      <vt:lpstr>How to make a peanut butter  and jelly sandwich</vt:lpstr>
      <vt:lpstr>How to make a peanut butter  and jelly sandwich</vt:lpstr>
      <vt:lpstr>How to make a peanut butter  and jelly sandwich</vt:lpstr>
      <vt:lpstr>Task Analysis</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Intellectual and Developmental Disabilities</dc:title>
  <dc:creator>Denise</dc:creator>
  <cp:lastModifiedBy>Katie Mayes</cp:lastModifiedBy>
  <cp:revision>38</cp:revision>
  <dcterms:created xsi:type="dcterms:W3CDTF">2013-02-18T17:35:55Z</dcterms:created>
  <dcterms:modified xsi:type="dcterms:W3CDTF">2016-03-07T03:23:54Z</dcterms:modified>
</cp:coreProperties>
</file>