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7" d="100"/>
          <a:sy n="67" d="100"/>
        </p:scale>
        <p:origin x="-104" y="-3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E03DF7-0EBC-0A4B-B344-912A78CCE174}" type="datetimeFigureOut">
              <a:rPr lang="en-US" smtClean="0"/>
              <a:t>10/4/15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3196473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E03DF7-0EBC-0A4B-B344-912A78CCE174}" type="datetimeFigureOut">
              <a:rPr lang="en-US" smtClean="0"/>
              <a:t>10/4/15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1107181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E03DF7-0EBC-0A4B-B344-912A78CCE174}" type="datetimeFigureOut">
              <a:rPr lang="en-US" smtClean="0"/>
              <a:t>10/4/15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553115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E03DF7-0EBC-0A4B-B344-912A78CCE174}" type="datetimeFigureOut">
              <a:rPr lang="en-US" smtClean="0"/>
              <a:t>10/4/15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3561275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E03DF7-0EBC-0A4B-B344-912A78CCE174}" type="datetimeFigureOut">
              <a:rPr lang="en-US" smtClean="0"/>
              <a:t>10/4/15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172564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E03DF7-0EBC-0A4B-B344-912A78CCE174}" type="datetimeFigureOut">
              <a:rPr lang="en-US" smtClean="0"/>
              <a:t>10/4/15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3397702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E03DF7-0EBC-0A4B-B344-912A78CCE174}" type="datetimeFigureOut">
              <a:rPr lang="en-US" smtClean="0"/>
              <a:t>10/4/15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1359616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E03DF7-0EBC-0A4B-B344-912A78CCE174}" type="datetimeFigureOut">
              <a:rPr lang="en-US" smtClean="0"/>
              <a:t>10/4/15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1678837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E03DF7-0EBC-0A4B-B344-912A78CCE174}" type="datetimeFigureOut">
              <a:rPr lang="en-US" smtClean="0"/>
              <a:t>10/4/15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503234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E03DF7-0EBC-0A4B-B344-912A78CCE174}" type="datetimeFigureOut">
              <a:rPr lang="en-US" smtClean="0"/>
              <a:t>10/4/15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3115162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E03DF7-0EBC-0A4B-B344-912A78CCE174}" type="datetimeFigureOut">
              <a:rPr lang="en-US" smtClean="0"/>
              <a:t>10/4/15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3632F-E03C-BE44-AB97-4176134E4AB1}" type="slidenum">
              <a:rPr lang="en-US" smtClean="0"/>
              <a:t>‹#›</a:t>
            </a:fld>
            <a:endParaRPr lang="en-US"/>
          </a:p>
        </p:txBody>
      </p:sp>
    </p:spTree>
    <p:extLst>
      <p:ext uri="{BB962C8B-B14F-4D97-AF65-F5344CB8AC3E}">
        <p14:creationId xmlns:p14="http://schemas.microsoft.com/office/powerpoint/2010/main" val="32332614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E03DF7-0EBC-0A4B-B344-912A78CCE174}" type="datetimeFigureOut">
              <a:rPr lang="en-US" smtClean="0"/>
              <a:t>10/4/15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3632F-E03C-BE44-AB97-4176134E4AB1}" type="slidenum">
              <a:rPr lang="en-US" smtClean="0"/>
              <a:t>‹#›</a:t>
            </a:fld>
            <a:endParaRPr lang="en-US"/>
          </a:p>
        </p:txBody>
      </p:sp>
    </p:spTree>
    <p:extLst>
      <p:ext uri="{BB962C8B-B14F-4D97-AF65-F5344CB8AC3E}">
        <p14:creationId xmlns:p14="http://schemas.microsoft.com/office/powerpoint/2010/main" val="587740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800" dirty="0" smtClean="0"/>
              <a:t>Your central research question?</a:t>
            </a:r>
            <a:br>
              <a:rPr lang="en-US" sz="2800" dirty="0" smtClean="0"/>
            </a:br>
            <a:r>
              <a:rPr lang="en-US" sz="2800" dirty="0" smtClean="0"/>
              <a:t>EXAMPLE: </a:t>
            </a:r>
            <a:r>
              <a:rPr lang="en-US" sz="2800" b="1" dirty="0" smtClean="0"/>
              <a:t>Are robotics programs </a:t>
            </a:r>
            <a:r>
              <a:rPr lang="en-US" sz="2800" b="1" dirty="0"/>
              <a:t>at the local high schools in </a:t>
            </a:r>
            <a:r>
              <a:rPr lang="en-US" sz="2800" b="1" dirty="0" smtClean="0"/>
              <a:t>Hawai‘i promoting </a:t>
            </a:r>
            <a:r>
              <a:rPr lang="en-US" sz="2800" b="1" dirty="0"/>
              <a:t>equitable </a:t>
            </a:r>
            <a:r>
              <a:rPr lang="en-US" sz="2800" b="1" dirty="0" smtClean="0"/>
              <a:t>STEM </a:t>
            </a:r>
            <a:r>
              <a:rPr lang="en-US" sz="2800" b="1" dirty="0"/>
              <a:t>learning for both males and </a:t>
            </a:r>
            <a:r>
              <a:rPr lang="en-US" sz="2800" b="1" dirty="0" smtClean="0"/>
              <a:t>females</a:t>
            </a:r>
            <a:r>
              <a:rPr lang="en-US" sz="2800" b="1" dirty="0"/>
              <a:t>?</a:t>
            </a:r>
            <a:endParaRPr lang="en-US" sz="2800" dirty="0"/>
          </a:p>
        </p:txBody>
      </p:sp>
      <p:sp>
        <p:nvSpPr>
          <p:cNvPr id="3" name="Subtitle 2"/>
          <p:cNvSpPr>
            <a:spLocks noGrp="1"/>
          </p:cNvSpPr>
          <p:nvPr>
            <p:ph type="subTitle" idx="1"/>
          </p:nvPr>
        </p:nvSpPr>
        <p:spPr/>
        <p:txBody>
          <a:bodyPr/>
          <a:lstStyle/>
          <a:p>
            <a:r>
              <a:rPr lang="en-US" dirty="0" smtClean="0"/>
              <a:t>Presenter’s Name</a:t>
            </a:r>
            <a:endParaRPr lang="en-US" dirty="0"/>
          </a:p>
        </p:txBody>
      </p:sp>
    </p:spTree>
    <p:extLst>
      <p:ext uri="{BB962C8B-B14F-4D97-AF65-F5344CB8AC3E}">
        <p14:creationId xmlns:p14="http://schemas.microsoft.com/office/powerpoint/2010/main" val="2366834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Cited </a:t>
            </a:r>
            <a:endParaRPr lang="en-US" dirty="0"/>
          </a:p>
        </p:txBody>
      </p:sp>
      <p:sp>
        <p:nvSpPr>
          <p:cNvPr id="3" name="Content Placeholder 2"/>
          <p:cNvSpPr>
            <a:spLocks noGrp="1"/>
          </p:cNvSpPr>
          <p:nvPr>
            <p:ph idx="1"/>
          </p:nvPr>
        </p:nvSpPr>
        <p:spPr/>
        <p:txBody>
          <a:bodyPr/>
          <a:lstStyle/>
          <a:p>
            <a:pPr marL="0" indent="0" algn="ctr">
              <a:buNone/>
            </a:pPr>
            <a:r>
              <a:rPr lang="en-US" dirty="0" smtClean="0"/>
              <a:t>List all references in MLA Works Cited page format here:</a:t>
            </a:r>
            <a:endParaRPr lang="en-US" dirty="0"/>
          </a:p>
        </p:txBody>
      </p:sp>
    </p:spTree>
    <p:extLst>
      <p:ext uri="{BB962C8B-B14F-4D97-AF65-F5344CB8AC3E}">
        <p14:creationId xmlns:p14="http://schemas.microsoft.com/office/powerpoint/2010/main" val="1212289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a:t>
            </a:r>
            <a:r>
              <a:rPr lang="en-US" u="sng" dirty="0"/>
              <a:t> context</a:t>
            </a:r>
            <a:r>
              <a:rPr lang="en-US" dirty="0"/>
              <a:t> for your research question</a:t>
            </a:r>
            <a:r>
              <a:rPr lang="en-US" dirty="0" smtClean="0">
                <a:effectLst/>
              </a:rPr>
              <a:t> </a:t>
            </a:r>
            <a:endParaRPr lang="en-US" dirty="0"/>
          </a:p>
        </p:txBody>
      </p:sp>
      <p:sp>
        <p:nvSpPr>
          <p:cNvPr id="3" name="Content Placeholder 2"/>
          <p:cNvSpPr>
            <a:spLocks noGrp="1"/>
          </p:cNvSpPr>
          <p:nvPr>
            <p:ph idx="1"/>
          </p:nvPr>
        </p:nvSpPr>
        <p:spPr/>
        <p:txBody>
          <a:bodyPr/>
          <a:lstStyle/>
          <a:p>
            <a:r>
              <a:rPr lang="en-US" dirty="0"/>
              <a:t>What is the central debate? </a:t>
            </a:r>
            <a:endParaRPr lang="en-US" dirty="0" smtClean="0"/>
          </a:p>
          <a:p>
            <a:pPr marL="0" indent="0">
              <a:buNone/>
            </a:pPr>
            <a:endParaRPr lang="en-US" dirty="0"/>
          </a:p>
          <a:p>
            <a:r>
              <a:rPr lang="en-US" dirty="0" smtClean="0"/>
              <a:t>Where </a:t>
            </a:r>
            <a:r>
              <a:rPr lang="en-US" dirty="0"/>
              <a:t>does it take place? </a:t>
            </a:r>
            <a:endParaRPr lang="en-US" dirty="0" smtClean="0"/>
          </a:p>
          <a:p>
            <a:pPr marL="0" indent="0">
              <a:buNone/>
            </a:pPr>
            <a:endParaRPr lang="en-US" dirty="0"/>
          </a:p>
          <a:p>
            <a:r>
              <a:rPr lang="en-US" dirty="0" smtClean="0"/>
              <a:t>Who </a:t>
            </a:r>
            <a:r>
              <a:rPr lang="en-US" dirty="0"/>
              <a:t>does it specifically impact (nationally and locally)? </a:t>
            </a:r>
          </a:p>
          <a:p>
            <a:endParaRPr lang="en-US" dirty="0"/>
          </a:p>
        </p:txBody>
      </p:sp>
    </p:spTree>
    <p:extLst>
      <p:ext uri="{BB962C8B-B14F-4D97-AF65-F5344CB8AC3E}">
        <p14:creationId xmlns:p14="http://schemas.microsoft.com/office/powerpoint/2010/main" val="87388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definition of any key terms essential to understanding your central debate </a:t>
            </a:r>
          </a:p>
        </p:txBody>
      </p:sp>
      <p:sp>
        <p:nvSpPr>
          <p:cNvPr id="3" name="Content Placeholder 2"/>
          <p:cNvSpPr>
            <a:spLocks noGrp="1"/>
          </p:cNvSpPr>
          <p:nvPr>
            <p:ph idx="1"/>
          </p:nvPr>
        </p:nvSpPr>
        <p:spPr/>
        <p:txBody>
          <a:bodyPr>
            <a:normAutofit/>
          </a:bodyPr>
          <a:lstStyle/>
          <a:p>
            <a:pPr marL="0" indent="0">
              <a:buNone/>
            </a:pPr>
            <a:r>
              <a:rPr lang="en-US" dirty="0" smtClean="0"/>
              <a:t>EXAMPLES: </a:t>
            </a:r>
          </a:p>
          <a:p>
            <a:pPr marL="0" indent="0">
              <a:buNone/>
            </a:pPr>
            <a:endParaRPr lang="en-US" dirty="0" smtClean="0"/>
          </a:p>
          <a:p>
            <a:r>
              <a:rPr lang="en-US" dirty="0" smtClean="0"/>
              <a:t>“STEM” = Science, Technology, Engineering, and Math” </a:t>
            </a:r>
          </a:p>
          <a:p>
            <a:pPr marL="0" indent="0">
              <a:buNone/>
            </a:pPr>
            <a:endParaRPr lang="en-US" dirty="0" smtClean="0"/>
          </a:p>
          <a:p>
            <a:r>
              <a:rPr lang="en-US" dirty="0" smtClean="0"/>
              <a:t>“gender bias” = a preferential treatment of males over females or vice versa. </a:t>
            </a:r>
          </a:p>
          <a:p>
            <a:endParaRPr lang="en-US" dirty="0"/>
          </a:p>
          <a:p>
            <a:endParaRPr lang="en-US" dirty="0" smtClean="0"/>
          </a:p>
        </p:txBody>
      </p:sp>
    </p:spTree>
    <p:extLst>
      <p:ext uri="{BB962C8B-B14F-4D97-AF65-F5344CB8AC3E}">
        <p14:creationId xmlns:p14="http://schemas.microsoft.com/office/powerpoint/2010/main" val="3623417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An overview of </a:t>
            </a:r>
            <a:r>
              <a:rPr lang="en-US" dirty="0" smtClean="0"/>
              <a:t>2 </a:t>
            </a:r>
            <a:r>
              <a:rPr lang="en-US" dirty="0"/>
              <a:t>main </a:t>
            </a:r>
            <a:r>
              <a:rPr lang="en-US" dirty="0" smtClean="0"/>
              <a:t>arguments </a:t>
            </a:r>
            <a:r>
              <a:rPr lang="en-US" dirty="0"/>
              <a:t>surrounding your question </a:t>
            </a:r>
          </a:p>
        </p:txBody>
      </p:sp>
      <p:sp>
        <p:nvSpPr>
          <p:cNvPr id="3" name="Content Placeholder 2"/>
          <p:cNvSpPr>
            <a:spLocks noGrp="1"/>
          </p:cNvSpPr>
          <p:nvPr>
            <p:ph idx="1"/>
          </p:nvPr>
        </p:nvSpPr>
        <p:spPr/>
        <p:txBody>
          <a:bodyPr/>
          <a:lstStyle/>
          <a:p>
            <a:pPr marL="0" indent="0">
              <a:buNone/>
            </a:pPr>
            <a:r>
              <a:rPr lang="en-US" dirty="0" smtClean="0"/>
              <a:t>EXAMPLE: </a:t>
            </a:r>
          </a:p>
          <a:p>
            <a:r>
              <a:rPr lang="en-US" dirty="0" smtClean="0"/>
              <a:t>1. Robotics programs at the HS level in Hawaii and gender enrollment #s (male &amp; female)</a:t>
            </a:r>
          </a:p>
          <a:p>
            <a:pPr marL="0" indent="0">
              <a:buNone/>
            </a:pPr>
            <a:endParaRPr lang="en-US" dirty="0"/>
          </a:p>
          <a:p>
            <a:r>
              <a:rPr lang="en-US" dirty="0" smtClean="0"/>
              <a:t>2. Robotics programs at the HS level in Hawaii and the curriculum </a:t>
            </a:r>
            <a:endParaRPr lang="en-US" dirty="0"/>
          </a:p>
        </p:txBody>
      </p:sp>
    </p:spTree>
    <p:extLst>
      <p:ext uri="{BB962C8B-B14F-4D97-AF65-F5344CB8AC3E}">
        <p14:creationId xmlns:p14="http://schemas.microsoft.com/office/powerpoint/2010/main" val="2226553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argument #1: Robotics programs not equitable due to unequal #s </a:t>
            </a:r>
            <a:endParaRPr lang="en-US" dirty="0"/>
          </a:p>
        </p:txBody>
      </p:sp>
      <p:sp>
        <p:nvSpPr>
          <p:cNvPr id="3" name="Content Placeholder 2"/>
          <p:cNvSpPr>
            <a:spLocks noGrp="1"/>
          </p:cNvSpPr>
          <p:nvPr>
            <p:ph idx="1"/>
          </p:nvPr>
        </p:nvSpPr>
        <p:spPr/>
        <p:txBody>
          <a:bodyPr/>
          <a:lstStyle/>
          <a:p>
            <a:r>
              <a:rPr lang="en-US" dirty="0" smtClean="0"/>
              <a:t>The current proportion of males to females in the HS robotics programs in Hawaii is 7 to 1 (MLA citation) </a:t>
            </a:r>
          </a:p>
          <a:p>
            <a:endParaRPr lang="en-US" dirty="0"/>
          </a:p>
          <a:p>
            <a:pPr>
              <a:buFontTx/>
              <a:buChar char="•"/>
            </a:pPr>
            <a:r>
              <a:rPr lang="en-US" dirty="0" smtClean="0"/>
              <a:t>As John Lauer writes in the </a:t>
            </a:r>
            <a:r>
              <a:rPr lang="en-US" i="1" dirty="0" smtClean="0"/>
              <a:t>Journal of Robotic Science</a:t>
            </a:r>
            <a:r>
              <a:rPr lang="en-US" dirty="0" smtClean="0"/>
              <a:t>: “ The ratio for a successful and equitable HS robotics program should be as close to 1 to 1 as possible” (Lauer 10). </a:t>
            </a:r>
          </a:p>
          <a:p>
            <a:pPr>
              <a:buFontTx/>
              <a:buChar char="•"/>
            </a:pPr>
            <a:endParaRPr lang="en-US" dirty="0"/>
          </a:p>
        </p:txBody>
      </p:sp>
    </p:spTree>
    <p:extLst>
      <p:ext uri="{BB962C8B-B14F-4D97-AF65-F5344CB8AC3E}">
        <p14:creationId xmlns:p14="http://schemas.microsoft.com/office/powerpoint/2010/main" val="2915831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argument #1: Robotics programs are still fair in spite of enrollment #s</a:t>
            </a:r>
            <a:endParaRPr lang="en-US" dirty="0"/>
          </a:p>
        </p:txBody>
      </p:sp>
      <p:sp>
        <p:nvSpPr>
          <p:cNvPr id="3" name="Content Placeholder 2"/>
          <p:cNvSpPr>
            <a:spLocks noGrp="1"/>
          </p:cNvSpPr>
          <p:nvPr>
            <p:ph idx="1"/>
          </p:nvPr>
        </p:nvSpPr>
        <p:spPr/>
        <p:txBody>
          <a:bodyPr/>
          <a:lstStyle/>
          <a:p>
            <a:r>
              <a:rPr lang="en-US" dirty="0" smtClean="0"/>
              <a:t>According to a recent article by Michael Smith in </a:t>
            </a:r>
            <a:r>
              <a:rPr lang="en-US" i="1" dirty="0" smtClean="0"/>
              <a:t>The</a:t>
            </a:r>
            <a:r>
              <a:rPr lang="en-US" dirty="0" smtClean="0"/>
              <a:t> </a:t>
            </a:r>
            <a:r>
              <a:rPr lang="en-US" i="1" dirty="0" smtClean="0"/>
              <a:t>Journal of Engineering</a:t>
            </a:r>
            <a:r>
              <a:rPr lang="en-US" dirty="0" smtClean="0"/>
              <a:t>, the national enrollment numbers in most HS robotic programs across the U.S. are close to 20 (males) to 1 (females). (MLA Citation) </a:t>
            </a:r>
          </a:p>
          <a:p>
            <a:endParaRPr lang="en-US" dirty="0"/>
          </a:p>
          <a:p>
            <a:r>
              <a:rPr lang="en-US" dirty="0" smtClean="0"/>
              <a:t>Thus, Hawaii  far exceeds the national average! </a:t>
            </a:r>
          </a:p>
          <a:p>
            <a:endParaRPr lang="en-US" dirty="0"/>
          </a:p>
          <a:p>
            <a:endParaRPr lang="en-US" dirty="0" smtClean="0"/>
          </a:p>
        </p:txBody>
      </p:sp>
    </p:spTree>
    <p:extLst>
      <p:ext uri="{BB962C8B-B14F-4D97-AF65-F5344CB8AC3E}">
        <p14:creationId xmlns:p14="http://schemas.microsoft.com/office/powerpoint/2010/main" val="2187952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Main argument #2: The curriculum in Hawai’i’s HS r</a:t>
            </a:r>
            <a:r>
              <a:rPr lang="en-US" sz="3200" dirty="0" smtClean="0"/>
              <a:t>obotics programs enforces gender bias</a:t>
            </a:r>
            <a:br>
              <a:rPr lang="en-US" sz="3200" dirty="0" smtClean="0"/>
            </a:br>
            <a:endParaRPr lang="en-US" sz="3200" dirty="0"/>
          </a:p>
        </p:txBody>
      </p:sp>
      <p:sp>
        <p:nvSpPr>
          <p:cNvPr id="3" name="Content Placeholder 2"/>
          <p:cNvSpPr>
            <a:spLocks noGrp="1"/>
          </p:cNvSpPr>
          <p:nvPr>
            <p:ph idx="1"/>
          </p:nvPr>
        </p:nvSpPr>
        <p:spPr/>
        <p:txBody>
          <a:bodyPr/>
          <a:lstStyle/>
          <a:p>
            <a:r>
              <a:rPr lang="en-US" dirty="0" smtClean="0"/>
              <a:t>A recent Star </a:t>
            </a:r>
            <a:r>
              <a:rPr lang="en-US" i="1" dirty="0" smtClean="0"/>
              <a:t>Advertiser </a:t>
            </a:r>
            <a:r>
              <a:rPr lang="en-US" dirty="0" smtClean="0"/>
              <a:t>article reports that girls were called upon only ½ as often as their male counterparts in the robotics classroom.</a:t>
            </a:r>
          </a:p>
          <a:p>
            <a:pPr marL="0" indent="0">
              <a:buNone/>
            </a:pPr>
            <a:endParaRPr lang="en-US" dirty="0" smtClean="0"/>
          </a:p>
          <a:p>
            <a:r>
              <a:rPr lang="en-US" dirty="0" smtClean="0"/>
              <a:t>Female students also reported feeling discouraged from exploring STEM concepts on their own (MLA Citation) </a:t>
            </a:r>
            <a:endParaRPr lang="en-US" dirty="0"/>
          </a:p>
        </p:txBody>
      </p:sp>
    </p:spTree>
    <p:extLst>
      <p:ext uri="{BB962C8B-B14F-4D97-AF65-F5344CB8AC3E}">
        <p14:creationId xmlns:p14="http://schemas.microsoft.com/office/powerpoint/2010/main" val="1454751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3600" dirty="0" smtClean="0"/>
              <a:t>Main argument #2: The curriculum in Hawai’i’s HS robotics programs does not enforce gender bias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According to the book </a:t>
            </a:r>
            <a:r>
              <a:rPr lang="en-US" i="1" dirty="0" smtClean="0"/>
              <a:t>STEM in Hawai’i </a:t>
            </a:r>
            <a:r>
              <a:rPr lang="en-US" dirty="0" smtClean="0"/>
              <a:t>females in the robotics classroom actually reported feeling highly encouraged to experiment with key STEM concepts (MLA Citation) </a:t>
            </a:r>
          </a:p>
          <a:p>
            <a:endParaRPr lang="en-US" dirty="0" smtClean="0"/>
          </a:p>
          <a:p>
            <a:r>
              <a:rPr lang="en-US" dirty="0" smtClean="0"/>
              <a:t>As John Doe points out in an article in </a:t>
            </a:r>
            <a:r>
              <a:rPr lang="en-US" i="1" dirty="0" smtClean="0"/>
              <a:t>The Journal of Science Education, </a:t>
            </a:r>
            <a:r>
              <a:rPr lang="en-US" dirty="0" smtClean="0"/>
              <a:t>“an effective curriculum in the STEM classroom is one that provides multiple opportunities for male and female students alike to experiment with key STEM concepts (both inside the classroom and on their own)” (Doe 17).</a:t>
            </a:r>
            <a:endParaRPr lang="en-US" i="1" dirty="0"/>
          </a:p>
          <a:p>
            <a:pPr marL="0" indent="0">
              <a:buNone/>
            </a:pPr>
            <a:endParaRPr lang="en-US" dirty="0"/>
          </a:p>
        </p:txBody>
      </p:sp>
    </p:spTree>
    <p:extLst>
      <p:ext uri="{BB962C8B-B14F-4D97-AF65-F5344CB8AC3E}">
        <p14:creationId xmlns:p14="http://schemas.microsoft.com/office/powerpoint/2010/main" val="3904065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 Taking A Side </a:t>
            </a:r>
            <a:endParaRPr lang="en-US" dirty="0"/>
          </a:p>
        </p:txBody>
      </p:sp>
      <p:sp>
        <p:nvSpPr>
          <p:cNvPr id="3" name="Content Placeholder 2"/>
          <p:cNvSpPr>
            <a:spLocks noGrp="1"/>
          </p:cNvSpPr>
          <p:nvPr>
            <p:ph idx="1"/>
          </p:nvPr>
        </p:nvSpPr>
        <p:spPr/>
        <p:txBody>
          <a:bodyPr/>
          <a:lstStyle/>
          <a:p>
            <a:r>
              <a:rPr lang="en-US" dirty="0" smtClean="0"/>
              <a:t>The central debate centers around whether the enrollment numbers and curriculum within Hawaii HS robotics programs indicates </a:t>
            </a:r>
            <a:r>
              <a:rPr lang="en-US" i="1" dirty="0" smtClean="0"/>
              <a:t>gender bias</a:t>
            </a:r>
            <a:r>
              <a:rPr lang="en-US" dirty="0" smtClean="0"/>
              <a:t>.</a:t>
            </a:r>
          </a:p>
          <a:p>
            <a:endParaRPr lang="en-US" dirty="0"/>
          </a:p>
          <a:p>
            <a:r>
              <a:rPr lang="en-US" dirty="0" smtClean="0"/>
              <a:t>Moving Forward:</a:t>
            </a:r>
          </a:p>
          <a:p>
            <a:pPr marL="914400" lvl="2" indent="0">
              <a:buNone/>
            </a:pPr>
            <a:r>
              <a:rPr lang="en-US" i="1" dirty="0" smtClean="0"/>
              <a:t>BIAS DOES EXIST AND IT MUST BE CHANGED</a:t>
            </a:r>
            <a:r>
              <a:rPr lang="en-US" i="1" dirty="0" smtClean="0">
                <a:sym typeface="Wingdings"/>
              </a:rPr>
              <a:t> </a:t>
            </a:r>
            <a:endParaRPr lang="en-US" i="1" dirty="0"/>
          </a:p>
        </p:txBody>
      </p:sp>
    </p:spTree>
    <p:extLst>
      <p:ext uri="{BB962C8B-B14F-4D97-AF65-F5344CB8AC3E}">
        <p14:creationId xmlns:p14="http://schemas.microsoft.com/office/powerpoint/2010/main" val="2708534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TotalTime>
  <Words>456</Words>
  <Application>Microsoft Macintosh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Your central research question? EXAMPLE: Are robotics programs at the local high schools in Hawai‘i promoting equitable STEM learning for both males and females?</vt:lpstr>
      <vt:lpstr>The context for your research question </vt:lpstr>
      <vt:lpstr>A definition of any key terms essential to understanding your central debate </vt:lpstr>
      <vt:lpstr>An overview of 2 main arguments surrounding your question </vt:lpstr>
      <vt:lpstr>Main argument #1: Robotics programs not equitable due to unequal #s </vt:lpstr>
      <vt:lpstr>Main argument #1: Robotics programs are still fair in spite of enrollment #s</vt:lpstr>
      <vt:lpstr>Main argument #2: The curriculum in Hawai’i’s HS robotics programs enforces gender bias </vt:lpstr>
      <vt:lpstr> Main argument #2: The curriculum in Hawai’i’s HS robotics programs does not enforce gender bias </vt:lpstr>
      <vt:lpstr>Summary + Taking A Side </vt:lpstr>
      <vt:lpstr>Works Cited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central research question?</dc:title>
  <dc:creator>Amanda Christie:)</dc:creator>
  <cp:lastModifiedBy>Amanda Christie:)</cp:lastModifiedBy>
  <cp:revision>4</cp:revision>
  <dcterms:created xsi:type="dcterms:W3CDTF">2015-10-05T03:31:47Z</dcterms:created>
  <dcterms:modified xsi:type="dcterms:W3CDTF">2015-10-05T04:10:41Z</dcterms:modified>
</cp:coreProperties>
</file>