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4"/>
  </p:notesMasterIdLst>
  <p:handoutMasterIdLst>
    <p:handoutMasterId r:id="rId25"/>
  </p:handoutMasterIdLst>
  <p:sldIdLst>
    <p:sldId id="261" r:id="rId3"/>
    <p:sldId id="265" r:id="rId4"/>
    <p:sldId id="284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4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8EB410-23DC-4D11-ADAB-588216C4E140}" type="datetimeFigureOut">
              <a:rPr lang="en-US" smtClean="0"/>
              <a:t>2/2/2016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58B2B9-B143-4904-B967-EAD07CD349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27700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46DF3-5E6A-44E3-BFB5-66922F95AA7D}" type="datetimeFigureOut">
              <a:rPr lang="en-US" smtClean="0"/>
              <a:t>2/2/2016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BF2177-6656-47F4-AC58-FE4E8097C1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372457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599A4-6202-4FE2-B10C-5D5FDD4EAA6A}" type="datetime1">
              <a:rPr lang="en-US" smtClean="0"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1312-5726-4B74-BD96-62B163303D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CFB0B-FE24-4462-8040-BAD23C0D109A}" type="datetime1">
              <a:rPr lang="en-US" smtClean="0"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1312-5726-4B74-BD96-62B163303D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AFE29-39B0-4347-9CF4-8C8AC434E634}" type="datetime1">
              <a:rPr lang="en-US" smtClean="0"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1312-5726-4B74-BD96-62B163303D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0B69B1-6A58-4697-970F-1E4838AD8474}" type="datetime1">
              <a:rPr lang="en-US" smtClean="0"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5242-F73B-48B7-A5A5-384CD8CF6C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87FBD-009D-4A34-8830-70D39290E343}" type="datetime1">
              <a:rPr lang="en-US" smtClean="0"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5242-F73B-48B7-A5A5-384CD8CF6C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946F4-7208-4512-9A63-9219DFE6CF61}" type="datetime1">
              <a:rPr lang="en-US" smtClean="0"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5242-F73B-48B7-A5A5-384CD8CF6C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48204-C6D7-4F12-A030-2D62D0248E02}" type="datetime1">
              <a:rPr lang="en-US" smtClean="0"/>
              <a:t>2/2/2016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5242-F73B-48B7-A5A5-384CD8CF6C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A0B94-FE86-45B0-AFA4-B43C28498074}" type="datetime1">
              <a:rPr lang="en-US" smtClean="0"/>
              <a:t>2/2/2016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5242-F73B-48B7-A5A5-384CD8CF6C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4A8C4-95DA-46C0-9C75-9FE76C66DD4C}" type="datetime1">
              <a:rPr lang="en-US" smtClean="0"/>
              <a:t>2/2/2016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5242-F73B-48B7-A5A5-384CD8CF6C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53585-98B7-41C4-9451-58F22AD4F931}" type="datetime1">
              <a:rPr lang="en-US" smtClean="0"/>
              <a:t>2/2/2016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5242-F73B-48B7-A5A5-384CD8CF6C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91119-7891-4B04-A6B5-FCAC0476A6E8}" type="datetime1">
              <a:rPr lang="en-US" smtClean="0"/>
              <a:t>2/2/2016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5242-F73B-48B7-A5A5-384CD8CF6C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DF8F2-6E33-4230-8585-702AD8B36044}" type="datetime1">
              <a:rPr lang="en-US" smtClean="0"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1312-5726-4B74-BD96-62B163303DD7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8" descr="C:\Users\e295632\Pictures\untitled.bmp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97279" cy="1097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B7326-0C56-4A8F-9B38-C18989C5ED15}" type="datetime1">
              <a:rPr lang="en-US" smtClean="0"/>
              <a:t>2/2/2016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5242-F73B-48B7-A5A5-384CD8CF6C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81245-EF7C-428B-82D2-D4D7E1593B71}" type="datetime1">
              <a:rPr lang="en-US" smtClean="0"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5242-F73B-48B7-A5A5-384CD8CF6C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B2A66-A1BA-4E4C-805D-DD4718D010A1}" type="datetime1">
              <a:rPr lang="en-US" smtClean="0"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B5242-F73B-48B7-A5A5-384CD8CF6C8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43BD8-CC0D-4241-9335-AEA39CF52BF1}" type="datetime1">
              <a:rPr lang="en-US" smtClean="0"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1312-5726-4B74-BD96-62B163303D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6B2E9-EFD7-4E08-BF86-0543C74DA9E9}" type="datetime1">
              <a:rPr lang="en-US" smtClean="0"/>
              <a:t>2/2/2016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1312-5726-4B74-BD96-62B163303D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9543D5-97EF-4A82-8EB9-D6626AAC6B7F}" type="datetime1">
              <a:rPr lang="en-US" smtClean="0"/>
              <a:t>2/2/2016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1312-5726-4B74-BD96-62B163303D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0D463-5107-400C-84AD-00B5999C95F5}" type="datetime1">
              <a:rPr lang="en-US" smtClean="0"/>
              <a:t>2/2/2016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1312-5726-4B74-BD96-62B163303D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697F8-EC41-4165-930F-4849008B6183}" type="datetime1">
              <a:rPr lang="en-US" smtClean="0"/>
              <a:t>2/2/2016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1312-5726-4B74-BD96-62B163303D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DDD6F-1DAB-44FD-881F-CCE2D33862B8}" type="datetime1">
              <a:rPr lang="en-US" smtClean="0"/>
              <a:t>2/2/2016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1312-5726-4B74-BD96-62B163303D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28C1E-D5B2-49C8-B589-5D88D94F1785}" type="datetime1">
              <a:rPr lang="en-US" smtClean="0"/>
              <a:t>2/2/2016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1312-5726-4B74-BD96-62B163303D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79634" y="6530201"/>
            <a:ext cx="184731" cy="276999"/>
          </a:xfrm>
          <a:prstGeom prst="rect">
            <a:avLst/>
          </a:prstGeom>
        </p:spPr>
        <p:txBody>
          <a:bodyPr vert="horz" wrap="none" lIns="91440" tIns="45720" rIns="91440" bIns="45720" rtlCol="0" anchor="b" anchorCtr="1">
            <a:sp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79F1AB-FCD6-40BB-9F04-C350A440F8E6}" type="datetime1">
              <a:rPr lang="en-US" smtClean="0"/>
              <a:t>2/2/2016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391312-5726-4B74-BD96-62B163303DD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rgbClr val="FFCC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1295400"/>
            <a:ext cx="9144000" cy="762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28D09-2DED-453B-A9EE-A0E5C1F5DFD4}" type="datetime1">
              <a:rPr lang="en-US" smtClean="0"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FB5242-F73B-48B7-A5A5-384CD8CF6C8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8" descr="C:\Users\e295632\Pictures\untitled.bmp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97279" cy="1097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Text (required)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Austin, R. D., Nolan, R.L. &amp; O’Donnell, S.O, (2009) The Adventures of an IT Leader; hereafter referenced as:  “ANO”</a:t>
            </a:r>
          </a:p>
          <a:p>
            <a:r>
              <a:rPr lang="en-US" dirty="0" err="1" smtClean="0"/>
              <a:t>McKeen</a:t>
            </a:r>
            <a:r>
              <a:rPr lang="en-US" dirty="0" smtClean="0"/>
              <a:t> J. D., &amp; Smith, H. A, (2014), IT Strategy;  Issues and Practices; hereafter referenced as “MS”</a:t>
            </a:r>
          </a:p>
          <a:p>
            <a:r>
              <a:rPr lang="en-US" dirty="0" smtClean="0"/>
              <a:t> Other  (suggested)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CIO.com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1312-5726-4B74-BD96-62B163303DD7}" type="slidenum">
              <a:rPr lang="en-US" smtClean="0"/>
              <a:t>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dirty="0" smtClean="0"/>
              <a:t>What Change is Needed?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US" dirty="0" smtClean="0"/>
              <a:t>Control spending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</a:rPr>
              <a:t>Controlling the total spend which is the aggregate of all IT spend for the business</a:t>
            </a:r>
          </a:p>
          <a:p>
            <a:pPr lvl="2" eaLnBrk="1" hangingPunct="1"/>
            <a:r>
              <a:rPr lang="en-US" dirty="0" smtClean="0"/>
              <a:t>Operational costs and project costs</a:t>
            </a:r>
          </a:p>
          <a:p>
            <a:pPr lvl="2" eaLnBrk="1" hangingPunct="1"/>
            <a:r>
              <a:rPr lang="en-US" dirty="0" smtClean="0"/>
              <a:t>Expenses and Capital investments</a:t>
            </a:r>
          </a:p>
          <a:p>
            <a:pPr lvl="2" eaLnBrk="1" hangingPunct="1"/>
            <a:r>
              <a:rPr lang="en-US" dirty="0" smtClean="0"/>
              <a:t>Depreciation and amortization.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</a:rPr>
              <a:t>Management need to understand what is being spent and ask how does this fit with the business planning</a:t>
            </a:r>
          </a:p>
          <a:p>
            <a:pPr eaLnBrk="1" hangingPunct="1"/>
            <a:r>
              <a:rPr lang="en-US" dirty="0" smtClean="0"/>
              <a:t>Making the Right Decisions/Choices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</a:rPr>
              <a:t>Focusing the IT spend on activities that that contribution to bottom-line improvements </a:t>
            </a:r>
          </a:p>
          <a:p>
            <a:pPr eaLnBrk="1" hangingPunct="1"/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762000" y="6172200"/>
            <a:ext cx="78486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i="1" dirty="0"/>
              <a:t>The right decisions /The right results = proactively managing costs and evaluating bottom line impact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1312-5726-4B74-BD96-62B163303DD7}" type="slidenum">
              <a:rPr lang="en-US" smtClean="0"/>
              <a:t>10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 eaLnBrk="1" hangingPunct="1"/>
            <a:r>
              <a:rPr lang="en-US" dirty="0" smtClean="0"/>
              <a:t>How can IT impact the bottom-line?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70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Bottom-line impact can be realized from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Cost reductions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Quality improvements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Increase performance measures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    …that IT </a:t>
            </a:r>
            <a:r>
              <a:rPr lang="en-US" u="sng" dirty="0" smtClean="0"/>
              <a:t>enables</a:t>
            </a:r>
            <a:r>
              <a:rPr lang="en-US" dirty="0" smtClean="0"/>
              <a:t> throughout the organization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/>
              <a:t>Depending on the organization’s position, there are three possible objectives to pursue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 “reduced cost” objective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dirty="0" smtClean="0"/>
              <a:t>IT costs are reduced, but bottom-line impact remains the same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 “stable cost” objective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dirty="0" smtClean="0"/>
              <a:t>IT costs remain current, but IT may increase its support to the business and its impact on the bottom-line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 “sweet spot” objective</a:t>
            </a:r>
          </a:p>
          <a:p>
            <a:pPr marL="822960" lvl="2" eaLnBrk="1" fontAlgn="auto" hangingPunct="1">
              <a:spcAft>
                <a:spcPts val="0"/>
              </a:spcAft>
              <a:buClr>
                <a:schemeClr val="accent3"/>
              </a:buClr>
              <a:defRPr/>
            </a:pPr>
            <a:r>
              <a:rPr lang="en-US" dirty="0" smtClean="0"/>
              <a:t>IT lowers costs and improves performance impacting the bottom-line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1312-5726-4B74-BD96-62B163303DD7}" type="slidenum">
              <a:rPr lang="en-US" smtClean="0"/>
              <a:t>11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84175"/>
            <a:ext cx="8683625" cy="758825"/>
          </a:xfrm>
        </p:spPr>
        <p:txBody>
          <a:bodyPr>
            <a:no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3600" dirty="0" smtClean="0"/>
              <a:t>So, what does it take to control IT cost </a:t>
            </a:r>
            <a:br>
              <a:rPr lang="en-US" sz="3600" dirty="0" smtClean="0"/>
            </a:br>
            <a:r>
              <a:rPr lang="en-US" sz="3600" dirty="0" smtClean="0"/>
              <a:t>and improve bottom-line impact</a:t>
            </a:r>
            <a:endParaRPr lang="en-US" sz="3600" dirty="0"/>
          </a:p>
        </p:txBody>
      </p:sp>
      <p:sp>
        <p:nvSpPr>
          <p:cNvPr id="28675" name="Content Placeholder 2"/>
          <p:cNvSpPr>
            <a:spLocks noGrp="1"/>
          </p:cNvSpPr>
          <p:nvPr>
            <p:ph sz="quarter" idx="1"/>
          </p:nvPr>
        </p:nvSpPr>
        <p:spPr>
          <a:xfrm>
            <a:off x="411162" y="1600200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 smtClean="0"/>
              <a:t>Strategy-to-Bottom-Line Value Chain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</a:rPr>
              <a:t>Effective Planning Processes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</a:rPr>
              <a:t>Appropriate Resources Decisions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</a:rPr>
              <a:t>Workable Budgets and Plans</a:t>
            </a:r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  <a:p>
            <a:pPr lvl="1" eaLnBrk="1" hangingPunct="1"/>
            <a:endParaRPr lang="en-US" dirty="0" smtClean="0"/>
          </a:p>
        </p:txBody>
      </p:sp>
      <p:grpSp>
        <p:nvGrpSpPr>
          <p:cNvPr id="3" name="Group 36"/>
          <p:cNvGrpSpPr/>
          <p:nvPr/>
        </p:nvGrpSpPr>
        <p:grpSpPr>
          <a:xfrm>
            <a:off x="1035050" y="3886200"/>
            <a:ext cx="7575550" cy="2225675"/>
            <a:chOff x="425450" y="3429000"/>
            <a:chExt cx="7575550" cy="2225675"/>
          </a:xfrm>
        </p:grpSpPr>
        <p:sp>
          <p:nvSpPr>
            <p:cNvPr id="9" name="Pentagon 8"/>
            <p:cNvSpPr/>
            <p:nvPr/>
          </p:nvSpPr>
          <p:spPr>
            <a:xfrm rot="16200000">
              <a:off x="2865275" y="4259580"/>
              <a:ext cx="1684020" cy="1074420"/>
            </a:xfrm>
            <a:prstGeom prst="homePlat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" anchor="ctr">
              <a:scene3d>
                <a:camera prst="orthographicFront">
                  <a:rot lat="0" lon="5400000" rev="0"/>
                </a:camera>
                <a:lightRig rig="threePt" dir="t"/>
              </a:scene3d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Business Processes</a:t>
              </a:r>
            </a:p>
          </p:txBody>
        </p:sp>
        <p:sp>
          <p:nvSpPr>
            <p:cNvPr id="28677" name="TextBox 15"/>
            <p:cNvSpPr txBox="1">
              <a:spLocks noChangeArrowheads="1"/>
            </p:cNvSpPr>
            <p:nvPr/>
          </p:nvSpPr>
          <p:spPr bwMode="auto">
            <a:xfrm>
              <a:off x="3124200" y="4733925"/>
              <a:ext cx="11430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dirty="0">
                  <a:latin typeface="Times New Roman" pitchFamily="18" charset="0"/>
                </a:rPr>
                <a:t>Management Processes</a:t>
              </a:r>
            </a:p>
          </p:txBody>
        </p:sp>
        <p:grpSp>
          <p:nvGrpSpPr>
            <p:cNvPr id="4" name="Group 21"/>
            <p:cNvGrpSpPr>
              <a:grpSpLocks/>
            </p:cNvGrpSpPr>
            <p:nvPr/>
          </p:nvGrpSpPr>
          <p:grpSpPr bwMode="auto">
            <a:xfrm>
              <a:off x="1897063" y="3970338"/>
              <a:ext cx="1074737" cy="1684337"/>
              <a:chOff x="1897380" y="3970020"/>
              <a:chExt cx="1074420" cy="1684020"/>
            </a:xfrm>
          </p:grpSpPr>
          <p:sp>
            <p:nvSpPr>
              <p:cNvPr id="13" name="Pentagon 12"/>
              <p:cNvSpPr/>
              <p:nvPr/>
            </p:nvSpPr>
            <p:spPr>
              <a:xfrm rot="16200000">
                <a:off x="1592580" y="4274820"/>
                <a:ext cx="1684020" cy="1074420"/>
              </a:xfrm>
              <a:prstGeom prst="homePlat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anchor="ctr">
                <a:scene3d>
                  <a:camera prst="orthographicFront">
                    <a:rot lat="0" lon="5400000" rev="0"/>
                  </a:camera>
                  <a:lightRig rig="threePt" dir="t"/>
                </a:scene3d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dirty="0"/>
                  <a:t>Business Processes</a:t>
                </a:r>
              </a:p>
            </p:txBody>
          </p:sp>
          <p:sp>
            <p:nvSpPr>
              <p:cNvPr id="28692" name="TextBox 16"/>
              <p:cNvSpPr txBox="1">
                <a:spLocks noChangeArrowheads="1"/>
              </p:cNvSpPr>
              <p:nvPr/>
            </p:nvSpPr>
            <p:spPr bwMode="auto">
              <a:xfrm>
                <a:off x="1939289" y="4734580"/>
                <a:ext cx="99060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400" dirty="0">
                    <a:latin typeface="Times New Roman" pitchFamily="18" charset="0"/>
                  </a:rPr>
                  <a:t>Operations Planning</a:t>
                </a:r>
              </a:p>
            </p:txBody>
          </p:sp>
        </p:grpSp>
        <p:grpSp>
          <p:nvGrpSpPr>
            <p:cNvPr id="5" name="Group 22"/>
            <p:cNvGrpSpPr>
              <a:grpSpLocks/>
            </p:cNvGrpSpPr>
            <p:nvPr/>
          </p:nvGrpSpPr>
          <p:grpSpPr bwMode="auto">
            <a:xfrm>
              <a:off x="5638800" y="3954463"/>
              <a:ext cx="1074738" cy="1684337"/>
              <a:chOff x="5638800" y="3954780"/>
              <a:chExt cx="1074420" cy="1684020"/>
            </a:xfrm>
          </p:grpSpPr>
          <p:sp>
            <p:nvSpPr>
              <p:cNvPr id="12" name="Pentagon 11"/>
              <p:cNvSpPr/>
              <p:nvPr/>
            </p:nvSpPr>
            <p:spPr>
              <a:xfrm rot="16200000">
                <a:off x="5334000" y="4259580"/>
                <a:ext cx="1684020" cy="1074420"/>
              </a:xfrm>
              <a:prstGeom prst="homePlat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anchor="ctr">
                <a:scene3d>
                  <a:camera prst="orthographicFront">
                    <a:rot lat="0" lon="5400000" rev="0"/>
                  </a:camera>
                  <a:lightRig rig="threePt" dir="t"/>
                </a:scene3d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dirty="0">
                    <a:solidFill>
                      <a:schemeClr val="tx1"/>
                    </a:solidFill>
                  </a:rPr>
                  <a:t>Resource Planning</a:t>
                </a:r>
              </a:p>
            </p:txBody>
          </p:sp>
          <p:sp>
            <p:nvSpPr>
              <p:cNvPr id="28690" name="TextBox 17"/>
              <p:cNvSpPr txBox="1">
                <a:spLocks noChangeArrowheads="1"/>
              </p:cNvSpPr>
              <p:nvPr/>
            </p:nvSpPr>
            <p:spPr bwMode="auto">
              <a:xfrm>
                <a:off x="5718810" y="4734580"/>
                <a:ext cx="91440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400" dirty="0">
                    <a:latin typeface="Times New Roman" pitchFamily="18" charset="0"/>
                  </a:rPr>
                  <a:t>Resource Planning</a:t>
                </a:r>
              </a:p>
            </p:txBody>
          </p:sp>
        </p:grpSp>
        <p:grpSp>
          <p:nvGrpSpPr>
            <p:cNvPr id="6" name="Group 20"/>
            <p:cNvGrpSpPr>
              <a:grpSpLocks/>
            </p:cNvGrpSpPr>
            <p:nvPr/>
          </p:nvGrpSpPr>
          <p:grpSpPr bwMode="auto">
            <a:xfrm>
              <a:off x="4479925" y="3954463"/>
              <a:ext cx="1082675" cy="1684337"/>
              <a:chOff x="5194781" y="3665221"/>
              <a:chExt cx="1082348" cy="1684020"/>
            </a:xfrm>
          </p:grpSpPr>
          <p:sp>
            <p:nvSpPr>
              <p:cNvPr id="14" name="Pentagon 13"/>
              <p:cNvSpPr/>
              <p:nvPr/>
            </p:nvSpPr>
            <p:spPr>
              <a:xfrm rot="16200000">
                <a:off x="4893945" y="3970021"/>
                <a:ext cx="1684020" cy="1074420"/>
              </a:xfrm>
              <a:prstGeom prst="homePlat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anchor="ctr">
                <a:scene3d>
                  <a:camera prst="orthographicFront">
                    <a:rot lat="0" lon="5400000" rev="0"/>
                  </a:camera>
                  <a:lightRig rig="threePt" dir="t"/>
                </a:scene3d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dirty="0"/>
                  <a:t>Business Processes</a:t>
                </a:r>
              </a:p>
            </p:txBody>
          </p:sp>
          <p:sp>
            <p:nvSpPr>
              <p:cNvPr id="28688" name="TextBox 10"/>
              <p:cNvSpPr txBox="1">
                <a:spLocks noChangeArrowheads="1"/>
              </p:cNvSpPr>
              <p:nvPr/>
            </p:nvSpPr>
            <p:spPr bwMode="auto">
              <a:xfrm>
                <a:off x="5194781" y="4434841"/>
                <a:ext cx="1082348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400" dirty="0">
                    <a:latin typeface="Times New Roman" pitchFamily="18" charset="0"/>
                  </a:rPr>
                  <a:t>Business </a:t>
                </a:r>
              </a:p>
              <a:p>
                <a:pPr algn="ctr"/>
                <a:r>
                  <a:rPr lang="en-US" sz="1400" dirty="0">
                    <a:latin typeface="Times New Roman" pitchFamily="18" charset="0"/>
                  </a:rPr>
                  <a:t>Processes</a:t>
                </a:r>
              </a:p>
            </p:txBody>
          </p:sp>
        </p:grpSp>
        <p:sp>
          <p:nvSpPr>
            <p:cNvPr id="24" name="Rounded Rectangle 23"/>
            <p:cNvSpPr/>
            <p:nvPr/>
          </p:nvSpPr>
          <p:spPr>
            <a:xfrm>
              <a:off x="1828800" y="3429000"/>
              <a:ext cx="6172200" cy="4572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Corporate Strategic Plan</a:t>
              </a:r>
            </a:p>
          </p:txBody>
        </p:sp>
        <p:grpSp>
          <p:nvGrpSpPr>
            <p:cNvPr id="7" name="Group 24"/>
            <p:cNvGrpSpPr>
              <a:grpSpLocks/>
            </p:cNvGrpSpPr>
            <p:nvPr/>
          </p:nvGrpSpPr>
          <p:grpSpPr bwMode="auto">
            <a:xfrm>
              <a:off x="6850063" y="3962400"/>
              <a:ext cx="1074737" cy="1684338"/>
              <a:chOff x="5638800" y="3954780"/>
              <a:chExt cx="1074420" cy="1684020"/>
            </a:xfrm>
          </p:grpSpPr>
          <p:sp>
            <p:nvSpPr>
              <p:cNvPr id="26" name="Pentagon 25"/>
              <p:cNvSpPr/>
              <p:nvPr/>
            </p:nvSpPr>
            <p:spPr>
              <a:xfrm rot="16200000">
                <a:off x="5334000" y="4259580"/>
                <a:ext cx="1684020" cy="1074420"/>
              </a:xfrm>
              <a:prstGeom prst="homePlat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" anchor="ctr">
                <a:scene3d>
                  <a:camera prst="orthographicFront">
                    <a:rot lat="0" lon="5400000" rev="0"/>
                  </a:camera>
                  <a:lightRig rig="threePt" dir="t"/>
                </a:scene3d>
              </a:bodyPr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dirty="0">
                    <a:solidFill>
                      <a:schemeClr val="tx1"/>
                    </a:solidFill>
                  </a:rPr>
                  <a:t>Resource Planning</a:t>
                </a:r>
              </a:p>
            </p:txBody>
          </p:sp>
          <p:sp>
            <p:nvSpPr>
              <p:cNvPr id="28686" name="TextBox 26"/>
              <p:cNvSpPr txBox="1">
                <a:spLocks noChangeArrowheads="1"/>
              </p:cNvSpPr>
              <p:nvPr/>
            </p:nvSpPr>
            <p:spPr bwMode="auto">
              <a:xfrm>
                <a:off x="5718810" y="4734580"/>
                <a:ext cx="914400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400" dirty="0">
                    <a:latin typeface="Times New Roman" pitchFamily="18" charset="0"/>
                  </a:rPr>
                  <a:t>IT Planning</a:t>
                </a:r>
              </a:p>
            </p:txBody>
          </p:sp>
        </p:grpSp>
        <p:sp>
          <p:nvSpPr>
            <p:cNvPr id="28683" name="TextBox 27"/>
            <p:cNvSpPr txBox="1">
              <a:spLocks noChangeArrowheads="1"/>
            </p:cNvSpPr>
            <p:nvPr/>
          </p:nvSpPr>
          <p:spPr bwMode="auto">
            <a:xfrm rot="-2017171">
              <a:off x="425450" y="4340225"/>
              <a:ext cx="17526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latin typeface="Times New Roman" pitchFamily="18" charset="0"/>
                </a:rPr>
                <a:t>Typical Planning</a:t>
              </a:r>
            </a:p>
          </p:txBody>
        </p:sp>
      </p:grp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1312-5726-4B74-BD96-62B163303DD7}" type="slidenum">
              <a:rPr lang="en-US" smtClean="0"/>
              <a:t>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84175"/>
            <a:ext cx="8683625" cy="758825"/>
          </a:xfrm>
        </p:spPr>
        <p:txBody>
          <a:bodyPr>
            <a:no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3600" dirty="0" smtClean="0"/>
              <a:t>So, what does it take to control IT </a:t>
            </a:r>
            <a:br>
              <a:rPr lang="en-US" sz="3600" dirty="0" smtClean="0"/>
            </a:br>
            <a:r>
              <a:rPr lang="en-US" sz="3600" dirty="0" smtClean="0"/>
              <a:t>cost and improve bottom-line impact</a:t>
            </a:r>
            <a:endParaRPr lang="en-US" sz="3600" dirty="0"/>
          </a:p>
        </p:txBody>
      </p:sp>
      <p:sp>
        <p:nvSpPr>
          <p:cNvPr id="29699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676400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 smtClean="0"/>
              <a:t>Strategy-to-Bottom-Line Value Chain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</a:rPr>
              <a:t>Effective Planning Processes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</a:rPr>
              <a:t>Appropriate Resources Decisions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</a:rPr>
              <a:t>Workable Budgets and Plans</a:t>
            </a:r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  <a:p>
            <a:pPr lvl="1" eaLnBrk="1" hangingPunct="1"/>
            <a:endParaRPr lang="en-US" dirty="0" smtClean="0"/>
          </a:p>
        </p:txBody>
      </p:sp>
      <p:grpSp>
        <p:nvGrpSpPr>
          <p:cNvPr id="3" name="Group 11"/>
          <p:cNvGrpSpPr/>
          <p:nvPr/>
        </p:nvGrpSpPr>
        <p:grpSpPr>
          <a:xfrm>
            <a:off x="228600" y="3886200"/>
            <a:ext cx="8345488" cy="2362200"/>
            <a:chOff x="-115888" y="3581400"/>
            <a:chExt cx="8345488" cy="2362200"/>
          </a:xfrm>
        </p:grpSpPr>
        <p:sp>
          <p:nvSpPr>
            <p:cNvPr id="20" name="Rounded Rectangle 19"/>
            <p:cNvSpPr/>
            <p:nvPr/>
          </p:nvSpPr>
          <p:spPr>
            <a:xfrm>
              <a:off x="1295400" y="3581400"/>
              <a:ext cx="6934200" cy="23622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Budin</a:t>
              </a:r>
            </a:p>
          </p:txBody>
        </p:sp>
        <p:sp>
          <p:nvSpPr>
            <p:cNvPr id="21" name="Pentagon 20"/>
            <p:cNvSpPr/>
            <p:nvPr/>
          </p:nvSpPr>
          <p:spPr>
            <a:xfrm>
              <a:off x="2819400" y="4114800"/>
              <a:ext cx="3124200" cy="1371600"/>
            </a:xfrm>
            <a:prstGeom prst="homePlat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</a:rPr>
                <a:t>Effective Planning Processes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dirty="0">
                <a:solidFill>
                  <a:srgbClr val="000000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</a:rPr>
                <a:t>Appropriate Resource Decisions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dirty="0">
                <a:solidFill>
                  <a:srgbClr val="000000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</a:rPr>
                <a:t>Workable Budgets, Projects, and Operational Plans</a:t>
              </a:r>
            </a:p>
          </p:txBody>
        </p:sp>
        <p:sp>
          <p:nvSpPr>
            <p:cNvPr id="29702" name="TextBox 22"/>
            <p:cNvSpPr txBox="1">
              <a:spLocks noChangeArrowheads="1"/>
            </p:cNvSpPr>
            <p:nvPr/>
          </p:nvSpPr>
          <p:spPr bwMode="auto">
            <a:xfrm>
              <a:off x="1600200" y="4419600"/>
              <a:ext cx="1143000" cy="646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dirty="0">
                  <a:latin typeface="Times New Roman" pitchFamily="18" charset="0"/>
                </a:rPr>
                <a:t>Business Strategies</a:t>
              </a:r>
            </a:p>
          </p:txBody>
        </p:sp>
        <p:sp>
          <p:nvSpPr>
            <p:cNvPr id="29703" name="TextBox 24"/>
            <p:cNvSpPr txBox="1">
              <a:spLocks noChangeArrowheads="1"/>
            </p:cNvSpPr>
            <p:nvPr/>
          </p:nvSpPr>
          <p:spPr bwMode="auto">
            <a:xfrm>
              <a:off x="5867400" y="4495800"/>
              <a:ext cx="8382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dirty="0">
                  <a:latin typeface="Times New Roman" pitchFamily="18" charset="0"/>
                </a:rPr>
                <a:t>IT Actions</a:t>
              </a:r>
            </a:p>
          </p:txBody>
        </p:sp>
        <p:sp>
          <p:nvSpPr>
            <p:cNvPr id="29" name="Isosceles Triangle 28"/>
            <p:cNvSpPr/>
            <p:nvPr/>
          </p:nvSpPr>
          <p:spPr>
            <a:xfrm rot="5400000">
              <a:off x="6371432" y="4695031"/>
              <a:ext cx="838200" cy="287337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9705" name="TextBox 29"/>
            <p:cNvSpPr txBox="1">
              <a:spLocks noChangeArrowheads="1"/>
            </p:cNvSpPr>
            <p:nvPr/>
          </p:nvSpPr>
          <p:spPr bwMode="auto">
            <a:xfrm>
              <a:off x="6858000" y="4572000"/>
              <a:ext cx="11430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dirty="0">
                  <a:latin typeface="Times New Roman" pitchFamily="18" charset="0"/>
                </a:rPr>
                <a:t>Bottom-line Results</a:t>
              </a:r>
            </a:p>
          </p:txBody>
        </p:sp>
        <p:sp>
          <p:nvSpPr>
            <p:cNvPr id="29706" name="TextBox 27"/>
            <p:cNvSpPr txBox="1">
              <a:spLocks noChangeArrowheads="1"/>
            </p:cNvSpPr>
            <p:nvPr/>
          </p:nvSpPr>
          <p:spPr bwMode="auto">
            <a:xfrm rot="-2017171">
              <a:off x="-115888" y="4340225"/>
              <a:ext cx="2835276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latin typeface="Times New Roman" pitchFamily="18" charset="0"/>
                </a:rPr>
                <a:t>Bottom-Line Value Planning</a:t>
              </a:r>
            </a:p>
          </p:txBody>
        </p:sp>
        <p:sp>
          <p:nvSpPr>
            <p:cNvPr id="31" name="Rounded Rectangle 30"/>
            <p:cNvSpPr/>
            <p:nvPr/>
          </p:nvSpPr>
          <p:spPr>
            <a:xfrm>
              <a:off x="2133600" y="5562600"/>
              <a:ext cx="5562600" cy="30480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chemeClr val="tx1"/>
                  </a:solidFill>
                </a:rPr>
                <a:t>Performance Measurement Metrics</a:t>
              </a:r>
            </a:p>
          </p:txBody>
        </p:sp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1312-5726-4B74-BD96-62B163303DD7}" type="slidenum">
              <a:rPr lang="en-US" smtClean="0"/>
              <a:t>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84175"/>
            <a:ext cx="8683625" cy="758825"/>
          </a:xfrm>
        </p:spPr>
        <p:txBody>
          <a:bodyPr>
            <a:no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3600" dirty="0" smtClean="0"/>
              <a:t>So, what does it take to control IT cost </a:t>
            </a:r>
            <a:br>
              <a:rPr lang="en-US" sz="3600" dirty="0" smtClean="0"/>
            </a:br>
            <a:r>
              <a:rPr lang="en-US" sz="3600" dirty="0" smtClean="0"/>
              <a:t>and improve bottom-line impact</a:t>
            </a:r>
            <a:endParaRPr lang="en-US" sz="3600" dirty="0"/>
          </a:p>
        </p:txBody>
      </p:sp>
      <p:sp>
        <p:nvSpPr>
          <p:cNvPr id="29699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676400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 smtClean="0"/>
              <a:t>Strategy-to-Bottom-Line Value Chain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</a:rPr>
              <a:t>Effective Planning Processes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</a:rPr>
              <a:t>Appropriate Resources Decisions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</a:rPr>
              <a:t>Workable Budgets and Plans</a:t>
            </a:r>
          </a:p>
          <a:p>
            <a:pPr lvl="1" eaLnBrk="1" hangingPunct="1">
              <a:buFont typeface="Wingdings" pitchFamily="2" charset="2"/>
              <a:buNone/>
            </a:pPr>
            <a:endParaRPr lang="en-US" dirty="0" smtClean="0"/>
          </a:p>
          <a:p>
            <a:pPr lvl="1" eaLnBrk="1" hangingPunct="1"/>
            <a:endParaRPr lang="en-US" dirty="0" smtClean="0"/>
          </a:p>
        </p:txBody>
      </p:sp>
      <p:grpSp>
        <p:nvGrpSpPr>
          <p:cNvPr id="3" name="Group 11"/>
          <p:cNvGrpSpPr/>
          <p:nvPr/>
        </p:nvGrpSpPr>
        <p:grpSpPr>
          <a:xfrm>
            <a:off x="228600" y="3962400"/>
            <a:ext cx="8345488" cy="2362200"/>
            <a:chOff x="-115888" y="3581400"/>
            <a:chExt cx="8345488" cy="2362200"/>
          </a:xfrm>
        </p:grpSpPr>
        <p:sp>
          <p:nvSpPr>
            <p:cNvPr id="20" name="Rounded Rectangle 19"/>
            <p:cNvSpPr/>
            <p:nvPr/>
          </p:nvSpPr>
          <p:spPr>
            <a:xfrm>
              <a:off x="1295400" y="3581400"/>
              <a:ext cx="6934200" cy="236220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/>
                <a:t>Budin</a:t>
              </a:r>
            </a:p>
          </p:txBody>
        </p:sp>
        <p:sp>
          <p:nvSpPr>
            <p:cNvPr id="21" name="Pentagon 20"/>
            <p:cNvSpPr/>
            <p:nvPr/>
          </p:nvSpPr>
          <p:spPr>
            <a:xfrm>
              <a:off x="2819400" y="4114800"/>
              <a:ext cx="3124200" cy="1371600"/>
            </a:xfrm>
            <a:prstGeom prst="homePlat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</a:rPr>
                <a:t>Effective Planning Processes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dirty="0">
                <a:solidFill>
                  <a:srgbClr val="000000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</a:rPr>
                <a:t>Appropriate Resource Decisions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400" dirty="0">
                <a:solidFill>
                  <a:srgbClr val="000000"/>
                </a:solidFill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solidFill>
                    <a:srgbClr val="000000"/>
                  </a:solidFill>
                </a:rPr>
                <a:t>Workable Budgets, Projects, and Operational Plans</a:t>
              </a:r>
            </a:p>
          </p:txBody>
        </p:sp>
        <p:sp>
          <p:nvSpPr>
            <p:cNvPr id="29702" name="TextBox 22"/>
            <p:cNvSpPr txBox="1">
              <a:spLocks noChangeArrowheads="1"/>
            </p:cNvSpPr>
            <p:nvPr/>
          </p:nvSpPr>
          <p:spPr bwMode="auto">
            <a:xfrm>
              <a:off x="1600200" y="4419600"/>
              <a:ext cx="1143000" cy="646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dirty="0">
                  <a:latin typeface="Times New Roman" pitchFamily="18" charset="0"/>
                </a:rPr>
                <a:t>Business Strategies</a:t>
              </a:r>
            </a:p>
          </p:txBody>
        </p:sp>
        <p:sp>
          <p:nvSpPr>
            <p:cNvPr id="29703" name="TextBox 24"/>
            <p:cNvSpPr txBox="1">
              <a:spLocks noChangeArrowheads="1"/>
            </p:cNvSpPr>
            <p:nvPr/>
          </p:nvSpPr>
          <p:spPr bwMode="auto">
            <a:xfrm>
              <a:off x="5867400" y="4495800"/>
              <a:ext cx="8382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dirty="0">
                  <a:latin typeface="Times New Roman" pitchFamily="18" charset="0"/>
                </a:rPr>
                <a:t>IT Actions</a:t>
              </a:r>
            </a:p>
          </p:txBody>
        </p:sp>
        <p:sp>
          <p:nvSpPr>
            <p:cNvPr id="29" name="Isosceles Triangle 28"/>
            <p:cNvSpPr/>
            <p:nvPr/>
          </p:nvSpPr>
          <p:spPr>
            <a:xfrm rot="5400000">
              <a:off x="6371432" y="4695031"/>
              <a:ext cx="838200" cy="287337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dirty="0"/>
            </a:p>
          </p:txBody>
        </p:sp>
        <p:sp>
          <p:nvSpPr>
            <p:cNvPr id="29705" name="TextBox 29"/>
            <p:cNvSpPr txBox="1">
              <a:spLocks noChangeArrowheads="1"/>
            </p:cNvSpPr>
            <p:nvPr/>
          </p:nvSpPr>
          <p:spPr bwMode="auto">
            <a:xfrm>
              <a:off x="6858000" y="4572000"/>
              <a:ext cx="1143000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400" dirty="0">
                  <a:latin typeface="Times New Roman" pitchFamily="18" charset="0"/>
                </a:rPr>
                <a:t>Bottom-line Results</a:t>
              </a:r>
            </a:p>
          </p:txBody>
        </p:sp>
        <p:sp>
          <p:nvSpPr>
            <p:cNvPr id="29706" name="TextBox 27"/>
            <p:cNvSpPr txBox="1">
              <a:spLocks noChangeArrowheads="1"/>
            </p:cNvSpPr>
            <p:nvPr/>
          </p:nvSpPr>
          <p:spPr bwMode="auto">
            <a:xfrm rot="-2017171">
              <a:off x="-115888" y="4340225"/>
              <a:ext cx="2835276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>
                  <a:latin typeface="Times New Roman" pitchFamily="18" charset="0"/>
                </a:rPr>
                <a:t>Bottom-Line Value Planning</a:t>
              </a:r>
            </a:p>
          </p:txBody>
        </p:sp>
        <p:sp>
          <p:nvSpPr>
            <p:cNvPr id="31" name="Rounded Rectangle 30"/>
            <p:cNvSpPr/>
            <p:nvPr/>
          </p:nvSpPr>
          <p:spPr>
            <a:xfrm>
              <a:off x="2133600" y="5562600"/>
              <a:ext cx="5562600" cy="304800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chemeClr val="tx1"/>
                  </a:solidFill>
                </a:rPr>
                <a:t>Performance Measurement Metrics</a:t>
              </a:r>
            </a:p>
          </p:txBody>
        </p:sp>
      </p:grp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1312-5726-4B74-BD96-62B163303DD7}" type="slidenum">
              <a:rPr lang="en-US" smtClean="0"/>
              <a:t>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758825"/>
          </a:xfrm>
        </p:spPr>
        <p:txBody>
          <a:bodyPr>
            <a:noAutofit/>
          </a:bodyPr>
          <a:lstStyle/>
          <a:p>
            <a:pPr algn="r" eaLnBrk="1" hangingPunct="1"/>
            <a:r>
              <a:rPr lang="en-US" sz="3600" dirty="0" smtClean="0"/>
              <a:t>Connecting to and improving the </a:t>
            </a:r>
            <a:br>
              <a:rPr lang="en-US" sz="3600" dirty="0" smtClean="0"/>
            </a:br>
            <a:r>
              <a:rPr lang="en-US" sz="3600" dirty="0" smtClean="0"/>
              <a:t>bottom-line requires…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lvl="1" eaLnBrk="1" hangingPunct="1">
              <a:defRPr/>
            </a:pPr>
            <a:r>
              <a:rPr lang="en-US" sz="2400" dirty="0" smtClean="0">
                <a:solidFill>
                  <a:schemeClr val="tx1"/>
                </a:solidFill>
                <a:latin typeface="+mj-lt"/>
              </a:rPr>
              <a:t>Strategic IT vision must:</a:t>
            </a:r>
          </a:p>
          <a:p>
            <a:pPr marL="1149350" lvl="1" indent="-346075" eaLnBrk="1" hangingPunct="1">
              <a:defRPr/>
            </a:pPr>
            <a:r>
              <a:rPr lang="en-US" sz="2400" dirty="0" smtClean="0">
                <a:solidFill>
                  <a:schemeClr val="tx1"/>
                </a:solidFill>
                <a:latin typeface="+mj-lt"/>
              </a:rPr>
              <a:t>Clear and simple enough for leadership at all levels within the corporation to understand</a:t>
            </a:r>
          </a:p>
          <a:p>
            <a:pPr marL="1149350" lvl="1" indent="-346075" eaLnBrk="1" hangingPunct="1">
              <a:defRPr/>
            </a:pPr>
            <a:r>
              <a:rPr lang="en-US" sz="2400" dirty="0" smtClean="0">
                <a:solidFill>
                  <a:schemeClr val="tx1"/>
                </a:solidFill>
                <a:latin typeface="+mj-lt"/>
              </a:rPr>
              <a:t>Easy for leadership to remember and repeat</a:t>
            </a:r>
          </a:p>
          <a:p>
            <a:pPr marL="1149350" lvl="1" indent="-346075" eaLnBrk="1" hangingPunct="1">
              <a:defRPr/>
            </a:pPr>
            <a:r>
              <a:rPr lang="en-US" sz="2400" dirty="0" smtClean="0">
                <a:solidFill>
                  <a:schemeClr val="tx1"/>
                </a:solidFill>
                <a:latin typeface="+mj-lt"/>
              </a:rPr>
              <a:t>Must be based on a good understanding of the organization’s underlying business strategies</a:t>
            </a:r>
          </a:p>
          <a:p>
            <a:pPr eaLnBrk="1" hangingPunct="1">
              <a:buFont typeface="Wingdings 2" pitchFamily="18" charset="2"/>
              <a:buNone/>
              <a:defRPr/>
            </a:pPr>
            <a:endParaRPr lang="en-US" sz="1800" dirty="0" smtClean="0">
              <a:latin typeface="+mj-lt"/>
            </a:endParaRPr>
          </a:p>
          <a:p>
            <a:pPr eaLnBrk="1" hangingPunct="1">
              <a:buFont typeface="Wingdings 2" pitchFamily="18" charset="2"/>
              <a:buNone/>
              <a:defRPr/>
            </a:pPr>
            <a:endParaRPr lang="en-US" sz="2300" dirty="0" smtClean="0"/>
          </a:p>
          <a:p>
            <a:pPr lvl="1" eaLnBrk="1" hangingPunct="1">
              <a:defRPr/>
            </a:pPr>
            <a:endParaRPr lang="en-US" dirty="0" smtClean="0"/>
          </a:p>
          <a:p>
            <a:pPr lvl="1" eaLnBrk="1" hangingPunct="1">
              <a:defRPr/>
            </a:pPr>
            <a:endParaRPr lang="en-US" dirty="0" smtClean="0"/>
          </a:p>
          <a:p>
            <a:pPr lvl="1" eaLnBrk="1" hangingPunct="1">
              <a:defRPr/>
            </a:pPr>
            <a:endParaRPr lang="en-US" dirty="0" smtClean="0"/>
          </a:p>
        </p:txBody>
      </p:sp>
      <p:sp>
        <p:nvSpPr>
          <p:cNvPr id="17412" name="TextBox 3"/>
          <p:cNvSpPr txBox="1">
            <a:spLocks noChangeArrowheads="1"/>
          </p:cNvSpPr>
          <p:nvPr/>
        </p:nvSpPr>
        <p:spPr bwMode="auto">
          <a:xfrm>
            <a:off x="228600" y="6443663"/>
            <a:ext cx="17335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100" dirty="0"/>
              <a:t>Source:  (Lutchen, 2004)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1312-5726-4B74-BD96-62B163303DD7}" type="slidenum">
              <a:rPr lang="en-US" smtClean="0"/>
              <a:t>15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>
              <a:defRPr/>
            </a:pPr>
            <a:r>
              <a:rPr lang="en-US" dirty="0" smtClean="0"/>
              <a:t>Effective IT</a:t>
            </a:r>
            <a:endParaRPr lang="en-US" dirty="0"/>
          </a:p>
        </p:txBody>
      </p:sp>
      <p:sp>
        <p:nvSpPr>
          <p:cNvPr id="1843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sz="2400" dirty="0" smtClean="0"/>
              <a:t>Ensuring that IT is used effectively </a:t>
            </a:r>
          </a:p>
          <a:p>
            <a:pPr lvl="1" eaLnBrk="1" hangingPunct="1"/>
            <a:r>
              <a:rPr lang="en-US" sz="2400" dirty="0" smtClean="0">
                <a:solidFill>
                  <a:schemeClr val="tx1"/>
                </a:solidFill>
              </a:rPr>
              <a:t>Facilitates the decision process by making sure inappropriate and wrong IT decision are not made</a:t>
            </a:r>
          </a:p>
          <a:p>
            <a:pPr lvl="1" eaLnBrk="1" hangingPunct="1"/>
            <a:r>
              <a:rPr lang="en-US" sz="2400" dirty="0" smtClean="0">
                <a:solidFill>
                  <a:schemeClr val="tx1"/>
                </a:solidFill>
              </a:rPr>
              <a:t>IT spending must be appropriate for the project</a:t>
            </a:r>
          </a:p>
          <a:p>
            <a:pPr lvl="1" eaLnBrk="1" hangingPunct="1"/>
            <a:r>
              <a:rPr lang="en-US" sz="2400" dirty="0" smtClean="0">
                <a:solidFill>
                  <a:schemeClr val="tx1"/>
                </a:solidFill>
              </a:rPr>
              <a:t>Requirements must be defined and aligned with business objectives</a:t>
            </a:r>
          </a:p>
          <a:p>
            <a:pPr eaLnBrk="1" hangingPunct="1"/>
            <a:endParaRPr lang="en-US" sz="1800" dirty="0" smtClean="0"/>
          </a:p>
          <a:p>
            <a:endParaRPr lang="en-US" dirty="0" smtClean="0"/>
          </a:p>
        </p:txBody>
      </p:sp>
      <p:sp>
        <p:nvSpPr>
          <p:cNvPr id="18436" name="TextBox 3"/>
          <p:cNvSpPr txBox="1">
            <a:spLocks noChangeArrowheads="1"/>
          </p:cNvSpPr>
          <p:nvPr/>
        </p:nvSpPr>
        <p:spPr bwMode="auto">
          <a:xfrm>
            <a:off x="228600" y="6443663"/>
            <a:ext cx="17335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100" dirty="0"/>
              <a:t>Source:  (Lutchen, 2004)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1312-5726-4B74-BD96-62B163303DD7}" type="slidenum">
              <a:rPr lang="en-US" smtClean="0"/>
              <a:t>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>
              <a:defRPr/>
            </a:pPr>
            <a:r>
              <a:rPr lang="en-US" dirty="0" smtClean="0"/>
              <a:t>IT strategy is a process…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4000"/>
            <a:ext cx="8504238" cy="45720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en-US" sz="2000" dirty="0" smtClean="0"/>
              <a:t>Not an event</a:t>
            </a:r>
          </a:p>
          <a:p>
            <a:pPr lvl="1" eaLnBrk="1" hangingPunct="1"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It is a logical set of steps that leads to and contributes to achieving the organization’s objectives and outcomes</a:t>
            </a:r>
          </a:p>
          <a:p>
            <a:pPr eaLnBrk="1" hangingPunct="1">
              <a:defRPr/>
            </a:pPr>
            <a:r>
              <a:rPr lang="en-US" sz="2000" dirty="0" smtClean="0"/>
              <a:t>Six Steps to IT strategy development process</a:t>
            </a:r>
          </a:p>
          <a:p>
            <a:pPr marL="617538" lvl="1" indent="-342900" eaLnBrk="1" hangingPunct="1"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Understanding the business strategy</a:t>
            </a:r>
          </a:p>
          <a:p>
            <a:pPr lvl="2" eaLnBrk="1" hangingPunct="1">
              <a:defRPr/>
            </a:pPr>
            <a:r>
              <a:rPr lang="en-US" dirty="0" smtClean="0"/>
              <a:t>Corporate Leadership team responsibility with input from the CIO</a:t>
            </a:r>
          </a:p>
          <a:p>
            <a:pPr marL="617538" lvl="1" indent="-342900" eaLnBrk="1" hangingPunct="1"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Identifying the IT Vision</a:t>
            </a:r>
          </a:p>
          <a:p>
            <a:pPr marL="617538" lvl="1" indent="-342900" eaLnBrk="1" hangingPunct="1"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Determining IT strategic objectives</a:t>
            </a:r>
          </a:p>
          <a:p>
            <a:pPr marL="617538" lvl="1" indent="-342900" eaLnBrk="1" hangingPunct="1"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Analyzing the portfolio of IT initiatives</a:t>
            </a:r>
          </a:p>
          <a:p>
            <a:pPr marL="617538" lvl="1" indent="-342900" eaLnBrk="1" hangingPunct="1"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Preparing the IT strategic plan</a:t>
            </a:r>
          </a:p>
          <a:p>
            <a:pPr marL="617538" lvl="1" indent="-342900" eaLnBrk="1" hangingPunct="1">
              <a:buFont typeface="+mj-lt"/>
              <a:buAutoNum type="arabicPeriod"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Regularly refreshing the IT vision </a:t>
            </a:r>
          </a:p>
          <a:p>
            <a:pPr marL="892175" lvl="2" indent="-342900" eaLnBrk="1" hangingPunct="1">
              <a:defRPr/>
            </a:pPr>
            <a:r>
              <a:rPr lang="en-US" dirty="0" smtClean="0"/>
              <a:t>Periodic process which should occur when needed but at least annually</a:t>
            </a:r>
          </a:p>
        </p:txBody>
      </p:sp>
      <p:sp>
        <p:nvSpPr>
          <p:cNvPr id="26628" name="TextBox 3"/>
          <p:cNvSpPr txBox="1">
            <a:spLocks noChangeArrowheads="1"/>
          </p:cNvSpPr>
          <p:nvPr/>
        </p:nvSpPr>
        <p:spPr bwMode="auto">
          <a:xfrm>
            <a:off x="228600" y="6443663"/>
            <a:ext cx="17335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100" dirty="0"/>
              <a:t>Source:  (Lutchen, 2004)</a:t>
            </a:r>
          </a:p>
        </p:txBody>
      </p:sp>
      <p:grpSp>
        <p:nvGrpSpPr>
          <p:cNvPr id="4" name="Group 6"/>
          <p:cNvGrpSpPr/>
          <p:nvPr/>
        </p:nvGrpSpPr>
        <p:grpSpPr>
          <a:xfrm>
            <a:off x="5029200" y="3810000"/>
            <a:ext cx="3581400" cy="1219200"/>
            <a:chOff x="5029200" y="3810000"/>
            <a:chExt cx="3581400" cy="1219200"/>
          </a:xfrm>
        </p:grpSpPr>
        <p:sp>
          <p:nvSpPr>
            <p:cNvPr id="5" name="Right Brace 4"/>
            <p:cNvSpPr/>
            <p:nvPr/>
          </p:nvSpPr>
          <p:spPr>
            <a:xfrm>
              <a:off x="5029200" y="3810000"/>
              <a:ext cx="457200" cy="1219200"/>
            </a:xfrm>
            <a:prstGeom prst="rightBrace">
              <a:avLst/>
            </a:prstGeom>
            <a:ln cmpd="dbl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26630" name="TextBox 5"/>
            <p:cNvSpPr txBox="1">
              <a:spLocks noChangeArrowheads="1"/>
            </p:cNvSpPr>
            <p:nvPr/>
          </p:nvSpPr>
          <p:spPr bwMode="auto">
            <a:xfrm>
              <a:off x="5562600" y="4078288"/>
              <a:ext cx="3048000" cy="646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dirty="0"/>
                <a:t>Responsibility of the CIO and the IT leadership Team</a:t>
              </a:r>
            </a:p>
          </p:txBody>
        </p:sp>
      </p:grp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1312-5726-4B74-BD96-62B163303DD7}" type="slidenum">
              <a:rPr lang="en-US" smtClean="0"/>
              <a:t>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dirty="0" smtClean="0"/>
              <a:t>How do we connect IT …?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200" dirty="0" smtClean="0">
                <a:latin typeface="+mj-lt"/>
              </a:rPr>
              <a:t>Understand the performance and detail costs aspects of the total IT expenses</a:t>
            </a:r>
          </a:p>
          <a:p>
            <a:pPr marL="548958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In terms of technology, architecture, quality, and service level. </a:t>
            </a:r>
            <a:endParaRPr lang="en-US" dirty="0" smtClean="0">
              <a:solidFill>
                <a:schemeClr val="tx1"/>
              </a:solidFill>
              <a:latin typeface="+mj-lt"/>
            </a:endParaRPr>
          </a:p>
          <a:p>
            <a:pPr marL="823595" lvl="2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Assess the performance of the lights-on IT</a:t>
            </a:r>
          </a:p>
          <a:p>
            <a:pPr marL="823595" lvl="2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en-US" dirty="0" smtClean="0">
                <a:solidFill>
                  <a:schemeClr val="tx1"/>
                </a:solidFill>
                <a:latin typeface="+mj-lt"/>
              </a:rPr>
              <a:t>Predict /Forecast the performance efficiencies</a:t>
            </a:r>
          </a:p>
          <a:p>
            <a:pPr marL="823595" lvl="2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>
              <a:latin typeface="+mj-lt"/>
            </a:endParaRPr>
          </a:p>
          <a:p>
            <a:pPr marL="548958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>
              <a:solidFill>
                <a:schemeClr val="tx1"/>
              </a:solidFill>
              <a:latin typeface="+mj-lt"/>
            </a:endParaRPr>
          </a:p>
          <a:p>
            <a:pPr marL="823595" lvl="2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>
              <a:latin typeface="+mj-lt"/>
            </a:endParaRPr>
          </a:p>
          <a:p>
            <a:pPr marL="823595" lvl="2" indent="-274320" eaLnBrk="1" fontAlgn="auto" hangingPunct="1">
              <a:spcAft>
                <a:spcPts val="0"/>
              </a:spcAft>
              <a:buNone/>
              <a:defRPr/>
            </a:pPr>
            <a:endParaRPr lang="en-US" dirty="0" smtClean="0">
              <a:solidFill>
                <a:schemeClr val="tx1"/>
              </a:solidFill>
              <a:latin typeface="+mj-lt"/>
            </a:endParaRPr>
          </a:p>
          <a:p>
            <a:pPr marL="274320" indent="-274320" eaLnBrk="1" fontAlgn="auto" hangingPunct="1">
              <a:spcAft>
                <a:spcPts val="0"/>
              </a:spcAft>
              <a:buNone/>
              <a:defRPr/>
            </a:pPr>
            <a:endParaRPr lang="en-US" dirty="0" smtClean="0"/>
          </a:p>
          <a:p>
            <a:pPr marL="548958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 smtClean="0"/>
          </a:p>
          <a:p>
            <a:pPr marL="548958" lvl="1" indent="-274320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1312-5726-4B74-BD96-62B163303DD7}" type="slidenum">
              <a:rPr lang="en-US" smtClean="0"/>
              <a:t>18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Next Week’s Assignment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1312-5726-4B74-BD96-62B163303DD7}" type="slidenum">
              <a:rPr lang="en-US" smtClean="0"/>
              <a:t>19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Why is IT / Business Necessary?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505200" y="2133600"/>
            <a:ext cx="22098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Business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3505200" y="4495800"/>
            <a:ext cx="22098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Information Technology</a:t>
            </a:r>
            <a:endParaRPr lang="en-US" dirty="0"/>
          </a:p>
        </p:txBody>
      </p:sp>
      <p:sp>
        <p:nvSpPr>
          <p:cNvPr id="7" name="Curved Left Arrow 6"/>
          <p:cNvSpPr/>
          <p:nvPr/>
        </p:nvSpPr>
        <p:spPr>
          <a:xfrm>
            <a:off x="5791200" y="2514600"/>
            <a:ext cx="990600" cy="25908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Curved Left Arrow 7"/>
          <p:cNvSpPr/>
          <p:nvPr/>
        </p:nvSpPr>
        <p:spPr>
          <a:xfrm rot="10800000">
            <a:off x="2438400" y="2438400"/>
            <a:ext cx="990600" cy="25908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76600" y="3581400"/>
            <a:ext cx="26266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Strategic Alignment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287123" y="3657600"/>
            <a:ext cx="11512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Enables</a:t>
            </a:r>
            <a:endParaRPr lang="en-US" sz="2400" dirty="0"/>
          </a:p>
        </p:txBody>
      </p:sp>
      <p:pic>
        <p:nvPicPr>
          <p:cNvPr id="11" name="Picture 8" descr="C:\Users\e295632\Pictures\untitled.bm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97279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6858000" y="3505200"/>
            <a:ext cx="9318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Drive</a:t>
            </a:r>
            <a:r>
              <a:rPr lang="en-US" dirty="0" smtClean="0"/>
              <a:t>s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52400" y="1524000"/>
            <a:ext cx="286674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IT-enabled Business Strategy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dirty="0" smtClean="0"/>
              <a:t>Competitive advantage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dirty="0" smtClean="0"/>
              <a:t>Process Innovation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dirty="0" smtClean="0"/>
              <a:t>Operational Excellence</a:t>
            </a:r>
          </a:p>
          <a:p>
            <a:pPr marL="228600" indent="-228600">
              <a:buFont typeface="Arial" pitchFamily="34" charset="0"/>
              <a:buChar char="•"/>
            </a:pPr>
            <a:r>
              <a:rPr lang="en-US" dirty="0" smtClean="0"/>
              <a:t>New Market &amp; Channels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52400" y="4648200"/>
            <a:ext cx="2514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 Capability must enable innovation</a:t>
            </a:r>
          </a:p>
          <a:p>
            <a:r>
              <a:rPr lang="en-US" dirty="0" smtClean="0"/>
              <a:t>And competitive business strategies, and delivery business efficiencies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6553200" y="1371600"/>
            <a:ext cx="2438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Business Strategies and business concerns must drive the decisions and priorities for </a:t>
            </a:r>
            <a:br>
              <a:rPr lang="en-US" dirty="0" smtClean="0"/>
            </a:br>
            <a:r>
              <a:rPr lang="en-US" dirty="0" smtClean="0"/>
              <a:t>IT investments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858000" y="4724400"/>
            <a:ext cx="1828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IT Strategy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Technology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Applications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Capabilities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Governance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People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905000" y="6477000"/>
            <a:ext cx="451758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Source: http://www.itbits.com.au/business-strategy-and-transformation-solutions/</a:t>
            </a:r>
            <a:endParaRPr lang="en-US" sz="1000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1312-5726-4B74-BD96-62B163303DD7}" type="slidenum">
              <a:rPr lang="en-US" smtClean="0"/>
              <a:t>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Assignments </a:t>
            </a:r>
            <a:r>
              <a:rPr lang="en-US" smtClean="0"/>
              <a:t>– Week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>
                <a:solidFill>
                  <a:schemeClr val="tx1"/>
                </a:solidFill>
              </a:rPr>
              <a:t>Answer </a:t>
            </a:r>
            <a:r>
              <a:rPr lang="en-US" dirty="0" smtClean="0">
                <a:solidFill>
                  <a:schemeClr val="tx1"/>
                </a:solidFill>
              </a:rPr>
              <a:t>each of following questions (min of 250 words on each): (Describe in your words…)</a:t>
            </a:r>
          </a:p>
          <a:p>
            <a:pPr lvl="2"/>
            <a:r>
              <a:rPr lang="en-US" dirty="0" smtClean="0"/>
              <a:t>What is a strategy?</a:t>
            </a:r>
          </a:p>
          <a:p>
            <a:pPr lvl="2"/>
            <a:r>
              <a:rPr lang="en-US" dirty="0" smtClean="0"/>
              <a:t>What is information technology?</a:t>
            </a:r>
          </a:p>
          <a:p>
            <a:pPr lvl="2"/>
            <a:r>
              <a:rPr lang="en-US" dirty="0" smtClean="0"/>
              <a:t>What is core and enabling technology for an organization?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1312-5726-4B74-BD96-62B163303DD7}" type="slidenum">
              <a:rPr lang="en-US" smtClean="0"/>
              <a:t>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smtClean="0"/>
              <a:t>Austin, R. D., Nolan, </a:t>
            </a:r>
            <a:r>
              <a:rPr lang="en-US" sz="2000" dirty="0" err="1" smtClean="0"/>
              <a:t>R.L.</a:t>
            </a:r>
            <a:r>
              <a:rPr lang="en-US" sz="2000" dirty="0" smtClean="0"/>
              <a:t>, &amp; O’Donnell, </a:t>
            </a:r>
            <a:r>
              <a:rPr lang="en-US" sz="2000" dirty="0" err="1" smtClean="0"/>
              <a:t>S.O.</a:t>
            </a:r>
            <a:r>
              <a:rPr lang="en-US" sz="2000" dirty="0" smtClean="0"/>
              <a:t> (2009) , The Adventures of an IT Leader.</a:t>
            </a:r>
          </a:p>
          <a:p>
            <a:pPr>
              <a:buNone/>
            </a:pPr>
            <a:r>
              <a:rPr lang="en-US" sz="2000" dirty="0" smtClean="0"/>
              <a:t>Benson, R., Bugnitz T., &amp; Walton, W. (2004) </a:t>
            </a:r>
            <a:r>
              <a:rPr lang="en-US" sz="2000" i="1" u="sng" dirty="0" smtClean="0"/>
              <a:t>From Business Strategy to IT Action</a:t>
            </a:r>
            <a:r>
              <a:rPr lang="en-US" sz="2000" dirty="0" smtClean="0"/>
              <a:t>, John Wiley &amp; Sons, Inc.</a:t>
            </a:r>
          </a:p>
          <a:p>
            <a:pPr>
              <a:buNone/>
            </a:pPr>
            <a:r>
              <a:rPr lang="en-US" sz="2000" dirty="0" smtClean="0"/>
              <a:t>McKeen J. D., &amp; Smith, H. A. (2014), IT Strategy;  Issues and Practices </a:t>
            </a:r>
          </a:p>
          <a:p>
            <a:pPr>
              <a:buNone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1312-5726-4B74-BD96-62B163303DD7}" type="slidenum">
              <a:rPr lang="en-US" smtClean="0"/>
              <a:t>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“The level of thinking that got you where you are today, cannot be the level of thinking that will propel your business into the future.” ~ Einstein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1312-5726-4B74-BD96-62B163303DD7}" type="slidenum">
              <a:rPr lang="en-US" smtClean="0"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4400" dirty="0" smtClean="0"/>
              <a:t>Managing IT as a business</a:t>
            </a:r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1312-5726-4B74-BD96-62B163303DD7}" type="slidenum">
              <a:rPr lang="en-US" smtClean="0"/>
              <a:t>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pPr algn="r" eaLnBrk="1" hangingPunct="1"/>
            <a:r>
              <a:rPr lang="en-US" dirty="0" smtClean="0"/>
              <a:t>Relationship between IT and the Business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 smtClean="0"/>
              <a:t>Why is this important?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</a:rPr>
              <a:t>The fundamental purpose of IT is to improve how an organization performs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</a:rPr>
              <a:t>IT is an integral part of the organization’s operation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</a:rPr>
              <a:t>IT is cost to the Organization’s business</a:t>
            </a:r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1312-5726-4B74-BD96-62B163303DD7}" type="slidenum">
              <a:rPr lang="en-US" smtClean="0"/>
              <a:t>5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dirty="0" smtClean="0"/>
              <a:t>So, what should a business do?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 dirty="0" smtClean="0"/>
              <a:t>Control spending and maximize impact on the bottom line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</a:rPr>
              <a:t>Allocating and spending resources on IT that directly supports the business’ strategy and is operationally effective.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</a:rPr>
              <a:t>Selecting IT investments alternatives  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</a:rPr>
              <a:t>Eliminating under performing current IT activities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</a:rPr>
              <a:t>Improving the performance of the existing IT resources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</a:rPr>
              <a:t>Creating and implementing the right investment and performance improvements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</a:rPr>
              <a:t>Control IT cost growth</a:t>
            </a:r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1312-5726-4B74-BD96-62B163303DD7}" type="slidenum">
              <a:rPr lang="en-US" smtClean="0"/>
              <a:t>6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dirty="0" smtClean="0"/>
              <a:t>IT is Expensive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dirty="0" smtClean="0"/>
              <a:t>IT costs need to be categorized as two separate line items within the budget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</a:rPr>
              <a:t>“Lights-on” Budget – on-going IT operational activities 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</a:rPr>
              <a:t>“Projects” Budget – development and enhancements</a:t>
            </a:r>
          </a:p>
          <a:p>
            <a:pPr eaLnBrk="1" hangingPunct="1"/>
            <a:r>
              <a:rPr lang="en-US" dirty="0" smtClean="0"/>
              <a:t>Total IT spend can be as little as 2% to as much as 10%-15% of revenue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</a:rPr>
              <a:t>Of which 70% -80% is connected to on-going operational costs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1312-5726-4B74-BD96-62B163303DD7}" type="slidenum">
              <a:rPr lang="en-US" smtClean="0"/>
              <a:t>7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dirty="0" smtClean="0"/>
              <a:t>Current Practices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 dirty="0" smtClean="0"/>
              <a:t>Management spend a great deal of time evaluating and prioritizing new IT projects and investments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</a:rPr>
              <a:t>20%-30% of overall IT spend</a:t>
            </a:r>
          </a:p>
          <a:p>
            <a:pPr eaLnBrk="1" hangingPunct="1"/>
            <a:r>
              <a:rPr lang="en-US" dirty="0" smtClean="0"/>
              <a:t>Very little attention is paid to “lights-on” IT activities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</a:rPr>
              <a:t>70%-80% of overall IT spend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</a:rPr>
              <a:t>Assumption is “lights-on” IT activities will continue to be funded</a:t>
            </a:r>
          </a:p>
          <a:p>
            <a:pPr lvl="2" eaLnBrk="1" hangingPunct="1"/>
            <a:r>
              <a:rPr lang="en-US" dirty="0" smtClean="0"/>
              <a:t>‘Entitlement’ mentality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</a:rPr>
              <a:t>Affects prioritization schema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</a:rPr>
              <a:t>Difficult to control costs growth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1312-5726-4B74-BD96-62B163303DD7}" type="slidenum">
              <a:rPr lang="en-US" smtClean="0"/>
              <a:t>8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dirty="0" smtClean="0"/>
              <a:t>Current Practices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en-US" dirty="0" smtClean="0"/>
              <a:t>Budget focus is not balanced. It is aimed at reducing costs and improving bottom-line impact. 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</a:rPr>
              <a:t>Lower ‘lights-on' costs and reduced bottom-line impact</a:t>
            </a:r>
          </a:p>
          <a:p>
            <a:pPr lvl="2" eaLnBrk="1" hangingPunct="1"/>
            <a:r>
              <a:rPr lang="en-US" dirty="0" smtClean="0"/>
              <a:t>Typical Result =  an outsourcing scenario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</a:rPr>
              <a:t>Higher lights-on costs combined with no improvement in bottom-line impact</a:t>
            </a:r>
          </a:p>
          <a:p>
            <a:pPr lvl="2" eaLnBrk="1" hangingPunct="1"/>
            <a:r>
              <a:rPr lang="en-US" dirty="0" smtClean="0"/>
              <a:t>Typical Result = Entitlement scenario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</a:rPr>
              <a:t>Higher light-on costs and higher bottom line impact. </a:t>
            </a:r>
          </a:p>
          <a:p>
            <a:pPr lvl="2" eaLnBrk="1" hangingPunct="1"/>
            <a:r>
              <a:rPr lang="en-US" dirty="0" smtClean="0"/>
              <a:t>Typical Result = Business is in a rapid growth scenario, so controlling IT costs is not a priority.</a:t>
            </a:r>
          </a:p>
          <a:p>
            <a:pPr lvl="2"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391312-5726-4B74-BD96-62B163303DD7}" type="slidenum">
              <a:rPr lang="en-US" smtClean="0"/>
              <a:t>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1199</Words>
  <Application>Microsoft Office PowerPoint</Application>
  <PresentationFormat>On-screen Show (4:3)</PresentationFormat>
  <Paragraphs>212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Times New Roman</vt:lpstr>
      <vt:lpstr>Wingdings</vt:lpstr>
      <vt:lpstr>Wingdings 2</vt:lpstr>
      <vt:lpstr>Office Theme</vt:lpstr>
      <vt:lpstr>Custom Design</vt:lpstr>
      <vt:lpstr>Text (required)</vt:lpstr>
      <vt:lpstr>Why is IT / Business Necessary?</vt:lpstr>
      <vt:lpstr>PowerPoint Presentation</vt:lpstr>
      <vt:lpstr>PowerPoint Presentation</vt:lpstr>
      <vt:lpstr>Relationship between IT and the Business</vt:lpstr>
      <vt:lpstr>So, what should a business do?</vt:lpstr>
      <vt:lpstr>IT is Expensive</vt:lpstr>
      <vt:lpstr>Current Practices</vt:lpstr>
      <vt:lpstr>Current Practices</vt:lpstr>
      <vt:lpstr>What Change is Needed?</vt:lpstr>
      <vt:lpstr>How can IT impact the bottom-line?</vt:lpstr>
      <vt:lpstr>So, what does it take to control IT cost  and improve bottom-line impact</vt:lpstr>
      <vt:lpstr>So, what does it take to control IT  cost and improve bottom-line impact</vt:lpstr>
      <vt:lpstr>So, what does it take to control IT cost  and improve bottom-line impact</vt:lpstr>
      <vt:lpstr>Connecting to and improving the  bottom-line requires…</vt:lpstr>
      <vt:lpstr>Effective IT</vt:lpstr>
      <vt:lpstr>IT strategy is a process…</vt:lpstr>
      <vt:lpstr>How do we connect IT …?</vt:lpstr>
      <vt:lpstr>PowerPoint Presentation</vt:lpstr>
      <vt:lpstr>Assignments – Week 2</vt:lpstr>
      <vt:lpstr>References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 / Business STRATEGY  AIT628  Week 1 Section 101/105</dc:title>
  <dc:creator>Shumaker</dc:creator>
  <cp:lastModifiedBy>ASUS</cp:lastModifiedBy>
  <cp:revision>7</cp:revision>
  <dcterms:created xsi:type="dcterms:W3CDTF">2014-08-27T00:58:38Z</dcterms:created>
  <dcterms:modified xsi:type="dcterms:W3CDTF">2016-02-03T04:30:03Z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 Author">
    <vt:lpwstr>ACCT04\e295632</vt:lpwstr>
  </property>
  <property fmtid="{D5CDD505-2E9C-101B-9397-08002B2CF9AE}" pid="3" name="Document Sensitivity">
    <vt:lpwstr>1</vt:lpwstr>
  </property>
  <property fmtid="{D5CDD505-2E9C-101B-9397-08002B2CF9AE}" pid="4" name="ThirdParty">
    <vt:lpwstr/>
  </property>
  <property fmtid="{D5CDD505-2E9C-101B-9397-08002B2CF9AE}" pid="5" name="OCI Restriction">
    <vt:bool>false</vt:bool>
  </property>
  <property fmtid="{D5CDD505-2E9C-101B-9397-08002B2CF9AE}" pid="6" name="OCI Additional Info">
    <vt:lpwstr/>
  </property>
  <property fmtid="{D5CDD505-2E9C-101B-9397-08002B2CF9AE}" pid="7" name="Allow Header Overwrite">
    <vt:bool>true</vt:bool>
  </property>
  <property fmtid="{D5CDD505-2E9C-101B-9397-08002B2CF9AE}" pid="8" name="Allow Footer Overwrite">
    <vt:bool>true</vt:bool>
  </property>
  <property fmtid="{D5CDD505-2E9C-101B-9397-08002B2CF9AE}" pid="9" name="Multiple Selected">
    <vt:lpwstr>-1</vt:lpwstr>
  </property>
  <property fmtid="{D5CDD505-2E9C-101B-9397-08002B2CF9AE}" pid="10" name="SIPLongWording">
    <vt:lpwstr/>
  </property>
  <property fmtid="{D5CDD505-2E9C-101B-9397-08002B2CF9AE}" pid="11" name="checkedProgramsCount">
    <vt:i4>0</vt:i4>
  </property>
  <property fmtid="{D5CDD505-2E9C-101B-9397-08002B2CF9AE}" pid="12" name="ExpCountry">
    <vt:lpwstr/>
  </property>
</Properties>
</file>