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63" r:id="rId5"/>
    <p:sldId id="259" r:id="rId6"/>
    <p:sldId id="260" r:id="rId7"/>
    <p:sldId id="261" r:id="rId8"/>
    <p:sldId id="264" r:id="rId9"/>
    <p:sldId id="265" r:id="rId10"/>
    <p:sldId id="258" r:id="rId11"/>
    <p:sldId id="267" r:id="rId12"/>
    <p:sldId id="268"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3635282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3809915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280259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385236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509754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380294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3075570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3581592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3173974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29851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A38220-BA6D-496E-81D4-D2143BEA062B}" type="datetimeFigureOut">
              <a:rPr lang="en-US" smtClean="0"/>
              <a:t>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406468-1F47-44CE-B7C9-2E25183ABA7B}" type="slidenum">
              <a:rPr lang="en-US" smtClean="0"/>
              <a:t>‹#›</a:t>
            </a:fld>
            <a:endParaRPr lang="en-US" dirty="0"/>
          </a:p>
        </p:txBody>
      </p:sp>
    </p:spTree>
    <p:extLst>
      <p:ext uri="{BB962C8B-B14F-4D97-AF65-F5344CB8AC3E}">
        <p14:creationId xmlns:p14="http://schemas.microsoft.com/office/powerpoint/2010/main" val="2901186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A38220-BA6D-496E-81D4-D2143BEA062B}" type="datetimeFigureOut">
              <a:rPr lang="en-US" smtClean="0"/>
              <a:t>1/26/2016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406468-1F47-44CE-B7C9-2E25183ABA7B}" type="slidenum">
              <a:rPr lang="en-US" smtClean="0"/>
              <a:t>‹#›</a:t>
            </a:fld>
            <a:endParaRPr lang="en-US" dirty="0"/>
          </a:p>
        </p:txBody>
      </p:sp>
    </p:spTree>
    <p:extLst>
      <p:ext uri="{BB962C8B-B14F-4D97-AF65-F5344CB8AC3E}">
        <p14:creationId xmlns:p14="http://schemas.microsoft.com/office/powerpoint/2010/main" val="3758395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r6KsTnICxiY"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pewresearch.org/fact-tank/2015/07/22/unauthorized-immigrant-population-stable-for-half-a-decade/"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pewhispanic.org/2015/11/19/chapter-1-migration-flows-between-the-u-s-and-mexico-have-slowed-and-turned-toward-mexico/#number-of-unauthorized-mexican-immigrants-declines"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610600" cy="3046988"/>
          </a:xfrm>
          <a:prstGeom prst="rect">
            <a:avLst/>
          </a:prstGeom>
          <a:noFill/>
        </p:spPr>
        <p:txBody>
          <a:bodyPr wrap="square" rtlCol="0">
            <a:spAutoFit/>
          </a:bodyPr>
          <a:lstStyle/>
          <a:p>
            <a:r>
              <a:rPr lang="en-US" sz="2400" dirty="0" smtClean="0"/>
              <a:t>Value of the following discussion </a:t>
            </a:r>
          </a:p>
          <a:p>
            <a:pPr marL="285750" indent="-285750">
              <a:buFont typeface="Arial" panose="020B0604020202020204" pitchFamily="34" charset="0"/>
              <a:buChar char="•"/>
            </a:pPr>
            <a:r>
              <a:rPr lang="en-US" sz="2400" dirty="0" smtClean="0"/>
              <a:t>Additional points can be added to your assignment grade based on the value of your contribution.  However, if you do not discuss nor do not understand your topic, points can be deducted.</a:t>
            </a:r>
          </a:p>
          <a:p>
            <a:pPr marL="285750" indent="-285750">
              <a:buFont typeface="Arial" panose="020B0604020202020204" pitchFamily="34" charset="0"/>
              <a:buChar char="•"/>
            </a:pPr>
            <a:r>
              <a:rPr lang="en-US" sz="2400" dirty="0" smtClean="0"/>
              <a:t>Material in red on the PowerPoint can be an essay question on your first exam.  Please take notes</a:t>
            </a:r>
          </a:p>
          <a:p>
            <a:pPr marL="285750" indent="-285750">
              <a:buFont typeface="Arial" panose="020B0604020202020204" pitchFamily="34" charset="0"/>
              <a:buChar char="•"/>
            </a:pPr>
            <a:r>
              <a:rPr lang="en-US" sz="2400" dirty="0" smtClean="0"/>
              <a:t>Optional Extra Credit is based upon this discussion and your additional research </a:t>
            </a:r>
            <a:endParaRPr lang="en-US" sz="2400" dirty="0"/>
          </a:p>
        </p:txBody>
      </p:sp>
    </p:spTree>
    <p:extLst>
      <p:ext uri="{BB962C8B-B14F-4D97-AF65-F5344CB8AC3E}">
        <p14:creationId xmlns:p14="http://schemas.microsoft.com/office/powerpoint/2010/main" val="2122955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8458200" cy="6555641"/>
          </a:xfrm>
          <a:prstGeom prst="rect">
            <a:avLst/>
          </a:prstGeom>
          <a:noFill/>
        </p:spPr>
        <p:txBody>
          <a:bodyPr wrap="square" rtlCol="0">
            <a:spAutoFit/>
          </a:bodyPr>
          <a:lstStyle/>
          <a:p>
            <a:r>
              <a:rPr lang="en-US" sz="2400" dirty="0"/>
              <a:t>Illegal immigrants residing in the U.S. send $50 billion in remittances to their home countries each year, </a:t>
            </a:r>
            <a:r>
              <a:rPr lang="en-US" sz="2400" dirty="0" smtClean="0"/>
              <a:t>according</a:t>
            </a:r>
            <a:r>
              <a:rPr lang="en-US" sz="2400" dirty="0"/>
              <a:t> to the Bureau of Economic Analysis. The World Bank </a:t>
            </a:r>
            <a:r>
              <a:rPr lang="en-US" sz="2400" dirty="0" smtClean="0"/>
              <a:t>estimates that </a:t>
            </a:r>
            <a:r>
              <a:rPr lang="en-US" sz="2400" dirty="0"/>
              <a:t>number is even higher, closer to $120 billion</a:t>
            </a:r>
            <a:r>
              <a:rPr lang="en-US" sz="2400" dirty="0" smtClean="0"/>
              <a:t>.</a:t>
            </a:r>
          </a:p>
          <a:p>
            <a:pPr marL="342900" indent="-342900">
              <a:buFont typeface="Arial" panose="020B0604020202020204" pitchFamily="34" charset="0"/>
              <a:buChar char="•"/>
            </a:pPr>
            <a:r>
              <a:rPr lang="en-US" sz="2400" dirty="0"/>
              <a:t>To put that figure into context, $50 billion is the same amount as the U.S. government’s annual foreign aid budge.  Helps foreign countries tremendously – Foreign countries </a:t>
            </a:r>
            <a:r>
              <a:rPr lang="en-US" sz="2400" dirty="0" smtClean="0"/>
              <a:t>want and sometimes depend upon this aid.  Often this aid is more effective than private donation because it is generally sent for a reason to improve quality of life </a:t>
            </a: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smtClean="0"/>
              <a:t>Reform – regulations to make sure it falls into the right hands and used in the right way.</a:t>
            </a:r>
          </a:p>
          <a:p>
            <a:pPr marL="800100" lvl="1" indent="-342900">
              <a:buFont typeface="Arial" panose="020B0604020202020204" pitchFamily="34" charset="0"/>
              <a:buChar char="•"/>
            </a:pPr>
            <a:r>
              <a:rPr lang="en-US" sz="2400" dirty="0"/>
              <a:t>Regulators, concerned that these services are being used by terrorists or drug lords to launder money, are holding banks responsible for monitoring the usage of those services</a:t>
            </a:r>
          </a:p>
          <a:p>
            <a:endParaRPr lang="en-US" dirty="0"/>
          </a:p>
          <a:p>
            <a:endParaRPr lang="en-US" dirty="0"/>
          </a:p>
        </p:txBody>
      </p:sp>
    </p:spTree>
    <p:extLst>
      <p:ext uri="{BB962C8B-B14F-4D97-AF65-F5344CB8AC3E}">
        <p14:creationId xmlns:p14="http://schemas.microsoft.com/office/powerpoint/2010/main" val="3340739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6877" y="11723"/>
            <a:ext cx="8610600" cy="6740307"/>
          </a:xfrm>
          <a:prstGeom prst="rect">
            <a:avLst/>
          </a:prstGeom>
          <a:noFill/>
        </p:spPr>
        <p:txBody>
          <a:bodyPr wrap="square" rtlCol="0">
            <a:spAutoFit/>
          </a:bodyPr>
          <a:lstStyle/>
          <a:p>
            <a:r>
              <a:rPr lang="en-US" sz="2400" dirty="0" smtClean="0">
                <a:solidFill>
                  <a:srgbClr val="92D050"/>
                </a:solidFill>
              </a:rPr>
              <a:t>Discuss Water scarcity  = Frank Dipillo,  Shane Scipion</a:t>
            </a:r>
            <a:endParaRPr lang="en-US" sz="2400" dirty="0">
              <a:solidFill>
                <a:srgbClr val="92D050"/>
              </a:solidFill>
            </a:endParaRPr>
          </a:p>
          <a:p>
            <a:r>
              <a:rPr lang="en-US" sz="2400" dirty="0" smtClean="0">
                <a:solidFill>
                  <a:srgbClr val="92D050"/>
                </a:solidFill>
              </a:rPr>
              <a:t>Environment - Cameron Repici, Christopher Smith, Bruno Ueda</a:t>
            </a:r>
          </a:p>
          <a:p>
            <a:r>
              <a:rPr lang="en-US" sz="2400" dirty="0" smtClean="0">
                <a:solidFill>
                  <a:srgbClr val="92D050"/>
                </a:solidFill>
              </a:rPr>
              <a:t>Conflict – scarce resources Oliver Katic</a:t>
            </a:r>
          </a:p>
          <a:p>
            <a:r>
              <a:rPr lang="en-US" sz="2400" dirty="0" smtClean="0">
                <a:solidFill>
                  <a:srgbClr val="92D050"/>
                </a:solidFill>
              </a:rPr>
              <a:t>Scarce resources – China Thin Dang</a:t>
            </a:r>
            <a:endParaRPr lang="en-US" sz="2400" dirty="0"/>
          </a:p>
          <a:p>
            <a:r>
              <a:rPr lang="en-US" sz="2400" dirty="0" smtClean="0"/>
              <a:t>Economists agree  that climate change MUST be immediately addressed</a:t>
            </a:r>
            <a:r>
              <a:rPr lang="en-US" sz="2400" dirty="0">
                <a:solidFill>
                  <a:srgbClr val="C00000"/>
                </a:solidFill>
              </a:rPr>
              <a:t> </a:t>
            </a:r>
            <a:r>
              <a:rPr lang="en-US" sz="2400" dirty="0" smtClean="0">
                <a:solidFill>
                  <a:srgbClr val="C00000"/>
                </a:solidFill>
              </a:rPr>
              <a:t>– </a:t>
            </a:r>
            <a:r>
              <a:rPr lang="en-US" sz="2400" b="1" dirty="0" smtClean="0">
                <a:solidFill>
                  <a:srgbClr val="FF0000"/>
                </a:solidFill>
              </a:rPr>
              <a:t>Economists agree several actions must be taken -what</a:t>
            </a:r>
          </a:p>
          <a:p>
            <a:pPr marL="285750" indent="-285750">
              <a:buFont typeface="Arial" panose="020B0604020202020204" pitchFamily="34" charset="0"/>
              <a:buChar char="•"/>
            </a:pPr>
            <a:r>
              <a:rPr lang="en-US" sz="2400" dirty="0" smtClean="0"/>
              <a:t>Reduction of prices for alternative energy</a:t>
            </a:r>
          </a:p>
          <a:p>
            <a:pPr marL="742950" lvl="1" indent="-285750">
              <a:buFont typeface="Arial" panose="020B0604020202020204" pitchFamily="34" charset="0"/>
              <a:buChar char="•"/>
            </a:pPr>
            <a:r>
              <a:rPr lang="en-US" sz="2400" b="1" dirty="0" smtClean="0">
                <a:solidFill>
                  <a:srgbClr val="C00000"/>
                </a:solidFill>
              </a:rPr>
              <a:t>Decrease price in order to stimulate demand - how</a:t>
            </a:r>
          </a:p>
          <a:p>
            <a:pPr marL="1200150" lvl="2" indent="-285750">
              <a:buFont typeface="Arial" panose="020B0604020202020204" pitchFamily="34" charset="0"/>
              <a:buChar char="•"/>
            </a:pPr>
            <a:r>
              <a:rPr lang="en-US" sz="2400" dirty="0" smtClean="0"/>
              <a:t> there should be increase funding /subsidies for research to achieve greater efficiencies and reduce costs.   </a:t>
            </a:r>
          </a:p>
          <a:p>
            <a:pPr marL="1200150" lvl="2" indent="-285750">
              <a:buFont typeface="Arial" panose="020B0604020202020204" pitchFamily="34" charset="0"/>
              <a:buChar char="•"/>
            </a:pPr>
            <a:r>
              <a:rPr lang="en-US" sz="2400" dirty="0" smtClean="0"/>
              <a:t>Increase demand  in order to decrease costs per unit – government policies  </a:t>
            </a:r>
          </a:p>
          <a:p>
            <a:pPr marL="742950" lvl="1" indent="-285750">
              <a:buFont typeface="Arial" panose="020B0604020202020204" pitchFamily="34" charset="0"/>
              <a:buChar char="•"/>
            </a:pPr>
            <a:r>
              <a:rPr lang="en-US" sz="2400" dirty="0" smtClean="0"/>
              <a:t>Increase the costs of fossil </a:t>
            </a:r>
            <a:r>
              <a:rPr lang="en-US" sz="2400" dirty="0"/>
              <a:t>fuels </a:t>
            </a:r>
            <a:r>
              <a:rPr lang="en-US" sz="2400" dirty="0" smtClean="0"/>
              <a:t> by taxing them  proportionately </a:t>
            </a:r>
            <a:r>
              <a:rPr lang="en-US" sz="2400" dirty="0"/>
              <a:t>to the amount of carbon they </a:t>
            </a:r>
            <a:r>
              <a:rPr lang="en-US" sz="2400" dirty="0" smtClean="0"/>
              <a:t>release  </a:t>
            </a:r>
            <a:r>
              <a:rPr lang="en-US" sz="2400" dirty="0"/>
              <a:t>created </a:t>
            </a:r>
            <a:r>
              <a:rPr lang="en-US" sz="2400" dirty="0">
                <a:hlinkClick r:id="rId2"/>
              </a:rPr>
              <a:t>https://</a:t>
            </a:r>
            <a:r>
              <a:rPr lang="en-US" sz="2400" dirty="0" smtClean="0">
                <a:hlinkClick r:id="rId2"/>
              </a:rPr>
              <a:t>www.youtube.com/watch?v=r6KsTnICxiY</a:t>
            </a:r>
            <a:r>
              <a:rPr lang="en-US" sz="2400" dirty="0" smtClean="0"/>
              <a:t> </a:t>
            </a:r>
            <a:r>
              <a:rPr lang="en-US" sz="2400" b="1" dirty="0" smtClean="0">
                <a:solidFill>
                  <a:srgbClr val="C00000"/>
                </a:solidFill>
              </a:rPr>
              <a:t>be able to explain</a:t>
            </a:r>
          </a:p>
          <a:p>
            <a:pPr marL="1657350" lvl="3" indent="-285750">
              <a:buFont typeface="Arial" panose="020B0604020202020204" pitchFamily="34" charset="0"/>
              <a:buChar char="•"/>
            </a:pPr>
            <a:r>
              <a:rPr lang="en-US" sz="2400" dirty="0" smtClean="0"/>
              <a:t>Carbon tax</a:t>
            </a:r>
          </a:p>
          <a:p>
            <a:pPr marL="1657350" lvl="3" indent="-285750">
              <a:buFont typeface="Arial" panose="020B0604020202020204" pitchFamily="34" charset="0"/>
              <a:buChar char="•"/>
            </a:pPr>
            <a:r>
              <a:rPr lang="en-US" sz="2400" dirty="0" smtClean="0"/>
              <a:t>Cap and trade</a:t>
            </a:r>
          </a:p>
        </p:txBody>
      </p:sp>
    </p:spTree>
    <p:extLst>
      <p:ext uri="{BB962C8B-B14F-4D97-AF65-F5344CB8AC3E}">
        <p14:creationId xmlns:p14="http://schemas.microsoft.com/office/powerpoint/2010/main" val="2475076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7848302"/>
          </a:xfrm>
          <a:prstGeom prst="rect">
            <a:avLst/>
          </a:prstGeom>
          <a:noFill/>
        </p:spPr>
        <p:txBody>
          <a:bodyPr wrap="square" rtlCol="0">
            <a:spAutoFit/>
          </a:bodyPr>
          <a:lstStyle/>
          <a:p>
            <a:r>
              <a:rPr lang="en-US" sz="2400" dirty="0"/>
              <a:t>Tougher regulations for </a:t>
            </a:r>
            <a:r>
              <a:rPr lang="en-US" sz="2400" dirty="0" smtClean="0"/>
              <a:t>emissions.  </a:t>
            </a:r>
          </a:p>
          <a:p>
            <a:pPr marL="285750" indent="-285750">
              <a:buFont typeface="Arial" panose="020B0604020202020204" pitchFamily="34" charset="0"/>
              <a:buChar char="•"/>
            </a:pPr>
            <a:r>
              <a:rPr lang="en-US" sz="2400" dirty="0" smtClean="0"/>
              <a:t>The Clean Air Act passed </a:t>
            </a:r>
            <a:r>
              <a:rPr lang="en-US" sz="2400" dirty="0"/>
              <a:t> </a:t>
            </a:r>
            <a:r>
              <a:rPr lang="en-US" sz="2400" dirty="0" smtClean="0"/>
              <a:t>by George Bush was  gave the Environmental Protection </a:t>
            </a:r>
            <a:r>
              <a:rPr lang="en-US" sz="2400" dirty="0"/>
              <a:t>Agency </a:t>
            </a:r>
            <a:r>
              <a:rPr lang="en-US" sz="2400" dirty="0" smtClean="0"/>
              <a:t> authority to research, work with states in order to address pollutants and recently it was used by Obama to create pollution standards particularly for carbon emissions-</a:t>
            </a:r>
            <a:endParaRPr lang="en-US" sz="2400" dirty="0"/>
          </a:p>
          <a:p>
            <a:pPr marL="285750" indent="-285750">
              <a:buFont typeface="Arial" panose="020B0604020202020204" pitchFamily="34" charset="0"/>
              <a:buChar char="•"/>
            </a:pPr>
            <a:r>
              <a:rPr lang="en-US" sz="2400" dirty="0" smtClean="0"/>
              <a:t>Economists also agree that we should set international standards.  In a recent study of 144 economics ,  </a:t>
            </a:r>
            <a:r>
              <a:rPr lang="en-US" sz="2400" dirty="0"/>
              <a:t>97% believe America should enter into an international treaty to reduce greenhouse gas emissions. Of that, 57% believe we should reduce emissions no matter what actions other nations take. </a:t>
            </a:r>
            <a:endParaRPr lang="en-US" sz="2400" dirty="0" smtClean="0"/>
          </a:p>
          <a:p>
            <a:pPr marL="742950" lvl="1" indent="-285750">
              <a:buFont typeface="Arial" panose="020B0604020202020204" pitchFamily="34" charset="0"/>
              <a:buChar char="•"/>
            </a:pPr>
            <a:r>
              <a:rPr lang="en-US" sz="2400" dirty="0" smtClean="0"/>
              <a:t>In December 2014, The UN Climate Accord in Paris, 195 </a:t>
            </a:r>
            <a:r>
              <a:rPr lang="en-US" sz="2400" dirty="0"/>
              <a:t>nations reached a landmark accord that will, for the first time, commit nearly every country to lowering planet-warming greenhouse gas </a:t>
            </a:r>
            <a:r>
              <a:rPr lang="en-US" sz="2400" dirty="0" smtClean="0"/>
              <a:t>emissions</a:t>
            </a:r>
          </a:p>
          <a:p>
            <a:pPr marL="742950" lvl="1" indent="-285750">
              <a:buFont typeface="Arial" panose="020B0604020202020204" pitchFamily="34" charset="0"/>
              <a:buChar char="•"/>
            </a:pPr>
            <a:r>
              <a:rPr lang="en-US" sz="2400" dirty="0" smtClean="0"/>
              <a:t>Each country must ratify their promise.  The United States promised </a:t>
            </a:r>
            <a:r>
              <a:rPr lang="en-US" sz="2400" dirty="0"/>
              <a:t>In the United States, the goal is to reduce greenhouse gas emissions 26 to 28 percent from 2005 levels by the year 2025</a:t>
            </a:r>
          </a:p>
          <a:p>
            <a:pPr marL="742950" lvl="1" indent="-285750">
              <a:buFont typeface="Arial" panose="020B0604020202020204" pitchFamily="34" charset="0"/>
              <a:buChar char="•"/>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4033691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686800" cy="1477328"/>
          </a:xfrm>
          <a:prstGeom prst="rect">
            <a:avLst/>
          </a:prstGeom>
          <a:noFill/>
        </p:spPr>
        <p:txBody>
          <a:bodyPr wrap="square" rtlCol="0">
            <a:spAutoFit/>
          </a:bodyPr>
          <a:lstStyle/>
          <a:p>
            <a:r>
              <a:rPr lang="en-US" dirty="0" smtClean="0"/>
              <a:t>Poverty  - Cameron Repici</a:t>
            </a:r>
          </a:p>
          <a:p>
            <a:endParaRPr lang="en-US" dirty="0"/>
          </a:p>
          <a:p>
            <a:r>
              <a:rPr lang="en-US" dirty="0" smtClean="0"/>
              <a:t>Technology  and outsourcing  - Boris Connor,  Alex Porter , Peter Larsen</a:t>
            </a:r>
          </a:p>
          <a:p>
            <a:endParaRPr lang="en-US" dirty="0"/>
          </a:p>
          <a:p>
            <a:r>
              <a:rPr lang="en-US" dirty="0" smtClean="0"/>
              <a:t>Outsourcing – Bruno Ueda </a:t>
            </a:r>
          </a:p>
        </p:txBody>
      </p:sp>
    </p:spTree>
    <p:extLst>
      <p:ext uri="{BB962C8B-B14F-4D97-AF65-F5344CB8AC3E}">
        <p14:creationId xmlns:p14="http://schemas.microsoft.com/office/powerpoint/2010/main" val="2328545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6370975"/>
          </a:xfrm>
          <a:prstGeom prst="rect">
            <a:avLst/>
          </a:prstGeom>
          <a:noFill/>
        </p:spPr>
        <p:txBody>
          <a:bodyPr wrap="square" rtlCol="0">
            <a:spAutoFit/>
          </a:bodyPr>
          <a:lstStyle/>
          <a:p>
            <a:r>
              <a:rPr lang="en-US" sz="2400" dirty="0">
                <a:solidFill>
                  <a:srgbClr val="92D050"/>
                </a:solidFill>
              </a:rPr>
              <a:t>James </a:t>
            </a:r>
            <a:r>
              <a:rPr lang="en-US" sz="2400" dirty="0" smtClean="0">
                <a:solidFill>
                  <a:srgbClr val="92D050"/>
                </a:solidFill>
              </a:rPr>
              <a:t>Murnane,  Cam O’Connor, Cam mcClennan</a:t>
            </a:r>
            <a:endParaRPr lang="en-US" altLang="en-US" sz="2400" i="1" dirty="0" smtClean="0">
              <a:solidFill>
                <a:srgbClr val="92D050"/>
              </a:solidFill>
            </a:endParaRPr>
          </a:p>
          <a:p>
            <a:r>
              <a:rPr lang="en-US" altLang="en-US" sz="2400" i="1" dirty="0" smtClean="0">
                <a:solidFill>
                  <a:srgbClr val="FF0000"/>
                </a:solidFill>
              </a:rPr>
              <a:t>Why do We need immigration reform and is immigration good for our economy? – listen to discussion – </a:t>
            </a:r>
            <a:r>
              <a:rPr lang="en-US" altLang="en-US" sz="2400" i="1" dirty="0" smtClean="0">
                <a:solidFill>
                  <a:srgbClr val="00B0F0"/>
                </a:solidFill>
              </a:rPr>
              <a:t> </a:t>
            </a:r>
          </a:p>
          <a:p>
            <a:endParaRPr lang="en-US" altLang="en-US" sz="2400" i="1" dirty="0" smtClean="0">
              <a:solidFill>
                <a:srgbClr val="00B0F0"/>
              </a:solidFill>
            </a:endParaRPr>
          </a:p>
          <a:p>
            <a:pPr marL="342900" indent="-342900">
              <a:buFont typeface="Arial" panose="020B0604020202020204" pitchFamily="34" charset="0"/>
              <a:buChar char="•"/>
            </a:pPr>
            <a:r>
              <a:rPr lang="en-US" sz="2400" dirty="0"/>
              <a:t>Prosperous nations such as the United States, Canada, Australia and the United Kingdom will always attract immigrants that are in search for a better life</a:t>
            </a:r>
            <a:r>
              <a:rPr lang="en-US" sz="2400" dirty="0" smtClean="0"/>
              <a:t>.  They cross the border illegally or overstay their VISA.  </a:t>
            </a:r>
          </a:p>
          <a:p>
            <a:pPr marL="342900" indent="-342900">
              <a:buFont typeface="Arial" panose="020B0604020202020204" pitchFamily="34" charset="0"/>
              <a:buChar char="•"/>
            </a:pPr>
            <a:r>
              <a:rPr lang="en-US" sz="2400" dirty="0" smtClean="0"/>
              <a:t>How many – 11- 12 million – highest percentage are Latino The United States has</a:t>
            </a:r>
          </a:p>
          <a:p>
            <a:pPr marL="342900" indent="-342900">
              <a:buFont typeface="Arial" panose="020B0604020202020204" pitchFamily="34" charset="0"/>
              <a:buChar char="•"/>
            </a:pPr>
            <a:r>
              <a:rPr lang="en-US" sz="2400" b="1" u="sng" dirty="0" smtClean="0"/>
              <a:t>Reform </a:t>
            </a:r>
            <a:r>
              <a:rPr lang="en-US" sz="2400" dirty="0" smtClean="0"/>
              <a:t>– United States has one of the most active and complicated immigration system in the world.  The wait time for visas varies</a:t>
            </a:r>
          </a:p>
          <a:p>
            <a:pPr marL="800100" lvl="1" indent="-342900">
              <a:buFont typeface="Arial" panose="020B0604020202020204" pitchFamily="34" charset="0"/>
              <a:buChar char="•"/>
            </a:pPr>
            <a:r>
              <a:rPr lang="en-US" sz="2400" dirty="0"/>
              <a:t>There are at </a:t>
            </a:r>
            <a:r>
              <a:rPr lang="en-US" sz="2400" dirty="0" smtClean="0"/>
              <a:t>least 4.4 million waiting to become citizens legally. The wait is long and complex</a:t>
            </a:r>
          </a:p>
          <a:p>
            <a:pPr marL="800100" lvl="1" indent="-342900">
              <a:buFont typeface="Arial" panose="020B0604020202020204" pitchFamily="34" charset="0"/>
              <a:buChar char="•"/>
            </a:pPr>
            <a:r>
              <a:rPr lang="en-US" sz="2400" dirty="0" smtClean="0"/>
              <a:t>Most illegal immigrants want to become legal but again the process </a:t>
            </a:r>
            <a:r>
              <a:rPr lang="en-US" sz="2400" dirty="0"/>
              <a:t>is long and complex and expensive</a:t>
            </a:r>
          </a:p>
          <a:p>
            <a:pPr marL="800100" lvl="1" indent="-342900">
              <a:buFont typeface="Arial" panose="020B0604020202020204" pitchFamily="34" charset="0"/>
              <a:buChar char="•"/>
            </a:pPr>
            <a:endParaRPr lang="en-US" sz="2400" dirty="0" smtClean="0"/>
          </a:p>
          <a:p>
            <a:pPr marL="800100" lvl="1"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891364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04800"/>
            <a:ext cx="8686800" cy="1477328"/>
          </a:xfrm>
          <a:prstGeom prst="rect">
            <a:avLst/>
          </a:prstGeom>
          <a:noFill/>
        </p:spPr>
        <p:txBody>
          <a:bodyPr wrap="square" rtlCol="0">
            <a:spAutoFit/>
          </a:bodyPr>
          <a:lstStyle/>
          <a:p>
            <a:r>
              <a:rPr lang="en-US" sz="2400" dirty="0"/>
              <a:t>T</a:t>
            </a:r>
            <a:r>
              <a:rPr lang="en-US" sz="2400" dirty="0" smtClean="0"/>
              <a:t>hen </a:t>
            </a:r>
            <a:r>
              <a:rPr lang="en-US" sz="2400" dirty="0"/>
              <a:t>there are the millions of undocumented immigrants already living inside the United States.</a:t>
            </a:r>
          </a:p>
          <a:p>
            <a:pPr marL="342900" indent="-342900">
              <a:buFont typeface="Arial" panose="020B0604020202020204" pitchFamily="34" charset="0"/>
              <a:buChar char="•"/>
            </a:pPr>
            <a:endParaRPr lang="en-US" altLang="en-US" sz="2400" i="1" dirty="0">
              <a:solidFill>
                <a:srgbClr val="FF0000"/>
              </a:solidFill>
            </a:endParaRPr>
          </a:p>
          <a:p>
            <a:endParaRPr lang="en-US" dirty="0"/>
          </a:p>
        </p:txBody>
      </p:sp>
      <p:pic>
        <p:nvPicPr>
          <p:cNvPr id="2050" name="Picture 2" descr="http://www.pewresearch.org/files/2015/07/FT_15.07.23_UnauthImmigrants.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343625" y="-26008013"/>
            <a:ext cx="4000500" cy="45910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http://www.pewresearch.org/files/2015/07/FT_15.07.23_UnauthImmigrants.pn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371600"/>
            <a:ext cx="5334000" cy="5333524"/>
          </a:xfrm>
          <a:prstGeom prst="rect">
            <a:avLst/>
          </a:prstGeom>
          <a:noFill/>
          <a:ln>
            <a:noFill/>
          </a:ln>
        </p:spPr>
      </p:pic>
    </p:spTree>
    <p:extLst>
      <p:ext uri="{BB962C8B-B14F-4D97-AF65-F5344CB8AC3E}">
        <p14:creationId xmlns:p14="http://schemas.microsoft.com/office/powerpoint/2010/main" val="957605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Mexican Unauthorized Immigrant Population Declines Since 2007 Peak">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24802"/>
            <a:ext cx="5372100" cy="636977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781800" y="533400"/>
            <a:ext cx="1828800" cy="646331"/>
          </a:xfrm>
          <a:prstGeom prst="rect">
            <a:avLst/>
          </a:prstGeom>
          <a:noFill/>
        </p:spPr>
        <p:txBody>
          <a:bodyPr wrap="square" rtlCol="0">
            <a:spAutoFit/>
          </a:bodyPr>
          <a:lstStyle/>
          <a:p>
            <a:r>
              <a:rPr lang="en-US" dirty="0" smtClean="0"/>
              <a:t>What does this tell you?</a:t>
            </a:r>
            <a:endParaRPr lang="en-US" dirty="0"/>
          </a:p>
        </p:txBody>
      </p:sp>
    </p:spTree>
    <p:extLst>
      <p:ext uri="{BB962C8B-B14F-4D97-AF65-F5344CB8AC3E}">
        <p14:creationId xmlns:p14="http://schemas.microsoft.com/office/powerpoint/2010/main" val="485845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ource: Customs and Border Security Report Fiscal Year 20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903994"/>
            <a:ext cx="7772400" cy="554682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28600" y="152400"/>
            <a:ext cx="8534400" cy="369332"/>
          </a:xfrm>
          <a:prstGeom prst="rect">
            <a:avLst/>
          </a:prstGeom>
          <a:noFill/>
        </p:spPr>
        <p:txBody>
          <a:bodyPr wrap="square" rtlCol="0">
            <a:spAutoFit/>
          </a:bodyPr>
          <a:lstStyle/>
          <a:p>
            <a:r>
              <a:rPr lang="en-US" dirty="0" smtClean="0"/>
              <a:t>Illegal immigration rate is declining </a:t>
            </a:r>
            <a:endParaRPr lang="en-US" dirty="0"/>
          </a:p>
        </p:txBody>
      </p:sp>
    </p:spTree>
    <p:extLst>
      <p:ext uri="{BB962C8B-B14F-4D97-AF65-F5344CB8AC3E}">
        <p14:creationId xmlns:p14="http://schemas.microsoft.com/office/powerpoint/2010/main" val="67867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534400" cy="6647974"/>
          </a:xfrm>
          <a:prstGeom prst="rect">
            <a:avLst/>
          </a:prstGeom>
          <a:noFill/>
        </p:spPr>
        <p:txBody>
          <a:bodyPr wrap="square" rtlCol="0">
            <a:spAutoFit/>
          </a:bodyPr>
          <a:lstStyle/>
          <a:p>
            <a:r>
              <a:rPr lang="en-US" sz="2400" dirty="0" smtClean="0"/>
              <a:t>Additional complexity - Children born in the US are legal citizens – break up families</a:t>
            </a:r>
          </a:p>
          <a:p>
            <a:endParaRPr lang="en-US" sz="2400" dirty="0"/>
          </a:p>
          <a:p>
            <a:r>
              <a:rPr lang="en-US" sz="2400" b="1" dirty="0" smtClean="0"/>
              <a:t>Reform </a:t>
            </a:r>
            <a:r>
              <a:rPr lang="en-US" sz="2400" dirty="0" smtClean="0"/>
              <a:t>– Legislation “Path to Citizenship”  did not pass the House of Representative.  Why – what should be passed and why?</a:t>
            </a:r>
          </a:p>
          <a:p>
            <a:endParaRPr lang="en-US" sz="2400" dirty="0"/>
          </a:p>
          <a:p>
            <a:r>
              <a:rPr lang="en-US" sz="2400" dirty="0" smtClean="0"/>
              <a:t>Obama did implement  DACA  (executive action) – question whether it will be funded or repealed</a:t>
            </a:r>
          </a:p>
          <a:p>
            <a:pPr marL="285750" indent="-285750">
              <a:buFont typeface="Arial" panose="020B0604020202020204" pitchFamily="34" charset="0"/>
              <a:buChar char="•"/>
            </a:pPr>
            <a:r>
              <a:rPr lang="en-US" sz="2400" dirty="0" smtClean="0"/>
              <a:t>Illegal </a:t>
            </a:r>
            <a:r>
              <a:rPr lang="en-US" sz="2400" dirty="0"/>
              <a:t>immigrants under 30 years of age who came to the America illegally before </a:t>
            </a:r>
            <a:r>
              <a:rPr lang="en-US" sz="2400" dirty="0" smtClean="0"/>
              <a:t> June 2007 if they </a:t>
            </a:r>
            <a:r>
              <a:rPr lang="en-US" sz="2400" dirty="0"/>
              <a:t>were 16 will be protected from deportation and can apply for a two-year work visa (which can be renewed indefinitely) given that they have lived in the United States continuously for at least five years, have not committed any crimes, have a high school diploma (or GED equivalent), or have served (or are currently serving) in the military. </a:t>
            </a:r>
            <a:r>
              <a:rPr lang="en-US" sz="2400" dirty="0" smtClean="0"/>
              <a:t>This is not a path to citizenship but a stopgap until Congress passes a long-term comprehensive plan.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728294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763000" cy="6555641"/>
          </a:xfrm>
          <a:prstGeom prst="rect">
            <a:avLst/>
          </a:prstGeom>
          <a:noFill/>
        </p:spPr>
        <p:txBody>
          <a:bodyPr wrap="square" rtlCol="0">
            <a:spAutoFit/>
          </a:bodyPr>
          <a:lstStyle/>
          <a:p>
            <a:r>
              <a:rPr lang="en-US" sz="2000" b="1" dirty="0" smtClean="0"/>
              <a:t>Economic issues regarding illegal immigration </a:t>
            </a:r>
          </a:p>
          <a:p>
            <a:endParaRPr lang="en-US" sz="2000" b="1" dirty="0" smtClean="0"/>
          </a:p>
          <a:p>
            <a:r>
              <a:rPr lang="en-US" sz="2000" dirty="0"/>
              <a:t> many arguments have been made on economic grounds. Undocumented workers, some suggest, undercut wages and take jobs that would otherwise go to Americans. Worse, the argument goes, many use social programs, like hospitals and schools, that cost taxpayers and add to our $16 trillion national </a:t>
            </a:r>
            <a:r>
              <a:rPr lang="en-US" sz="2000" dirty="0" smtClean="0"/>
              <a:t>debt. </a:t>
            </a:r>
            <a:r>
              <a:rPr lang="en-US" sz="2000" dirty="0"/>
              <a:t>Nearly all economists, of all political persuasions, agree that immigrants — those here legally or not — benefit the overall economy. “</a:t>
            </a:r>
          </a:p>
          <a:p>
            <a:endParaRPr lang="en-US" sz="2000" dirty="0" smtClean="0"/>
          </a:p>
          <a:p>
            <a:pPr marL="285750" indent="-285750">
              <a:buFont typeface="Arial" panose="020B0604020202020204" pitchFamily="34" charset="0"/>
              <a:buChar char="•"/>
            </a:pPr>
            <a:r>
              <a:rPr lang="en-US" sz="2000" dirty="0"/>
              <a:t> Labor economists have concluded that undocumented workers have lowered the wages of U.S. adults without a high-school diploma — 25 million of them — by anywhere between 0.4 to 7.4 percent</a:t>
            </a:r>
            <a:r>
              <a:rPr lang="en-US" sz="2000" dirty="0" smtClean="0"/>
              <a:t>.</a:t>
            </a:r>
          </a:p>
          <a:p>
            <a:pPr marL="285750" indent="-285750">
              <a:buFont typeface="Arial" panose="020B0604020202020204" pitchFamily="34" charset="0"/>
              <a:buChar char="•"/>
            </a:pPr>
            <a:r>
              <a:rPr lang="en-US" sz="2000" dirty="0" smtClean="0"/>
              <a:t>skilled </a:t>
            </a:r>
            <a:r>
              <a:rPr lang="en-US" sz="2000" dirty="0"/>
              <a:t>workers made more money and worked more hours; the economy’s productivity grew. From 1990 to 2007, undocumented workers increased legal workers’ pay in complementary jobs by up to 10 percent</a:t>
            </a:r>
            <a:r>
              <a:rPr lang="en-US" sz="2000" dirty="0" smtClean="0"/>
              <a:t>. </a:t>
            </a:r>
            <a:r>
              <a:rPr lang="en-US" sz="2000" b="1" dirty="0" smtClean="0"/>
              <a:t>Reform </a:t>
            </a:r>
            <a:r>
              <a:rPr lang="en-US" sz="2000" dirty="0" smtClean="0"/>
              <a:t>– should we increase visa for skilled workers because we will need more technology</a:t>
            </a:r>
          </a:p>
          <a:p>
            <a:pPr marL="285750" indent="-285750">
              <a:buFont typeface="Arial" panose="020B0604020202020204" pitchFamily="34" charset="0"/>
              <a:buChar char="•"/>
            </a:pPr>
            <a:r>
              <a:rPr lang="en-US" sz="2000" dirty="0" smtClean="0"/>
              <a:t>The </a:t>
            </a:r>
            <a:r>
              <a:rPr lang="en-US" sz="2000" dirty="0"/>
              <a:t>benefit multiplies over the long haul. As the baby boomers retire, the post-boom generation’s burden to finance their retirement is greatly alleviated by undocumented immigrants. Stephen Goss, chief actuary for the Social Security </a:t>
            </a:r>
            <a:r>
              <a:rPr lang="en-US" sz="2000" dirty="0" smtClean="0"/>
              <a:t>Administration said </a:t>
            </a:r>
            <a:r>
              <a:rPr lang="en-US" sz="2000" dirty="0"/>
              <a:t>that undocumented workers contribute about $15 billion a year to Social Security through payroll taxes. They only take out $1 billion </a:t>
            </a:r>
            <a:endParaRPr lang="en-US" sz="2000" dirty="0" smtClean="0"/>
          </a:p>
        </p:txBody>
      </p:sp>
    </p:spTree>
    <p:extLst>
      <p:ext uri="{BB962C8B-B14F-4D97-AF65-F5344CB8AC3E}">
        <p14:creationId xmlns:p14="http://schemas.microsoft.com/office/powerpoint/2010/main" val="3619596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677" y="152400"/>
            <a:ext cx="8610600" cy="5940088"/>
          </a:xfrm>
          <a:prstGeom prst="rect">
            <a:avLst/>
          </a:prstGeom>
          <a:noFill/>
        </p:spPr>
        <p:txBody>
          <a:bodyPr wrap="square" rtlCol="0">
            <a:spAutoFit/>
          </a:bodyPr>
          <a:lstStyle/>
          <a:p>
            <a:pPr marL="342900" indent="-342900">
              <a:buFont typeface="Arial" panose="020B0604020202020204" pitchFamily="34" charset="0"/>
              <a:buChar char="•"/>
            </a:pPr>
            <a:endParaRPr lang="en-US" sz="2000" dirty="0" smtClean="0"/>
          </a:p>
          <a:p>
            <a:pPr marL="342900" indent="-342900">
              <a:buFont typeface="Arial" panose="020B0604020202020204" pitchFamily="34" charset="0"/>
              <a:buChar char="•"/>
            </a:pPr>
            <a:r>
              <a:rPr lang="en-US" sz="2000" dirty="0"/>
              <a:t>While undocumented immigrants don’t hold legal migration status, they generally pay a host of taxes. Many file income tax returns, and more than 3 million have payroll taxes deducted from their paychecks.  - example pay $100 billion to social security over last decade</a:t>
            </a:r>
          </a:p>
          <a:p>
            <a:endParaRPr lang="en-US" sz="2000" dirty="0"/>
          </a:p>
          <a:p>
            <a:pPr marL="342900" indent="-342900">
              <a:buFont typeface="Arial" panose="020B0604020202020204" pitchFamily="34" charset="0"/>
              <a:buChar char="•"/>
            </a:pPr>
            <a:r>
              <a:rPr lang="en-US" sz="2000" dirty="0" smtClean="0"/>
              <a:t>Undocumented immigrants are not eligible for welfare</a:t>
            </a:r>
          </a:p>
          <a:p>
            <a:pPr marL="342900" indent="-342900">
              <a:buFont typeface="Arial" panose="020B0604020202020204" pitchFamily="34" charset="0"/>
              <a:buChar char="•"/>
            </a:pPr>
            <a:r>
              <a:rPr lang="en-US" sz="2000" dirty="0"/>
              <a:t>amnesty to undocumented workers, which would create a sudden increase in tax payments</a:t>
            </a:r>
          </a:p>
          <a:p>
            <a:pPr marL="342900" indent="-342900">
              <a:buFont typeface="Arial" panose="020B0604020202020204" pitchFamily="34" charset="0"/>
              <a:buChar char="•"/>
            </a:pPr>
            <a:endParaRPr lang="en-US" sz="2000" dirty="0" smtClean="0"/>
          </a:p>
          <a:p>
            <a:endParaRPr lang="en-US" sz="2000" dirty="0"/>
          </a:p>
          <a:p>
            <a:r>
              <a:rPr lang="en-US" sz="2000" dirty="0" smtClean="0"/>
              <a:t>Problem/Reform? </a:t>
            </a:r>
            <a:r>
              <a:rPr lang="en-US" sz="2000" dirty="0"/>
              <a:t>- The problem, though, is that undocumented workers are not evenly distributed. In areas like southern Texas and Arizona and even parts of Brooklyn, undocumented immigrants impose a substantial net cost to local and state governments, Shierholz says. Immigrants use public assistance, medical care and schools. Some immigrant neighborhoods have particularly high crime rates</a:t>
            </a:r>
            <a:r>
              <a:rPr lang="en-US" sz="2000" dirty="0" smtClean="0"/>
              <a:t>.</a:t>
            </a:r>
          </a:p>
          <a:p>
            <a:endParaRPr lang="en-US" sz="2000" dirty="0"/>
          </a:p>
          <a:p>
            <a:endParaRPr lang="en-US" sz="2000" dirty="0" smtClean="0"/>
          </a:p>
          <a:p>
            <a:endParaRPr lang="en-US" sz="2000" dirty="0"/>
          </a:p>
        </p:txBody>
      </p:sp>
    </p:spTree>
    <p:extLst>
      <p:ext uri="{BB962C8B-B14F-4D97-AF65-F5344CB8AC3E}">
        <p14:creationId xmlns:p14="http://schemas.microsoft.com/office/powerpoint/2010/main" val="4087121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23" y="0"/>
            <a:ext cx="8763000" cy="7417415"/>
          </a:xfrm>
          <a:prstGeom prst="rect">
            <a:avLst/>
          </a:prstGeom>
          <a:noFill/>
        </p:spPr>
        <p:txBody>
          <a:bodyPr wrap="square" rtlCol="0">
            <a:spAutoFit/>
          </a:bodyPr>
          <a:lstStyle/>
          <a:p>
            <a:r>
              <a:rPr lang="en-US" sz="2000" b="1" dirty="0"/>
              <a:t>Recent issue  are </a:t>
            </a:r>
            <a:r>
              <a:rPr lang="en-US" sz="2000" b="1" dirty="0" smtClean="0"/>
              <a:t>refugees (10% of immigrants) </a:t>
            </a:r>
            <a:r>
              <a:rPr lang="en-US" sz="2000" b="1" dirty="0"/>
              <a:t>who are legally placed in countries – </a:t>
            </a:r>
            <a:r>
              <a:rPr lang="en-US" sz="2000" b="1" u="sng" dirty="0"/>
              <a:t>Reform </a:t>
            </a:r>
            <a:r>
              <a:rPr lang="en-US" sz="2000" b="1" dirty="0"/>
              <a:t>– are they a security risk – are they </a:t>
            </a:r>
            <a:r>
              <a:rPr lang="en-US" sz="2000" b="1" dirty="0" smtClean="0"/>
              <a:t>assimilated  </a:t>
            </a:r>
            <a:r>
              <a:rPr lang="en-US" sz="2000" b="1" dirty="0"/>
              <a:t>- are they a drain on the economy</a:t>
            </a:r>
            <a:r>
              <a:rPr lang="en-US" sz="2000" b="1" dirty="0" smtClean="0"/>
              <a:t>??  Interesting video </a:t>
            </a:r>
            <a:r>
              <a:rPr lang="en-US" sz="2000" dirty="0"/>
              <a:t>http://www.pbs.org/video/2262091142/</a:t>
            </a:r>
          </a:p>
          <a:p>
            <a:endParaRPr lang="en-US" sz="2000" b="1" dirty="0"/>
          </a:p>
          <a:p>
            <a:endParaRPr lang="en-US" sz="2000" dirty="0"/>
          </a:p>
          <a:p>
            <a:r>
              <a:rPr lang="en-US" sz="2000" dirty="0"/>
              <a:t>A refugee is someone who has been forced to flee his or her home country.</a:t>
            </a:r>
          </a:p>
          <a:p>
            <a:pPr marL="285750" indent="-285750">
              <a:buFont typeface="Arial" panose="020B0604020202020204" pitchFamily="34" charset="0"/>
              <a:buChar char="•"/>
            </a:pPr>
            <a:r>
              <a:rPr lang="en-US" sz="2000" dirty="0"/>
              <a:t>As such, refugees can apply for asylum in the United </a:t>
            </a:r>
            <a:r>
              <a:rPr lang="en-US" sz="2000" dirty="0" smtClean="0"/>
              <a:t>States</a:t>
            </a:r>
            <a:endParaRPr lang="en-US" sz="2000" dirty="0"/>
          </a:p>
          <a:p>
            <a:pPr marL="285750" indent="-285750">
              <a:buFont typeface="Arial" panose="020B0604020202020204" pitchFamily="34" charset="0"/>
              <a:buChar char="•"/>
            </a:pPr>
            <a:r>
              <a:rPr lang="en-US" sz="2000" dirty="0"/>
              <a:t>Getting refugee status isn't easy. The applicants have to prove that if they return to their home country, they'll be injured because of their race, religion, nationality, membership in a particular social group or their political opinion</a:t>
            </a:r>
          </a:p>
          <a:p>
            <a:pPr marL="285750" indent="-285750">
              <a:buFont typeface="Arial" panose="020B0604020202020204" pitchFamily="34" charset="0"/>
              <a:buChar char="•"/>
            </a:pPr>
            <a:r>
              <a:rPr lang="en-US" sz="2000" dirty="0" smtClean="0"/>
              <a:t>United States ceiling  is 85000</a:t>
            </a:r>
            <a:endParaRPr lang="en-US" sz="2000" dirty="0"/>
          </a:p>
          <a:p>
            <a:pPr marL="285750" indent="-285750">
              <a:buFont typeface="Arial" panose="020B0604020202020204" pitchFamily="34" charset="0"/>
              <a:buChar char="•"/>
            </a:pPr>
            <a:r>
              <a:rPr lang="en-US" sz="2000" dirty="0"/>
              <a:t>Before admission to the United States, each refugee must undergo an extensive interviewing, screening, and security clearance process conducted by Regional Refugee Coordinators and overseas Resettlement Support Centers (RSCs).  </a:t>
            </a:r>
            <a:endParaRPr lang="en-US" sz="2000" dirty="0" smtClean="0"/>
          </a:p>
          <a:p>
            <a:pPr marL="285750" indent="-285750">
              <a:buFont typeface="Arial" panose="020B0604020202020204" pitchFamily="34" charset="0"/>
              <a:buChar char="•"/>
            </a:pPr>
            <a:r>
              <a:rPr lang="en-US" sz="2000" dirty="0" smtClean="0"/>
              <a:t>Once admitted  money is available for settlement and paid to private agencies .  Federal money disappears after several months </a:t>
            </a:r>
          </a:p>
          <a:p>
            <a:pPr marL="285750" indent="-285750">
              <a:buFont typeface="Arial" panose="020B0604020202020204" pitchFamily="34" charset="0"/>
              <a:buChar char="•"/>
            </a:pPr>
            <a:r>
              <a:rPr lang="en-US" sz="2000" dirty="0" smtClean="0"/>
              <a:t>Often settled in poor areas – ramifications?????</a:t>
            </a:r>
          </a:p>
          <a:p>
            <a:pPr marL="285750" indent="-285750">
              <a:buFont typeface="Arial" panose="020B0604020202020204" pitchFamily="34" charset="0"/>
              <a:buChar char="•"/>
            </a:pPr>
            <a:r>
              <a:rPr lang="en-US" sz="2000" dirty="0" smtClean="0"/>
              <a:t>All social services are available to refugees – unlike unauthorized immigrants</a:t>
            </a:r>
          </a:p>
          <a:p>
            <a:pPr marL="285750" indent="-285750">
              <a:buFont typeface="Arial" panose="020B0604020202020204" pitchFamily="34" charset="0"/>
              <a:buChar char="•"/>
            </a:pPr>
            <a:r>
              <a:rPr lang="en-US" sz="2000" dirty="0"/>
              <a:t>Welfare use is staggering among refugees. Welfare usage is never counted by officials as part of the cost of the program. Yet, when it is included, the total cost of the refugee program soars to at least 10-20 billion a year</a:t>
            </a:r>
          </a:p>
          <a:p>
            <a:endParaRPr lang="en-US" dirty="0"/>
          </a:p>
          <a:p>
            <a:endParaRPr lang="en-US" dirty="0"/>
          </a:p>
        </p:txBody>
      </p:sp>
    </p:spTree>
    <p:extLst>
      <p:ext uri="{BB962C8B-B14F-4D97-AF65-F5344CB8AC3E}">
        <p14:creationId xmlns:p14="http://schemas.microsoft.com/office/powerpoint/2010/main" val="3011836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937</TotalTime>
  <Words>1006</Words>
  <Application>Microsoft Office PowerPoint</Application>
  <PresentationFormat>On-screen Show (4:3)</PresentationFormat>
  <Paragraphs>78</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Wentworth Institute of Technology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Temp</dc:creator>
  <cp:lastModifiedBy>Almakrami, Ali Heabah Y</cp:lastModifiedBy>
  <cp:revision>36</cp:revision>
  <dcterms:created xsi:type="dcterms:W3CDTF">2016-01-15T15:20:59Z</dcterms:created>
  <dcterms:modified xsi:type="dcterms:W3CDTF">2016-01-26T15:31:05Z</dcterms:modified>
</cp:coreProperties>
</file>