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3" r:id="rId7"/>
    <p:sldId id="264" r:id="rId8"/>
    <p:sldId id="261" r:id="rId9"/>
    <p:sldId id="262"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984" y="1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DCA59C0-7360-49DD-AF96-73B9BFF9DB5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CA59C0-7360-49DD-AF96-73B9BFF9DB54}"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4ABBCD69-F8E0-440F-89BD-EFE6CC09843F}" type="datetimeFigureOut">
              <a:rPr lang="en-US" smtClean="0"/>
              <a:t>12/6/2015</a:t>
            </a:fld>
            <a:endParaRPr lang="en-US" dirty="0"/>
          </a:p>
        </p:txBody>
      </p:sp>
      <p:sp>
        <p:nvSpPr>
          <p:cNvPr id="9" name="Slide Number Placeholder 8"/>
          <p:cNvSpPr>
            <a:spLocks noGrp="1"/>
          </p:cNvSpPr>
          <p:nvPr>
            <p:ph type="sldNum" sz="quarter" idx="11"/>
          </p:nvPr>
        </p:nvSpPr>
        <p:spPr/>
        <p:txBody>
          <a:bodyPr/>
          <a:lstStyle/>
          <a:p>
            <a:fld id="{FDCA59C0-7360-49DD-AF96-73B9BFF9DB54}"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DCA59C0-7360-49DD-AF96-73B9BFF9DB54}"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ABBCD69-F8E0-440F-89BD-EFE6CC09843F}" type="datetimeFigureOut">
              <a:rPr lang="en-US" smtClean="0"/>
              <a:t>12/6/2015</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council-for-learning-disabilities.org/english-language-learners-impact-of-language-and-socio-cultural-factors-on-learnin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English Language Homework</a:t>
            </a:r>
            <a:endParaRPr lang="en-US" dirty="0"/>
          </a:p>
        </p:txBody>
      </p:sp>
      <p:sp>
        <p:nvSpPr>
          <p:cNvPr id="3" name="Subtitle 2"/>
          <p:cNvSpPr>
            <a:spLocks noGrp="1"/>
          </p:cNvSpPr>
          <p:nvPr>
            <p:ph type="subTitle" idx="1"/>
          </p:nvPr>
        </p:nvSpPr>
        <p:spPr/>
        <p:txBody>
          <a:bodyPr>
            <a:normAutofit/>
          </a:bodyPr>
          <a:lstStyle/>
          <a:p>
            <a:r>
              <a:rPr lang="en-US" dirty="0" smtClean="0"/>
              <a:t>Name</a:t>
            </a:r>
          </a:p>
          <a:p>
            <a:r>
              <a:rPr lang="en-US" dirty="0" smtClean="0"/>
              <a:t>Institution</a:t>
            </a:r>
            <a:endParaRPr lang="en-US" dirty="0"/>
          </a:p>
        </p:txBody>
      </p:sp>
    </p:spTree>
    <p:extLst>
      <p:ext uri="{BB962C8B-B14F-4D97-AF65-F5344CB8AC3E}">
        <p14:creationId xmlns:p14="http://schemas.microsoft.com/office/powerpoint/2010/main" val="3695257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Cultivate Home and School Partnerships</a:t>
            </a:r>
            <a:endParaRPr lang="en-US" dirty="0"/>
          </a:p>
        </p:txBody>
      </p:sp>
      <p:sp>
        <p:nvSpPr>
          <p:cNvPr id="3" name="Content Placeholder 2"/>
          <p:cNvSpPr>
            <a:spLocks noGrp="1"/>
          </p:cNvSpPr>
          <p:nvPr>
            <p:ph idx="1"/>
          </p:nvPr>
        </p:nvSpPr>
        <p:spPr/>
        <p:txBody>
          <a:bodyPr>
            <a:normAutofit/>
          </a:bodyPr>
          <a:lstStyle/>
          <a:p>
            <a:r>
              <a:rPr lang="en-US" dirty="0" smtClean="0"/>
              <a:t>Both the teachers and the parents need to sustain the equitable balance of power between them.</a:t>
            </a:r>
          </a:p>
          <a:p>
            <a:r>
              <a:rPr lang="en-US" dirty="0" smtClean="0"/>
              <a:t>The school needs to ensure that the environment that the parents are exposed to is welcoming.</a:t>
            </a:r>
          </a:p>
          <a:p>
            <a:r>
              <a:rPr lang="en-US" dirty="0" smtClean="0"/>
              <a:t>Mechanisms to effectively handle challenges between the school and the parents ought to be created.</a:t>
            </a:r>
            <a:endParaRPr lang="en-US" dirty="0"/>
          </a:p>
        </p:txBody>
      </p:sp>
    </p:spTree>
    <p:extLst>
      <p:ext uri="{BB962C8B-B14F-4D97-AF65-F5344CB8AC3E}">
        <p14:creationId xmlns:p14="http://schemas.microsoft.com/office/powerpoint/2010/main" val="1024185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teachers are not supposed to be overly judgmental when dealing with a family that has values, dynamics and attitudes are not in conformity with his/hers.</a:t>
            </a:r>
          </a:p>
          <a:p>
            <a:r>
              <a:rPr lang="en-US" dirty="0" smtClean="0"/>
              <a:t>A teacher can also begin a bi-weekly or monthly newsletter program for parents. </a:t>
            </a:r>
          </a:p>
          <a:p>
            <a:r>
              <a:rPr lang="en-US" dirty="0" smtClean="0"/>
              <a:t>Teachers should refrain from employing jargons when relaying a message to parents.</a:t>
            </a:r>
          </a:p>
          <a:p>
            <a:endParaRPr lang="en-US" dirty="0"/>
          </a:p>
        </p:txBody>
      </p:sp>
    </p:spTree>
    <p:extLst>
      <p:ext uri="{BB962C8B-B14F-4D97-AF65-F5344CB8AC3E}">
        <p14:creationId xmlns:p14="http://schemas.microsoft.com/office/powerpoint/2010/main" val="2404704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533400" y="1676400"/>
            <a:ext cx="8229600" cy="4525963"/>
          </a:xfrm>
        </p:spPr>
        <p:txBody>
          <a:bodyPr>
            <a:normAutofit/>
          </a:bodyPr>
          <a:lstStyle/>
          <a:p>
            <a:pPr marL="0" indent="0">
              <a:buNone/>
            </a:pPr>
            <a:r>
              <a:rPr lang="en-US" dirty="0" err="1" smtClean="0"/>
              <a:t>Barac</a:t>
            </a:r>
            <a:r>
              <a:rPr lang="en-US" dirty="0" smtClean="0"/>
              <a:t>, R., &amp; Bialystok, E. (2012). Bilingual effects on cognitive and linguistic development: Role of language, cultural background, and education. </a:t>
            </a:r>
            <a:r>
              <a:rPr lang="en-US" i="1" dirty="0" smtClean="0"/>
              <a:t>Child development</a:t>
            </a:r>
            <a:r>
              <a:rPr lang="en-US" dirty="0" smtClean="0"/>
              <a:t>, </a:t>
            </a:r>
            <a:r>
              <a:rPr lang="en-US" i="1" dirty="0" smtClean="0"/>
              <a:t>83</a:t>
            </a:r>
            <a:r>
              <a:rPr lang="en-US" dirty="0" smtClean="0"/>
              <a:t>(2), 413-422.</a:t>
            </a:r>
          </a:p>
          <a:p>
            <a:pPr marL="0" indent="0">
              <a:buNone/>
            </a:pPr>
            <a:r>
              <a:rPr lang="en-US" dirty="0" smtClean="0"/>
              <a:t>Cohen, A. D. (2014). </a:t>
            </a:r>
            <a:r>
              <a:rPr lang="en-US" i="1" dirty="0" smtClean="0"/>
              <a:t>Strategies in learning and using a second language</a:t>
            </a:r>
            <a:r>
              <a:rPr lang="en-US" dirty="0" smtClean="0"/>
              <a:t>. </a:t>
            </a:r>
            <a:r>
              <a:rPr lang="en-US" dirty="0" err="1" smtClean="0"/>
              <a:t>Routledge</a:t>
            </a:r>
            <a:r>
              <a:rPr lang="en-US" dirty="0" smtClean="0"/>
              <a:t>.</a:t>
            </a:r>
          </a:p>
          <a:p>
            <a:pPr marL="0" indent="0">
              <a:buNone/>
            </a:pPr>
            <a:r>
              <a:rPr lang="en-US" dirty="0" err="1" smtClean="0">
                <a:effectLst/>
              </a:rPr>
              <a:t>Navarrete</a:t>
            </a:r>
            <a:r>
              <a:rPr lang="en-US" dirty="0" smtClean="0">
                <a:effectLst/>
              </a:rPr>
              <a:t>, L., &amp; Watson, S. (2013, August). English language learners â the impact of language and Socio. Retrieved from </a:t>
            </a:r>
            <a:r>
              <a:rPr lang="en-US" dirty="0" smtClean="0">
                <a:effectLst/>
                <a:hlinkClick r:id="rId2"/>
              </a:rPr>
              <a:t>http://www.council-for-learning-disabilities.org/english-language-learners-impact-of-language-and-socio-cultural-factors-on-learning</a:t>
            </a:r>
            <a:endParaRPr lang="en-US" dirty="0" smtClean="0">
              <a:effectLst/>
            </a:endParaRPr>
          </a:p>
          <a:p>
            <a:endParaRPr lang="en-US" dirty="0"/>
          </a:p>
        </p:txBody>
      </p:sp>
    </p:spTree>
    <p:extLst>
      <p:ext uri="{BB962C8B-B14F-4D97-AF65-F5344CB8AC3E}">
        <p14:creationId xmlns:p14="http://schemas.microsoft.com/office/powerpoint/2010/main" val="1022008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181600"/>
          </a:xfrm>
        </p:spPr>
        <p:txBody>
          <a:bodyPr>
            <a:normAutofit/>
          </a:bodyPr>
          <a:lstStyle/>
          <a:p>
            <a:r>
              <a:rPr lang="en-US" sz="3200" dirty="0" err="1" smtClean="0">
                <a:effectLst/>
              </a:rPr>
              <a:t>Laosa</a:t>
            </a:r>
            <a:r>
              <a:rPr lang="en-US" sz="3200" dirty="0" smtClean="0">
                <a:effectLst/>
              </a:rPr>
              <a:t>, L. (2013). </a:t>
            </a:r>
            <a:r>
              <a:rPr lang="en-US" sz="3200" i="1" dirty="0" smtClean="0">
                <a:effectLst/>
              </a:rPr>
              <a:t>Families as learning environments for children</a:t>
            </a:r>
            <a:r>
              <a:rPr lang="en-US" sz="3200" dirty="0" smtClean="0">
                <a:effectLst/>
              </a:rPr>
              <a:t>. New York, NY: Springer Science &amp; Business Media.</a:t>
            </a:r>
            <a:br>
              <a:rPr lang="en-US" sz="3200" dirty="0" smtClean="0">
                <a:effectLst/>
              </a:rPr>
            </a:br>
            <a:endParaRPr lang="en-US" sz="3200" dirty="0"/>
          </a:p>
        </p:txBody>
      </p:sp>
      <p:sp>
        <p:nvSpPr>
          <p:cNvPr id="3" name="Content Placeholder 2"/>
          <p:cNvSpPr>
            <a:spLocks noGrp="1"/>
          </p:cNvSpPr>
          <p:nvPr>
            <p:ph idx="1"/>
          </p:nvPr>
        </p:nvSpPr>
        <p:spPr/>
        <p:txBody>
          <a:bodyPr>
            <a:normAutofit/>
          </a:bodyPr>
          <a:lstStyle/>
          <a:p>
            <a:pPr marL="0" indent="0">
              <a:buNone/>
            </a:pPr>
            <a:endParaRPr lang="en-US" dirty="0" smtClean="0">
              <a:effectLst/>
            </a:endParaRPr>
          </a:p>
          <a:p>
            <a:pPr marL="0" indent="0">
              <a:buNone/>
            </a:pPr>
            <a:endParaRPr lang="en-US" dirty="0"/>
          </a:p>
        </p:txBody>
      </p:sp>
    </p:spTree>
    <p:extLst>
      <p:ext uri="{BB962C8B-B14F-4D97-AF65-F5344CB8AC3E}">
        <p14:creationId xmlns:p14="http://schemas.microsoft.com/office/powerpoint/2010/main" val="1319028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Cultural Factors that Affect English</a:t>
            </a:r>
            <a:endParaRPr lang="en-US" dirty="0"/>
          </a:p>
        </p:txBody>
      </p:sp>
      <p:sp>
        <p:nvSpPr>
          <p:cNvPr id="3" name="Content Placeholder 2"/>
          <p:cNvSpPr>
            <a:spLocks noGrp="1"/>
          </p:cNvSpPr>
          <p:nvPr>
            <p:ph idx="1"/>
          </p:nvPr>
        </p:nvSpPr>
        <p:spPr/>
        <p:txBody>
          <a:bodyPr>
            <a:noAutofit/>
          </a:bodyPr>
          <a:lstStyle/>
          <a:p>
            <a:r>
              <a:rPr lang="en-US" sz="2400" dirty="0" smtClean="0"/>
              <a:t>Learning in linguistically and culturally diverse environments can influence one’s acquisition of a new language.</a:t>
            </a:r>
          </a:p>
          <a:p>
            <a:r>
              <a:rPr lang="en-US" sz="2400" dirty="0" smtClean="0"/>
              <a:t>Acquiring second languages make one to have the capacity to communicate and create an understanding with various individuals.</a:t>
            </a:r>
          </a:p>
          <a:p>
            <a:r>
              <a:rPr lang="en-US" sz="2400" dirty="0" smtClean="0"/>
              <a:t>Various factors influence this acquisition. They include:</a:t>
            </a:r>
          </a:p>
          <a:p>
            <a:pPr marL="514350" indent="-514350">
              <a:buAutoNum type="alphaLcPeriod"/>
            </a:pPr>
            <a:r>
              <a:rPr lang="en-US" sz="2400" b="1" dirty="0" smtClean="0"/>
              <a:t>Age- </a:t>
            </a:r>
            <a:r>
              <a:rPr lang="en-US" sz="2400" dirty="0" smtClean="0"/>
              <a:t>Age is an important factor when it comes to one acquiring a second language. Children are generally more efficient when it comes to acquire a new language. But even older people who are sufficiently motivated can succeed in this. </a:t>
            </a:r>
          </a:p>
          <a:p>
            <a:endParaRPr lang="en-US" sz="2400" dirty="0"/>
          </a:p>
        </p:txBody>
      </p:sp>
    </p:spTree>
    <p:extLst>
      <p:ext uri="{BB962C8B-B14F-4D97-AF65-F5344CB8AC3E}">
        <p14:creationId xmlns:p14="http://schemas.microsoft.com/office/powerpoint/2010/main" val="2280931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dirty="0" smtClean="0"/>
              <a:t>b. Personality- </a:t>
            </a:r>
            <a:r>
              <a:rPr lang="en-US" dirty="0" smtClean="0"/>
              <a:t>Anxious learners or introverted individuals find it difficult to acquire second languages. Generally, they are slower when it comes to oral skills. As such, they do not make substantial progress compared to their outgoing colleagues who will consider making mistakes as part of learning. </a:t>
            </a:r>
          </a:p>
          <a:p>
            <a:pPr marL="0" indent="0">
              <a:buNone/>
            </a:pPr>
            <a:r>
              <a:rPr lang="en-US" b="1" dirty="0" smtClean="0"/>
              <a:t>c. Motivation- </a:t>
            </a:r>
            <a:r>
              <a:rPr lang="en-US" dirty="0" smtClean="0"/>
              <a:t>Studies have indicated that intrinsic motivation is powerfully related to educational accomplishments.  Those learners who take pride in their studies will get to acquire a new language faster compared to those who do not.</a:t>
            </a:r>
            <a:endParaRPr lang="en-US" dirty="0"/>
          </a:p>
        </p:txBody>
      </p:sp>
    </p:spTree>
    <p:extLst>
      <p:ext uri="{BB962C8B-B14F-4D97-AF65-F5344CB8AC3E}">
        <p14:creationId xmlns:p14="http://schemas.microsoft.com/office/powerpoint/2010/main" val="390139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t>d</a:t>
            </a:r>
            <a:r>
              <a:rPr lang="en-US" b="1" dirty="0" smtClean="0"/>
              <a:t>. Cognition-</a:t>
            </a:r>
            <a:r>
              <a:rPr lang="en-US" dirty="0" smtClean="0"/>
              <a:t> People with great cognitive abilities are better placed when it comes to learning a second language.</a:t>
            </a:r>
          </a:p>
          <a:p>
            <a:pPr marL="0" indent="0">
              <a:buNone/>
            </a:pPr>
            <a:r>
              <a:rPr lang="en-US" dirty="0" smtClean="0"/>
              <a:t>e. </a:t>
            </a:r>
            <a:r>
              <a:rPr lang="en-US" b="1" dirty="0" smtClean="0"/>
              <a:t>Access to native speakers- </a:t>
            </a:r>
            <a:r>
              <a:rPr lang="en-US" dirty="0" smtClean="0"/>
              <a:t>A chance to interact with the indigenous people who speak the language both within and without the classroom is important. The native speakers can appropriately gauge one’s progress and even act as their models. Extensive access to native speakers makes one to become better in the language.</a:t>
            </a:r>
          </a:p>
          <a:p>
            <a:pPr marL="0" indent="0">
              <a:buNone/>
            </a:pPr>
            <a:endParaRPr lang="en-US" dirty="0"/>
          </a:p>
        </p:txBody>
      </p:sp>
    </p:spTree>
    <p:extLst>
      <p:ext uri="{BB962C8B-B14F-4D97-AF65-F5344CB8AC3E}">
        <p14:creationId xmlns:p14="http://schemas.microsoft.com/office/powerpoint/2010/main" val="3828925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dirty="0" smtClean="0"/>
              <a:t>f. Curriculum- </a:t>
            </a:r>
            <a:r>
              <a:rPr lang="en-US" dirty="0" smtClean="0"/>
              <a:t>When one is learning English as their second language, it is vitally essential that the educational experience that they are exposed to is apt for their needs. Learning English is unlikely to succeed if one is only immersed into the mainstream scheme minus extra aid. The same is also true if a learner is not permitted to enter the mainstream program unless they display proficiency in English.</a:t>
            </a:r>
            <a:endParaRPr lang="en-US" b="1" dirty="0"/>
          </a:p>
        </p:txBody>
      </p:sp>
    </p:spTree>
    <p:extLst>
      <p:ext uri="{BB962C8B-B14F-4D97-AF65-F5344CB8AC3E}">
        <p14:creationId xmlns:p14="http://schemas.microsoft.com/office/powerpoint/2010/main" val="1939357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Significant Issues Regarding Instructions and Classroom Setting</a:t>
            </a:r>
            <a:endParaRPr lang="en-US" dirty="0"/>
          </a:p>
        </p:txBody>
      </p:sp>
      <p:sp>
        <p:nvSpPr>
          <p:cNvPr id="3" name="Content Placeholder 2"/>
          <p:cNvSpPr>
            <a:spLocks noGrp="1"/>
          </p:cNvSpPr>
          <p:nvPr>
            <p:ph idx="1"/>
          </p:nvPr>
        </p:nvSpPr>
        <p:spPr/>
        <p:txBody>
          <a:bodyPr>
            <a:normAutofit/>
          </a:bodyPr>
          <a:lstStyle/>
          <a:p>
            <a:pPr marL="514350" indent="-514350">
              <a:buAutoNum type="alphaLcPeriod"/>
            </a:pPr>
            <a:r>
              <a:rPr lang="en-US" b="1" dirty="0" smtClean="0"/>
              <a:t>Diversity- </a:t>
            </a:r>
            <a:r>
              <a:rPr lang="en-US" dirty="0" smtClean="0"/>
              <a:t>The classroom must be diversified containing both the indigenous speakers and the students. This will enable the students to learn from the natives who are proficient in the language.</a:t>
            </a:r>
          </a:p>
          <a:p>
            <a:pPr marL="0" indent="0">
              <a:buNone/>
            </a:pPr>
            <a:r>
              <a:rPr lang="en-US" b="1" dirty="0" smtClean="0"/>
              <a:t>b. Clarity- </a:t>
            </a:r>
            <a:r>
              <a:rPr lang="en-US" dirty="0" smtClean="0"/>
              <a:t>The instructions need to be very clear to the students. This will make it easier for the students to understand exactly what is expected of them.</a:t>
            </a:r>
          </a:p>
          <a:p>
            <a:pPr marL="0" indent="0">
              <a:buNone/>
            </a:pPr>
            <a:r>
              <a:rPr lang="en-US" dirty="0" smtClean="0"/>
              <a:t>c.</a:t>
            </a:r>
            <a:r>
              <a:rPr lang="en-US" b="1" dirty="0" smtClean="0"/>
              <a:t> Welcoming classroom-</a:t>
            </a:r>
            <a:r>
              <a:rPr lang="en-US" dirty="0" smtClean="0"/>
              <a:t> Due to cultural differences, foreign students should be made to feel welcome. This fast-tracks their acquisition of the language since they will be very focused. </a:t>
            </a:r>
          </a:p>
          <a:p>
            <a:pPr marL="514350" indent="-514350">
              <a:buAutoNum type="alphaLcPeriod"/>
            </a:pPr>
            <a:endParaRPr lang="en-US" dirty="0"/>
          </a:p>
        </p:txBody>
      </p:sp>
    </p:spTree>
    <p:extLst>
      <p:ext uri="{BB962C8B-B14F-4D97-AF65-F5344CB8AC3E}">
        <p14:creationId xmlns:p14="http://schemas.microsoft.com/office/powerpoint/2010/main" val="1331708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dirty="0" smtClean="0"/>
              <a:t>d. Use of bilingual instructions- </a:t>
            </a:r>
            <a:r>
              <a:rPr lang="en-US" dirty="0" smtClean="0"/>
              <a:t>The use of bilingual instructions is very important. It makes it easier for the students to understand the English language since they will be comparing word for word with the translated version.</a:t>
            </a:r>
          </a:p>
          <a:p>
            <a:pPr marL="0" indent="0">
              <a:buNone/>
            </a:pPr>
            <a:r>
              <a:rPr lang="en-US" b="1" dirty="0" smtClean="0"/>
              <a:t>e. Encourage socialization- </a:t>
            </a:r>
            <a:r>
              <a:rPr lang="en-US" dirty="0" smtClean="0"/>
              <a:t>Socialization is very important since it will enable the learners to interact with the natives. In most cases, the natives may take the learners into their wings and make them proficient within a short period of time.</a:t>
            </a:r>
            <a:endParaRPr lang="en-US" dirty="0"/>
          </a:p>
        </p:txBody>
      </p:sp>
    </p:spTree>
    <p:extLst>
      <p:ext uri="{BB962C8B-B14F-4D97-AF65-F5344CB8AC3E}">
        <p14:creationId xmlns:p14="http://schemas.microsoft.com/office/powerpoint/2010/main" val="130127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Facilitation of Learning by Home and School Environment</a:t>
            </a:r>
            <a:endParaRPr lang="en-US" dirty="0"/>
          </a:p>
        </p:txBody>
      </p:sp>
      <p:sp>
        <p:nvSpPr>
          <p:cNvPr id="3" name="Content Placeholder 2"/>
          <p:cNvSpPr>
            <a:spLocks noGrp="1"/>
          </p:cNvSpPr>
          <p:nvPr>
            <p:ph idx="1"/>
          </p:nvPr>
        </p:nvSpPr>
        <p:spPr/>
        <p:txBody>
          <a:bodyPr>
            <a:normAutofit/>
          </a:bodyPr>
          <a:lstStyle/>
          <a:p>
            <a:r>
              <a:rPr lang="en-US" dirty="0" smtClean="0"/>
              <a:t>The teachers and parents can formulate a partnership that is modeled around fostering the acquisition of a second language. This partnership ensures that the objectives of the learning program are achieved.</a:t>
            </a:r>
          </a:p>
          <a:p>
            <a:r>
              <a:rPr lang="en-US" dirty="0" smtClean="0"/>
              <a:t>The parents and teachers should also encourage dialogue. This will iron out the issues that might hinder the progress of the students. </a:t>
            </a:r>
            <a:endParaRPr lang="en-US" dirty="0"/>
          </a:p>
        </p:txBody>
      </p:sp>
    </p:spTree>
    <p:extLst>
      <p:ext uri="{BB962C8B-B14F-4D97-AF65-F5344CB8AC3E}">
        <p14:creationId xmlns:p14="http://schemas.microsoft.com/office/powerpoint/2010/main" val="1790662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dirty="0" smtClean="0"/>
              <a:t>Constant communication between the teachers and the parents also handle conflicts appropriately. As such, the harmonious co-existence between them can help the cause of the student.</a:t>
            </a:r>
          </a:p>
          <a:p>
            <a:r>
              <a:rPr lang="en-US" dirty="0" smtClean="0"/>
              <a:t>A cordial relationship between the student’s family and the school leads to confidence that both sides can contribute to a student’s educational success. This ensures that the student reaches their full potential in their study.</a:t>
            </a:r>
            <a:endParaRPr lang="en-US" dirty="0"/>
          </a:p>
        </p:txBody>
      </p:sp>
    </p:spTree>
    <p:extLst>
      <p:ext uri="{BB962C8B-B14F-4D97-AF65-F5344CB8AC3E}">
        <p14:creationId xmlns:p14="http://schemas.microsoft.com/office/powerpoint/2010/main" val="1170370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257</TotalTime>
  <Words>823</Words>
  <Application>Microsoft Office PowerPoint</Application>
  <PresentationFormat>On-screen Show (4:3)</PresentationFormat>
  <Paragraphs>36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Adjacency</vt:lpstr>
      <vt:lpstr>English Language Homework</vt:lpstr>
      <vt:lpstr>Cultural Factors that Affect English</vt:lpstr>
      <vt:lpstr>PowerPoint Presentation</vt:lpstr>
      <vt:lpstr>PowerPoint Presentation</vt:lpstr>
      <vt:lpstr>PowerPoint Presentation</vt:lpstr>
      <vt:lpstr>Significant Issues Regarding Instructions and Classroom Setting</vt:lpstr>
      <vt:lpstr>PowerPoint Presentation</vt:lpstr>
      <vt:lpstr>Facilitation of Learning by Home and School Environment</vt:lpstr>
      <vt:lpstr>PowerPoint Presentation</vt:lpstr>
      <vt:lpstr>How to Cultivate Home and School Partnerships</vt:lpstr>
      <vt:lpstr>PowerPoint Presentation</vt:lpstr>
      <vt:lpstr>References</vt:lpstr>
      <vt:lpstr>Laosa, L. (2013). Families as learning environments for children. New York, NY: Springer Science &amp; Business Media.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Homework</dc:title>
  <dc:creator>user</dc:creator>
  <cp:lastModifiedBy>Nova Vasquez</cp:lastModifiedBy>
  <cp:revision>17</cp:revision>
  <dcterms:created xsi:type="dcterms:W3CDTF">2015-12-06T10:52:09Z</dcterms:created>
  <dcterms:modified xsi:type="dcterms:W3CDTF">2015-12-07T03:47:40Z</dcterms:modified>
</cp:coreProperties>
</file>