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7" r:id="rId2"/>
    <p:sldId id="258" r:id="rId3"/>
    <p:sldId id="259" r:id="rId4"/>
    <p:sldId id="260" r:id="rId5"/>
    <p:sldId id="269" r:id="rId6"/>
    <p:sldId id="261" r:id="rId7"/>
    <p:sldId id="262" r:id="rId8"/>
    <p:sldId id="263" r:id="rId9"/>
    <p:sldId id="266" r:id="rId10"/>
    <p:sldId id="264" r:id="rId11"/>
    <p:sldId id="265" r:id="rId12"/>
    <p:sldId id="267" r:id="rId13"/>
    <p:sldId id="268" r:id="rId14"/>
    <p:sldId id="270" r:id="rId15"/>
    <p:sldId id="271" r:id="rId16"/>
    <p:sldId id="272" r:id="rId17"/>
    <p:sldId id="273"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4" d="100"/>
          <a:sy n="94" d="100"/>
        </p:scale>
        <p:origin x="-47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146" name="Group 2"/>
          <p:cNvGrpSpPr>
            <a:grpSpLocks/>
          </p:cNvGrpSpPr>
          <p:nvPr/>
        </p:nvGrpSpPr>
        <p:grpSpPr bwMode="auto">
          <a:xfrm>
            <a:off x="381000" y="457200"/>
            <a:ext cx="8397875" cy="5562600"/>
            <a:chOff x="240" y="288"/>
            <a:chExt cx="5290" cy="3504"/>
          </a:xfrm>
        </p:grpSpPr>
        <p:sp>
          <p:nvSpPr>
            <p:cNvPr id="6147"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p:spPr>
          <p:txBody>
            <a:bodyPr wrap="none" anchor="ctr"/>
            <a:lstStyle/>
            <a:p>
              <a:pPr algn="ctr" eaLnBrk="1" hangingPunct="1"/>
              <a:endParaRPr lang="en-US" sz="2400">
                <a:latin typeface="Times New Roman" charset="0"/>
              </a:endParaRPr>
            </a:p>
          </p:txBody>
        </p:sp>
        <p:sp>
          <p:nvSpPr>
            <p:cNvPr id="6148"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eaLnBrk="1" hangingPunct="1"/>
              <a:endParaRPr lang="en-US" sz="2400">
                <a:latin typeface="Times New Roman" charset="0"/>
              </a:endParaRPr>
            </a:p>
          </p:txBody>
        </p:sp>
        <p:sp>
          <p:nvSpPr>
            <p:cNvPr id="6149" name="Line 5"/>
            <p:cNvSpPr>
              <a:spLocks noChangeShapeType="1"/>
            </p:cNvSpPr>
            <p:nvPr/>
          </p:nvSpPr>
          <p:spPr bwMode="auto">
            <a:xfrm>
              <a:off x="576" y="2256"/>
              <a:ext cx="4608" cy="0"/>
            </a:xfrm>
            <a:prstGeom prst="line">
              <a:avLst/>
            </a:prstGeom>
            <a:noFill/>
            <a:ln w="19050">
              <a:solidFill>
                <a:schemeClr val="accent2"/>
              </a:solidFill>
              <a:round/>
              <a:headEnd/>
              <a:tailEnd/>
            </a:ln>
            <a:effectLst/>
          </p:spPr>
          <p:txBody>
            <a:bodyPr wrap="none" anchor="ctr"/>
            <a:lstStyle/>
            <a:p>
              <a:endParaRPr lang="en-US"/>
            </a:p>
          </p:txBody>
        </p:sp>
      </p:grpSp>
      <p:sp>
        <p:nvSpPr>
          <p:cNvPr id="6150" name="Rectangle 6"/>
          <p:cNvSpPr>
            <a:spLocks noGrp="1" noChangeArrowheads="1"/>
          </p:cNvSpPr>
          <p:nvPr>
            <p:ph type="ctrTitle"/>
          </p:nvPr>
        </p:nvSpPr>
        <p:spPr>
          <a:xfrm>
            <a:off x="1219200" y="838200"/>
            <a:ext cx="6781800" cy="2559050"/>
          </a:xfrm>
        </p:spPr>
        <p:txBody>
          <a:bodyPr anchorCtr="1"/>
          <a:lstStyle>
            <a:lvl1pPr algn="ctr">
              <a:defRPr sz="6200"/>
            </a:lvl1pPr>
          </a:lstStyle>
          <a:p>
            <a:r>
              <a:rPr lang="en-US"/>
              <a:t>Click to edit Master title style</a:t>
            </a:r>
          </a:p>
        </p:txBody>
      </p:sp>
      <p:sp>
        <p:nvSpPr>
          <p:cNvPr id="6151" name="Rectangle 7"/>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r>
              <a:rPr lang="en-US"/>
              <a:t>Click to edit Master subtitle style</a:t>
            </a:r>
          </a:p>
        </p:txBody>
      </p:sp>
      <p:sp>
        <p:nvSpPr>
          <p:cNvPr id="6152" name="Rectangle 8"/>
          <p:cNvSpPr>
            <a:spLocks noGrp="1" noChangeArrowheads="1"/>
          </p:cNvSpPr>
          <p:nvPr>
            <p:ph type="dt" sz="half" idx="2"/>
          </p:nvPr>
        </p:nvSpPr>
        <p:spPr>
          <a:xfrm>
            <a:off x="536575" y="6248400"/>
            <a:ext cx="2054225" cy="457200"/>
          </a:xfrm>
        </p:spPr>
        <p:txBody>
          <a:bodyPr/>
          <a:lstStyle>
            <a:lvl1pPr>
              <a:defRPr/>
            </a:lvl1pPr>
          </a:lstStyle>
          <a:p>
            <a:endParaRPr lang="en-US"/>
          </a:p>
        </p:txBody>
      </p:sp>
      <p:sp>
        <p:nvSpPr>
          <p:cNvPr id="6153" name="Rectangle 9"/>
          <p:cNvSpPr>
            <a:spLocks noGrp="1" noChangeArrowheads="1"/>
          </p:cNvSpPr>
          <p:nvPr>
            <p:ph type="ftr" sz="quarter" idx="3"/>
          </p:nvPr>
        </p:nvSpPr>
        <p:spPr>
          <a:xfrm>
            <a:off x="3251200" y="6248400"/>
            <a:ext cx="2887663" cy="457200"/>
          </a:xfrm>
        </p:spPr>
        <p:txBody>
          <a:bodyPr/>
          <a:lstStyle>
            <a:lvl1pPr>
              <a:defRPr/>
            </a:lvl1pPr>
          </a:lstStyle>
          <a:p>
            <a:endParaRPr lang="en-US"/>
          </a:p>
        </p:txBody>
      </p:sp>
      <p:sp>
        <p:nvSpPr>
          <p:cNvPr id="6154" name="Rectangle 10"/>
          <p:cNvSpPr>
            <a:spLocks noGrp="1" noChangeArrowheads="1"/>
          </p:cNvSpPr>
          <p:nvPr>
            <p:ph type="sldNum" sz="quarter" idx="4"/>
          </p:nvPr>
        </p:nvSpPr>
        <p:spPr>
          <a:xfrm>
            <a:off x="6788150" y="6257925"/>
            <a:ext cx="1905000" cy="457200"/>
          </a:xfrm>
        </p:spPr>
        <p:txBody>
          <a:bodyPr/>
          <a:lstStyle>
            <a:lvl1pPr>
              <a:defRPr/>
            </a:lvl1pPr>
          </a:lstStyle>
          <a:p>
            <a:fld id="{B1CD1A96-900F-4344-8B22-FB638ABDD23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3BDDD1-A657-498B-84FF-AE3971E50C0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255D7DC-64B3-497B-B5F0-3ACD9A6B794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2E3FDB-1363-4490-A78F-C28F5AEE4CC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E453820-4657-4640-A8A7-7B364B5384D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B4B5616-3E04-4A28-B179-D2FED90FDC8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C54B036-BB53-4372-82BA-C81DB3ABD32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6AF89FA-15CD-41CB-81F9-135DCA67546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163812D-6A91-4EA7-9A08-1682C116C8A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DB42A66-9EF0-4629-9961-487347D82E2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2502932-445A-4417-9E35-8FCE07F82AA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228600" y="228600"/>
            <a:ext cx="8686800" cy="5943600"/>
            <a:chOff x="144" y="144"/>
            <a:chExt cx="5472" cy="3744"/>
          </a:xfrm>
        </p:grpSpPr>
        <p:sp>
          <p:nvSpPr>
            <p:cNvPr id="5123"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p:spPr>
          <p:txBody>
            <a:bodyPr wrap="none" anchor="ctr"/>
            <a:lstStyle/>
            <a:p>
              <a:pPr algn="ctr" eaLnBrk="1" hangingPunct="1"/>
              <a:endParaRPr lang="en-US" sz="2400">
                <a:latin typeface="Times New Roman" charset="0"/>
              </a:endParaRPr>
            </a:p>
          </p:txBody>
        </p:sp>
        <p:sp>
          <p:nvSpPr>
            <p:cNvPr id="5124"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p:spPr>
          <p:txBody>
            <a:bodyPr wrap="none" anchor="ctr"/>
            <a:lstStyle/>
            <a:p>
              <a:pPr algn="ctr" eaLnBrk="1" hangingPunct="1"/>
              <a:endParaRPr lang="en-US" sz="2400">
                <a:latin typeface="Times New Roman" charset="0"/>
              </a:endParaRPr>
            </a:p>
          </p:txBody>
        </p:sp>
        <p:sp>
          <p:nvSpPr>
            <p:cNvPr id="5125" name="Line 5"/>
            <p:cNvSpPr>
              <a:spLocks noChangeShapeType="1"/>
            </p:cNvSpPr>
            <p:nvPr/>
          </p:nvSpPr>
          <p:spPr bwMode="auto">
            <a:xfrm>
              <a:off x="336" y="1092"/>
              <a:ext cx="5136" cy="0"/>
            </a:xfrm>
            <a:prstGeom prst="line">
              <a:avLst/>
            </a:prstGeom>
            <a:noFill/>
            <a:ln w="12700">
              <a:solidFill>
                <a:schemeClr val="accent2"/>
              </a:solidFill>
              <a:round/>
              <a:headEnd/>
              <a:tailEnd/>
            </a:ln>
            <a:effectLst/>
          </p:spPr>
          <p:txBody>
            <a:bodyPr/>
            <a:lstStyle/>
            <a:p>
              <a:endParaRPr lang="en-US"/>
            </a:p>
          </p:txBody>
        </p:sp>
      </p:grpSp>
      <p:sp>
        <p:nvSpPr>
          <p:cNvPr id="5126" name="Rectangle 6"/>
          <p:cNvSpPr>
            <a:spLocks noGrp="1" noChangeArrowheads="1"/>
          </p:cNvSpPr>
          <p:nvPr>
            <p:ph type="title"/>
          </p:nvPr>
        </p:nvSpPr>
        <p:spPr bwMode="auto">
          <a:xfrm>
            <a:off x="533400" y="473075"/>
            <a:ext cx="8153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7" name="Rectangle 7"/>
          <p:cNvSpPr>
            <a:spLocks noGrp="1" noChangeArrowheads="1"/>
          </p:cNvSpPr>
          <p:nvPr>
            <p:ph type="body" idx="1"/>
          </p:nvPr>
        </p:nvSpPr>
        <p:spPr bwMode="auto">
          <a:xfrm>
            <a:off x="533400" y="1828800"/>
            <a:ext cx="81534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Grp="1" noChangeArrowheads="1"/>
          </p:cNvSpPr>
          <p:nvPr>
            <p:ph type="dt" sz="half" idx="2"/>
          </p:nvPr>
        </p:nvSpPr>
        <p:spPr bwMode="auto">
          <a:xfrm>
            <a:off x="533400" y="6248400"/>
            <a:ext cx="2057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lvl1pPr>
          </a:lstStyle>
          <a:p>
            <a:endParaRPr lang="en-US"/>
          </a:p>
        </p:txBody>
      </p:sp>
      <p:sp>
        <p:nvSpPr>
          <p:cNvPr id="5129" name="Rectangle 9"/>
          <p:cNvSpPr>
            <a:spLocks noGrp="1" noChangeArrowheads="1"/>
          </p:cNvSpPr>
          <p:nvPr>
            <p:ph type="ftr" sz="quarter" idx="3"/>
          </p:nvPr>
        </p:nvSpPr>
        <p:spPr bwMode="auto">
          <a:xfrm>
            <a:off x="32385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lvl1pPr>
          </a:lstStyle>
          <a:p>
            <a:endParaRPr lang="en-US"/>
          </a:p>
        </p:txBody>
      </p:sp>
      <p:sp>
        <p:nvSpPr>
          <p:cNvPr id="5130" name="Rectangle 10"/>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lvl1pPr>
          </a:lstStyle>
          <a:p>
            <a:fld id="{07F281B2-2F57-4FDA-9C90-7BB2DD43BCB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lnSpc>
          <a:spcPct val="80000"/>
        </a:lnSpc>
        <a:spcBef>
          <a:spcPct val="0"/>
        </a:spcBef>
        <a:spcAft>
          <a:spcPct val="0"/>
        </a:spcAft>
        <a:defRPr sz="4400">
          <a:solidFill>
            <a:schemeClr val="tx2"/>
          </a:solidFill>
          <a:latin typeface="+mj-lt"/>
          <a:ea typeface="+mj-ea"/>
          <a:cs typeface="+mj-cs"/>
        </a:defRPr>
      </a:lvl1pPr>
      <a:lvl2pPr algn="l" rtl="0" fontAlgn="base">
        <a:lnSpc>
          <a:spcPct val="80000"/>
        </a:lnSpc>
        <a:spcBef>
          <a:spcPct val="0"/>
        </a:spcBef>
        <a:spcAft>
          <a:spcPct val="0"/>
        </a:spcAft>
        <a:defRPr sz="4400">
          <a:solidFill>
            <a:schemeClr val="tx2"/>
          </a:solidFill>
          <a:latin typeface="Times New Roman" charset="0"/>
        </a:defRPr>
      </a:lvl2pPr>
      <a:lvl3pPr algn="l" rtl="0" fontAlgn="base">
        <a:lnSpc>
          <a:spcPct val="80000"/>
        </a:lnSpc>
        <a:spcBef>
          <a:spcPct val="0"/>
        </a:spcBef>
        <a:spcAft>
          <a:spcPct val="0"/>
        </a:spcAft>
        <a:defRPr sz="4400">
          <a:solidFill>
            <a:schemeClr val="tx2"/>
          </a:solidFill>
          <a:latin typeface="Times New Roman" charset="0"/>
        </a:defRPr>
      </a:lvl3pPr>
      <a:lvl4pPr algn="l" rtl="0" fontAlgn="base">
        <a:lnSpc>
          <a:spcPct val="80000"/>
        </a:lnSpc>
        <a:spcBef>
          <a:spcPct val="0"/>
        </a:spcBef>
        <a:spcAft>
          <a:spcPct val="0"/>
        </a:spcAft>
        <a:defRPr sz="4400">
          <a:solidFill>
            <a:schemeClr val="tx2"/>
          </a:solidFill>
          <a:latin typeface="Times New Roman" charset="0"/>
        </a:defRPr>
      </a:lvl4pPr>
      <a:lvl5pPr algn="l" rtl="0" fontAlgn="base">
        <a:lnSpc>
          <a:spcPct val="80000"/>
        </a:lnSpc>
        <a:spcBef>
          <a:spcPct val="0"/>
        </a:spcBef>
        <a:spcAft>
          <a:spcPct val="0"/>
        </a:spcAft>
        <a:defRPr sz="4400">
          <a:solidFill>
            <a:schemeClr val="tx2"/>
          </a:solidFill>
          <a:latin typeface="Times New Roman" charset="0"/>
        </a:defRPr>
      </a:lvl5pPr>
      <a:lvl6pPr marL="457200" algn="l" rtl="0" fontAlgn="base">
        <a:lnSpc>
          <a:spcPct val="80000"/>
        </a:lnSpc>
        <a:spcBef>
          <a:spcPct val="0"/>
        </a:spcBef>
        <a:spcAft>
          <a:spcPct val="0"/>
        </a:spcAft>
        <a:defRPr sz="4400">
          <a:solidFill>
            <a:schemeClr val="tx2"/>
          </a:solidFill>
          <a:latin typeface="Times New Roman" charset="0"/>
        </a:defRPr>
      </a:lvl6pPr>
      <a:lvl7pPr marL="914400" algn="l" rtl="0" fontAlgn="base">
        <a:lnSpc>
          <a:spcPct val="80000"/>
        </a:lnSpc>
        <a:spcBef>
          <a:spcPct val="0"/>
        </a:spcBef>
        <a:spcAft>
          <a:spcPct val="0"/>
        </a:spcAft>
        <a:defRPr sz="4400">
          <a:solidFill>
            <a:schemeClr val="tx2"/>
          </a:solidFill>
          <a:latin typeface="Times New Roman" charset="0"/>
        </a:defRPr>
      </a:lvl7pPr>
      <a:lvl8pPr marL="1371600" algn="l" rtl="0" fontAlgn="base">
        <a:lnSpc>
          <a:spcPct val="80000"/>
        </a:lnSpc>
        <a:spcBef>
          <a:spcPct val="0"/>
        </a:spcBef>
        <a:spcAft>
          <a:spcPct val="0"/>
        </a:spcAft>
        <a:defRPr sz="4400">
          <a:solidFill>
            <a:schemeClr val="tx2"/>
          </a:solidFill>
          <a:latin typeface="Times New Roman" charset="0"/>
        </a:defRPr>
      </a:lvl8pPr>
      <a:lvl9pPr marL="1828800" algn="l" rtl="0" fontAlgn="base">
        <a:lnSpc>
          <a:spcPct val="80000"/>
        </a:lnSpc>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lr>
          <a:schemeClr val="accent2"/>
        </a:buClr>
        <a:buSzPct val="75000"/>
        <a:buFont typeface="Wingdings" pitchFamily="2" charset="2"/>
        <a:buChar char="n"/>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hlink"/>
        </a:buClr>
        <a:buSzPct val="5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4000"/>
              <a:t>Some Basic Principles and Definitions</a:t>
            </a:r>
          </a:p>
        </p:txBody>
      </p:sp>
      <p:sp>
        <p:nvSpPr>
          <p:cNvPr id="4099" name="Rectangle 3"/>
          <p:cNvSpPr>
            <a:spLocks noGrp="1" noChangeArrowheads="1"/>
          </p:cNvSpPr>
          <p:nvPr>
            <p:ph type="body" idx="1"/>
          </p:nvPr>
        </p:nvSpPr>
        <p:spPr/>
        <p:txBody>
          <a:bodyPr/>
          <a:lstStyle/>
          <a:p>
            <a:pPr>
              <a:lnSpc>
                <a:spcPct val="90000"/>
              </a:lnSpc>
            </a:pPr>
            <a:r>
              <a:rPr lang="en-US"/>
              <a:t>System of Economic Organization: Laws and customs that establish who determines how material things are used, who controls and directs the use of factors (means) of production, including labor. </a:t>
            </a:r>
          </a:p>
          <a:p>
            <a:pPr>
              <a:lnSpc>
                <a:spcPct val="90000"/>
              </a:lnSpc>
            </a:pPr>
            <a:r>
              <a:rPr lang="en-US"/>
              <a:t>A System of Economic Organization determines explicitly and implicitly what is produced, for whom it is produced, how it is produced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The Evils of “the Wage System”</a:t>
            </a:r>
          </a:p>
        </p:txBody>
      </p:sp>
      <p:sp>
        <p:nvSpPr>
          <p:cNvPr id="14339" name="Rectangle 3"/>
          <p:cNvSpPr>
            <a:spLocks noGrp="1" noChangeArrowheads="1"/>
          </p:cNvSpPr>
          <p:nvPr>
            <p:ph type="body" idx="1"/>
          </p:nvPr>
        </p:nvSpPr>
        <p:spPr/>
        <p:txBody>
          <a:bodyPr/>
          <a:lstStyle/>
          <a:p>
            <a:pPr>
              <a:lnSpc>
                <a:spcPct val="80000"/>
              </a:lnSpc>
            </a:pPr>
            <a:r>
              <a:rPr lang="en-US" sz="2700"/>
              <a:t>The capitalist labor market was a process through which workers were robbed of their just compensation</a:t>
            </a:r>
          </a:p>
          <a:p>
            <a:pPr>
              <a:lnSpc>
                <a:spcPct val="80000"/>
              </a:lnSpc>
            </a:pPr>
            <a:r>
              <a:rPr lang="en-US" sz="2700"/>
              <a:t>The idea of a wage agreement as a voluntary contract was a sham; the laws of property gave owners of land and capital (a minority) tremendous bargaining power over workers (the majority)</a:t>
            </a:r>
          </a:p>
          <a:p>
            <a:pPr>
              <a:lnSpc>
                <a:spcPct val="80000"/>
              </a:lnSpc>
            </a:pPr>
            <a:r>
              <a:rPr lang="en-US" sz="2700"/>
              <a:t>For most people, the only “choice” was to accept an unfairly low wage from an employer, or starve to death.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4000"/>
              <a:t>Matters on Which Socialists Differed</a:t>
            </a:r>
          </a:p>
        </p:txBody>
      </p:sp>
      <p:sp>
        <p:nvSpPr>
          <p:cNvPr id="15363" name="Rectangle 3"/>
          <p:cNvSpPr>
            <a:spLocks noGrp="1" noChangeArrowheads="1"/>
          </p:cNvSpPr>
          <p:nvPr>
            <p:ph type="body" idx="1"/>
          </p:nvPr>
        </p:nvSpPr>
        <p:spPr/>
        <p:txBody>
          <a:bodyPr/>
          <a:lstStyle/>
          <a:p>
            <a:r>
              <a:rPr lang="en-US" sz="2800"/>
              <a:t>Would Socialism emerge as a historical necessity, or would it require reasoned persuasion?</a:t>
            </a:r>
          </a:p>
          <a:p>
            <a:r>
              <a:rPr lang="en-US" sz="2800"/>
              <a:t>Was the form of eventual socialism pre-determined, or did it need to be designed? (Rationalism)</a:t>
            </a:r>
          </a:p>
          <a:p>
            <a:r>
              <a:rPr lang="en-US" sz="2800"/>
              <a:t>Voluntary Associations or State Socialism?</a:t>
            </a:r>
          </a:p>
          <a:p>
            <a:r>
              <a:rPr lang="en-US" sz="2800"/>
              <a:t>Coups/Violent revolutions or peaceful evolution?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4800"/>
              <a:t>Utopian Socialists</a:t>
            </a:r>
          </a:p>
        </p:txBody>
      </p:sp>
      <p:sp>
        <p:nvSpPr>
          <p:cNvPr id="17411" name="Rectangle 3"/>
          <p:cNvSpPr>
            <a:spLocks noGrp="1" noChangeArrowheads="1"/>
          </p:cNvSpPr>
          <p:nvPr>
            <p:ph type="body" idx="1"/>
          </p:nvPr>
        </p:nvSpPr>
        <p:spPr/>
        <p:txBody>
          <a:bodyPr/>
          <a:lstStyle/>
          <a:p>
            <a:r>
              <a:rPr lang="en-US" sz="2800"/>
              <a:t>A manifestation of rationalism, they produced blueprints for new social institutions that would eliminate problems of capitalism</a:t>
            </a:r>
          </a:p>
          <a:p>
            <a:r>
              <a:rPr lang="en-US" sz="2800"/>
              <a:t>Keep the good parts (high productivity, technological progress, incentives to work hard) but eliminate the bad.</a:t>
            </a:r>
          </a:p>
          <a:p>
            <a:r>
              <a:rPr lang="en-US" sz="2800"/>
              <a:t>The key was to reform the economic institutions; beneficial changes in human nature would follow.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Marxian Socialism</a:t>
            </a:r>
          </a:p>
        </p:txBody>
      </p:sp>
      <p:sp>
        <p:nvSpPr>
          <p:cNvPr id="18435" name="Rectangle 3"/>
          <p:cNvSpPr>
            <a:spLocks noGrp="1" noChangeArrowheads="1"/>
          </p:cNvSpPr>
          <p:nvPr>
            <p:ph type="body" idx="1"/>
          </p:nvPr>
        </p:nvSpPr>
        <p:spPr/>
        <p:txBody>
          <a:bodyPr/>
          <a:lstStyle/>
          <a:p>
            <a:r>
              <a:rPr lang="en-US" sz="2800"/>
              <a:t>Marx produced an impressive logical system for thinking about the evolution and problems of capitalism, and powerful rhetoric attacking it.</a:t>
            </a:r>
          </a:p>
          <a:p>
            <a:r>
              <a:rPr lang="en-US" sz="2800"/>
              <a:t>Since Socialism was seen as a necessary product of historical evolution, however, Marxists offered few descriptions of how a socialist society would actually be organized. Working for revolution was more important.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Democratic Socialism</a:t>
            </a:r>
          </a:p>
        </p:txBody>
      </p:sp>
      <p:sp>
        <p:nvSpPr>
          <p:cNvPr id="21507" name="Rectangle 3"/>
          <p:cNvSpPr>
            <a:spLocks noGrp="1" noChangeArrowheads="1"/>
          </p:cNvSpPr>
          <p:nvPr>
            <p:ph type="body" idx="1"/>
          </p:nvPr>
        </p:nvSpPr>
        <p:spPr/>
        <p:txBody>
          <a:bodyPr/>
          <a:lstStyle/>
          <a:p>
            <a:pPr>
              <a:lnSpc>
                <a:spcPct val="90000"/>
              </a:lnSpc>
            </a:pPr>
            <a:r>
              <a:rPr lang="en-US"/>
              <a:t>Socialism should and would come gradually through democratic processes</a:t>
            </a:r>
          </a:p>
          <a:p>
            <a:pPr>
              <a:lnSpc>
                <a:spcPct val="90000"/>
              </a:lnSpc>
            </a:pPr>
            <a:r>
              <a:rPr lang="en-US"/>
              <a:t>The state would, through large and small steps, replace capitalist institutions with socialist institutions</a:t>
            </a:r>
          </a:p>
          <a:p>
            <a:pPr>
              <a:lnSpc>
                <a:spcPct val="90000"/>
              </a:lnSpc>
            </a:pPr>
            <a:r>
              <a:rPr lang="en-US"/>
              <a:t>Right-thinking economists and other intellectuals would play a large role in designing the reformed institutions.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5400"/>
              <a:t>20</a:t>
            </a:r>
            <a:r>
              <a:rPr lang="en-US" sz="5400" baseline="30000"/>
              <a:t>th</a:t>
            </a:r>
            <a:r>
              <a:rPr lang="en-US" sz="5400"/>
              <a:t> Century Socialism</a:t>
            </a:r>
          </a:p>
        </p:txBody>
      </p:sp>
      <p:sp>
        <p:nvSpPr>
          <p:cNvPr id="22531" name="Rectangle 3"/>
          <p:cNvSpPr>
            <a:spLocks noGrp="1" noChangeArrowheads="1"/>
          </p:cNvSpPr>
          <p:nvPr>
            <p:ph type="body" idx="1"/>
          </p:nvPr>
        </p:nvSpPr>
        <p:spPr/>
        <p:txBody>
          <a:bodyPr/>
          <a:lstStyle/>
          <a:p>
            <a:r>
              <a:rPr lang="en-US" sz="2800"/>
              <a:t>Socialist political parties became prominent in many European nations, successful Marxist revolutions occurred in others; in the US, socialist policies promoted by some in Democratic party</a:t>
            </a:r>
          </a:p>
          <a:p>
            <a:r>
              <a:rPr lang="en-US" sz="2800"/>
              <a:t>All faced problem of how to implement socialism. How could a socialist system actually be run? What “socialist” reforms would actually lead to better economic performance?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4000"/>
              <a:t>Some Questions Facing Practical Socialists</a:t>
            </a:r>
          </a:p>
        </p:txBody>
      </p:sp>
      <p:sp>
        <p:nvSpPr>
          <p:cNvPr id="23555" name="Rectangle 3"/>
          <p:cNvSpPr>
            <a:spLocks noGrp="1" noChangeArrowheads="1"/>
          </p:cNvSpPr>
          <p:nvPr>
            <p:ph type="body" idx="1"/>
          </p:nvPr>
        </p:nvSpPr>
        <p:spPr/>
        <p:txBody>
          <a:bodyPr/>
          <a:lstStyle/>
          <a:p>
            <a:pPr>
              <a:lnSpc>
                <a:spcPct val="90000"/>
              </a:lnSpc>
            </a:pPr>
            <a:r>
              <a:rPr lang="en-US"/>
              <a:t>How much of the economy should be directly owned/controlled by the government? Heavy industry? Agriculture? Retail Distribution?</a:t>
            </a:r>
          </a:p>
          <a:p>
            <a:pPr>
              <a:lnSpc>
                <a:spcPct val="90000"/>
              </a:lnSpc>
            </a:pPr>
            <a:r>
              <a:rPr lang="en-US"/>
              <a:t>Should some consumption be socialized? Housing? Laundry Services?</a:t>
            </a:r>
          </a:p>
          <a:p>
            <a:pPr>
              <a:lnSpc>
                <a:spcPct val="90000"/>
              </a:lnSpc>
            </a:pPr>
            <a:r>
              <a:rPr lang="en-US"/>
              <a:t>How to insure that managers of state run businesses really act in the public interest?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4000"/>
              <a:t>Some Questions Facing Practical Socialists</a:t>
            </a:r>
          </a:p>
        </p:txBody>
      </p:sp>
      <p:sp>
        <p:nvSpPr>
          <p:cNvPr id="24579" name="Rectangle 3"/>
          <p:cNvSpPr>
            <a:spLocks noGrp="1" noChangeArrowheads="1"/>
          </p:cNvSpPr>
          <p:nvPr>
            <p:ph type="body" idx="1"/>
          </p:nvPr>
        </p:nvSpPr>
        <p:spPr/>
        <p:txBody>
          <a:bodyPr/>
          <a:lstStyle/>
          <a:p>
            <a:pPr>
              <a:lnSpc>
                <a:spcPct val="90000"/>
              </a:lnSpc>
              <a:buFont typeface="Wingdings" pitchFamily="2" charset="2"/>
              <a:buNone/>
            </a:pPr>
            <a:r>
              <a:rPr lang="en-US" sz="2700"/>
              <a:t>	How much of the nations’ resources should be devoted to producing private consumption goods? Public goods? Building future productive capacity (Investment)? </a:t>
            </a:r>
          </a:p>
          <a:p>
            <a:pPr>
              <a:lnSpc>
                <a:spcPct val="90000"/>
              </a:lnSpc>
              <a:buFont typeface="Wingdings" pitchFamily="2" charset="2"/>
              <a:buNone/>
            </a:pPr>
            <a:r>
              <a:rPr lang="en-US" sz="2700"/>
              <a:t>	How does the government to decide how much of various types of goods to produce?</a:t>
            </a:r>
          </a:p>
          <a:p>
            <a:pPr>
              <a:lnSpc>
                <a:spcPct val="90000"/>
              </a:lnSpc>
            </a:pPr>
            <a:r>
              <a:rPr lang="en-US" sz="2700"/>
              <a:t>How and how much should the government control the allocation of labor to different industries and occupations? The training of new labor?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4000"/>
              <a:t>Characteristics of Capitalism as a System of Economic Organization</a:t>
            </a:r>
          </a:p>
        </p:txBody>
      </p:sp>
      <p:sp>
        <p:nvSpPr>
          <p:cNvPr id="8195" name="Rectangle 3"/>
          <p:cNvSpPr>
            <a:spLocks noGrp="1" noChangeArrowheads="1"/>
          </p:cNvSpPr>
          <p:nvPr>
            <p:ph type="body" idx="1"/>
          </p:nvPr>
        </p:nvSpPr>
        <p:spPr/>
        <p:txBody>
          <a:bodyPr/>
          <a:lstStyle/>
          <a:p>
            <a:pPr>
              <a:lnSpc>
                <a:spcPct val="90000"/>
              </a:lnSpc>
            </a:pPr>
            <a:r>
              <a:rPr lang="en-US"/>
              <a:t>Individuals are allowed to “own” things. The government will protect the exclusive right of an individual to use the things he owns.</a:t>
            </a:r>
          </a:p>
          <a:p>
            <a:pPr>
              <a:lnSpc>
                <a:spcPct val="90000"/>
              </a:lnSpc>
            </a:pPr>
            <a:r>
              <a:rPr lang="en-US"/>
              <a:t>Individuals may exchange the things they own with one another. If to people voluntarily agree to an exchange (i.e., no physical coercion or fraud), the government will act to prevent others from interfering, or either party from backing out. (Contracts)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4000"/>
              <a:t>Characteristics of Capitalism as a System of Economic Organization</a:t>
            </a:r>
          </a:p>
        </p:txBody>
      </p:sp>
      <p:sp>
        <p:nvSpPr>
          <p:cNvPr id="9219" name="Rectangle 3"/>
          <p:cNvSpPr>
            <a:spLocks noGrp="1" noChangeArrowheads="1"/>
          </p:cNvSpPr>
          <p:nvPr>
            <p:ph type="body" idx="1"/>
          </p:nvPr>
        </p:nvSpPr>
        <p:spPr/>
        <p:txBody>
          <a:bodyPr/>
          <a:lstStyle/>
          <a:p>
            <a:r>
              <a:rPr lang="en-US"/>
              <a:t>Individuals can own means of production, use them to produce new things which they also own. </a:t>
            </a:r>
          </a:p>
          <a:p>
            <a:r>
              <a:rPr lang="en-US"/>
              <a:t>Production of goods can also occur through contracts between owners of factors of production that specify the contribution of each and the share of total production received by each.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4800"/>
              <a:t>The Capitalist Labor Market</a:t>
            </a:r>
            <a:r>
              <a:rPr lang="en-US"/>
              <a:t> </a:t>
            </a:r>
          </a:p>
        </p:txBody>
      </p:sp>
      <p:sp>
        <p:nvSpPr>
          <p:cNvPr id="10243" name="Rectangle 3"/>
          <p:cNvSpPr>
            <a:spLocks noGrp="1" noChangeArrowheads="1"/>
          </p:cNvSpPr>
          <p:nvPr>
            <p:ph type="body" idx="1"/>
          </p:nvPr>
        </p:nvSpPr>
        <p:spPr/>
        <p:txBody>
          <a:bodyPr/>
          <a:lstStyle/>
          <a:p>
            <a:r>
              <a:rPr lang="en-US" sz="2800"/>
              <a:t>People may make agreements to sell their labor services to another for some time period or some purpose</a:t>
            </a:r>
          </a:p>
          <a:p>
            <a:r>
              <a:rPr lang="en-US" sz="2800"/>
              <a:t>In return they often receive a fixed payment called a “wage”, rather than some share of the output.</a:t>
            </a:r>
          </a:p>
          <a:p>
            <a:r>
              <a:rPr lang="en-US" sz="2800"/>
              <a:t>The “Labor Market” is a name for the social processes through which these labor contracts are made.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sz="4000"/>
              <a:t>Reason, Rationalism, &amp; Perfectibility</a:t>
            </a:r>
          </a:p>
        </p:txBody>
      </p:sp>
      <p:sp>
        <p:nvSpPr>
          <p:cNvPr id="20483" name="Rectangle 3"/>
          <p:cNvSpPr>
            <a:spLocks noGrp="1" noChangeArrowheads="1"/>
          </p:cNvSpPr>
          <p:nvPr>
            <p:ph type="body" idx="1"/>
          </p:nvPr>
        </p:nvSpPr>
        <p:spPr/>
        <p:txBody>
          <a:bodyPr/>
          <a:lstStyle/>
          <a:p>
            <a:r>
              <a:rPr lang="en-US" sz="2800"/>
              <a:t>Rationalism: the problems of human society can be solved through the application of human reason. New and better social systems can be designed to replace old systems, (like the status quo) that just emerged through an unguided process; society can be perfected. </a:t>
            </a:r>
          </a:p>
          <a:p>
            <a:r>
              <a:rPr lang="en-US" sz="2800"/>
              <a:t>Technocracy: rule of experts. Society should be ruled or managed by an educated elite. “Social Engineering”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5400"/>
              <a:t>Socialism</a:t>
            </a:r>
          </a:p>
        </p:txBody>
      </p:sp>
      <p:sp>
        <p:nvSpPr>
          <p:cNvPr id="11267" name="Rectangle 3"/>
          <p:cNvSpPr>
            <a:spLocks noGrp="1" noChangeArrowheads="1"/>
          </p:cNvSpPr>
          <p:nvPr>
            <p:ph type="body" idx="1"/>
          </p:nvPr>
        </p:nvSpPr>
        <p:spPr/>
        <p:txBody>
          <a:bodyPr/>
          <a:lstStyle/>
          <a:p>
            <a:pPr>
              <a:lnSpc>
                <a:spcPct val="90000"/>
              </a:lnSpc>
            </a:pPr>
            <a:r>
              <a:rPr lang="en-US"/>
              <a:t>A name for several proposed alternatives to the capitalist system of economic organization </a:t>
            </a:r>
          </a:p>
          <a:p>
            <a:pPr>
              <a:lnSpc>
                <a:spcPct val="90000"/>
              </a:lnSpc>
            </a:pPr>
            <a:r>
              <a:rPr lang="en-US"/>
              <a:t>These proposals began to emerge in the early 1800’s. </a:t>
            </a:r>
          </a:p>
          <a:p>
            <a:pPr>
              <a:lnSpc>
                <a:spcPct val="90000"/>
              </a:lnSpc>
            </a:pPr>
            <a:r>
              <a:rPr lang="en-US"/>
              <a:t>Most involved control of means of production by large groups of workers or by the government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5400"/>
              <a:t>Common Socialist Themes</a:t>
            </a:r>
          </a:p>
        </p:txBody>
      </p:sp>
      <p:sp>
        <p:nvSpPr>
          <p:cNvPr id="12291" name="Rectangle 3"/>
          <p:cNvSpPr>
            <a:spLocks noGrp="1" noChangeArrowheads="1"/>
          </p:cNvSpPr>
          <p:nvPr>
            <p:ph type="body" idx="1"/>
          </p:nvPr>
        </p:nvSpPr>
        <p:spPr/>
        <p:txBody>
          <a:bodyPr/>
          <a:lstStyle/>
          <a:p>
            <a:r>
              <a:rPr lang="en-US"/>
              <a:t>Capitalist Distribution was Unjust</a:t>
            </a:r>
          </a:p>
          <a:p>
            <a:pPr>
              <a:buFont typeface="Wingdings" pitchFamily="2" charset="2"/>
              <a:buNone/>
            </a:pPr>
            <a:r>
              <a:rPr lang="en-US"/>
              <a:t>	</a:t>
            </a:r>
          </a:p>
          <a:p>
            <a:pPr>
              <a:buFont typeface="Wingdings" pitchFamily="2" charset="2"/>
              <a:buNone/>
            </a:pPr>
            <a:r>
              <a:rPr lang="en-US"/>
              <a:t>	--All value was produced by labor, yet laborers did not receive all value.</a:t>
            </a:r>
          </a:p>
          <a:p>
            <a:pPr>
              <a:buFont typeface="Wingdings" pitchFamily="2" charset="2"/>
              <a:buNone/>
            </a:pPr>
            <a:r>
              <a:rPr lang="en-US"/>
              <a:t>	--Why rental income was unjust</a:t>
            </a:r>
          </a:p>
          <a:p>
            <a:pPr>
              <a:buFont typeface="Wingdings" pitchFamily="2" charset="2"/>
              <a:buNone/>
            </a:pPr>
            <a:r>
              <a:rPr lang="en-US"/>
              <a:t>	--Why profit income was unjust.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4800"/>
              <a:t>Common Socialist Themes</a:t>
            </a:r>
          </a:p>
        </p:txBody>
      </p:sp>
      <p:sp>
        <p:nvSpPr>
          <p:cNvPr id="13315" name="Rectangle 3"/>
          <p:cNvSpPr>
            <a:spLocks noGrp="1" noChangeArrowheads="1"/>
          </p:cNvSpPr>
          <p:nvPr>
            <p:ph type="body" idx="1"/>
          </p:nvPr>
        </p:nvSpPr>
        <p:spPr/>
        <p:txBody>
          <a:bodyPr/>
          <a:lstStyle/>
          <a:p>
            <a:pPr>
              <a:lnSpc>
                <a:spcPct val="90000"/>
              </a:lnSpc>
            </a:pPr>
            <a:r>
              <a:rPr lang="en-US"/>
              <a:t>Classical (and later, neoclassical) economics was not a description of how the capitalist system really worked, but an ideological defense of the capitalist system masquerading as science</a:t>
            </a:r>
          </a:p>
          <a:p>
            <a:pPr>
              <a:lnSpc>
                <a:spcPct val="90000"/>
              </a:lnSpc>
            </a:pPr>
            <a:r>
              <a:rPr lang="en-US"/>
              <a:t>Socialist writers attempted to criticize capitalism, to refute mainstream economics, and to describe and defend better economic system.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4800"/>
              <a:t>Common Socialist Themes</a:t>
            </a:r>
          </a:p>
        </p:txBody>
      </p:sp>
      <p:sp>
        <p:nvSpPr>
          <p:cNvPr id="16387" name="Rectangle 3"/>
          <p:cNvSpPr>
            <a:spLocks noGrp="1" noChangeArrowheads="1"/>
          </p:cNvSpPr>
          <p:nvPr>
            <p:ph type="body" idx="1"/>
          </p:nvPr>
        </p:nvSpPr>
        <p:spPr/>
        <p:txBody>
          <a:bodyPr/>
          <a:lstStyle/>
          <a:p>
            <a:r>
              <a:rPr lang="en-US"/>
              <a:t>Defenders of Capitalism argue that it is the best system for channeling the selfish impulses of human nature, but </a:t>
            </a:r>
          </a:p>
          <a:p>
            <a:r>
              <a:rPr lang="en-US"/>
              <a:t>Socialists argued that Capitalism caused people to be selfish, immoral, ignorant. Under a better system, a better “human nature” would emerge.</a:t>
            </a:r>
          </a:p>
        </p:txBody>
      </p:sp>
    </p:spTree>
  </p:cSld>
  <p:clrMapOvr>
    <a:masterClrMapping/>
  </p:clrMapOvr>
</p:sld>
</file>

<file path=ppt/theme/theme1.xml><?xml version="1.0" encoding="utf-8"?>
<a:theme xmlns:a="http://schemas.openxmlformats.org/drawingml/2006/main" name="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Refined</Template>
  <TotalTime>243</TotalTime>
  <Words>913</Words>
  <Application>Microsoft Office PowerPoint</Application>
  <PresentationFormat>On-screen Show (4:3)</PresentationFormat>
  <Paragraphs>63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 New Roman</vt:lpstr>
      <vt:lpstr>Wingdings</vt:lpstr>
      <vt:lpstr>Refined</vt:lpstr>
      <vt:lpstr>Some Basic Principles and Definitions</vt:lpstr>
      <vt:lpstr>Characteristics of Capitalism as a System of Economic Organization</vt:lpstr>
      <vt:lpstr>Characteristics of Capitalism as a System of Economic Organization</vt:lpstr>
      <vt:lpstr>The Capitalist Labor Market </vt:lpstr>
      <vt:lpstr>Reason, Rationalism, &amp; Perfectibility</vt:lpstr>
      <vt:lpstr>Socialism</vt:lpstr>
      <vt:lpstr>Common Socialist Themes</vt:lpstr>
      <vt:lpstr>Common Socialist Themes</vt:lpstr>
      <vt:lpstr>Common Socialist Themes</vt:lpstr>
      <vt:lpstr>The Evils of “the Wage System”</vt:lpstr>
      <vt:lpstr>Matters on Which Socialists Differed</vt:lpstr>
      <vt:lpstr>Utopian Socialists</vt:lpstr>
      <vt:lpstr>Marxian Socialism</vt:lpstr>
      <vt:lpstr>Democratic Socialism</vt:lpstr>
      <vt:lpstr>20th Century Socialism</vt:lpstr>
      <vt:lpstr>Some Questions Facing Practical Socialists</vt:lpstr>
      <vt:lpstr>Some Questions Facing Practical Socialists</vt:lpstr>
    </vt:vector>
  </TitlesOfParts>
  <Company>Michigan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Socialism</dc:title>
  <dc:creator>Biddle, Jeff</dc:creator>
  <cp:lastModifiedBy>biddle</cp:lastModifiedBy>
  <cp:revision>10</cp:revision>
  <dcterms:created xsi:type="dcterms:W3CDTF">2005-01-11T15:58:51Z</dcterms:created>
  <dcterms:modified xsi:type="dcterms:W3CDTF">2015-05-11T14:37:10Z</dcterms:modified>
</cp:coreProperties>
</file>