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8"/>
  </p:notesMasterIdLst>
  <p:sldIdLst>
    <p:sldId id="256" r:id="rId2"/>
    <p:sldId id="269" r:id="rId3"/>
    <p:sldId id="270" r:id="rId4"/>
    <p:sldId id="289" r:id="rId5"/>
    <p:sldId id="274" r:id="rId6"/>
    <p:sldId id="275" r:id="rId7"/>
    <p:sldId id="276" r:id="rId8"/>
    <p:sldId id="296" r:id="rId9"/>
    <p:sldId id="297" r:id="rId10"/>
    <p:sldId id="298" r:id="rId11"/>
    <p:sldId id="299" r:id="rId12"/>
    <p:sldId id="300" r:id="rId13"/>
    <p:sldId id="301" r:id="rId14"/>
    <p:sldId id="302" r:id="rId15"/>
    <p:sldId id="303"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8" r:id="rId29"/>
    <p:sldId id="319" r:id="rId30"/>
    <p:sldId id="320" r:id="rId31"/>
    <p:sldId id="321" r:id="rId32"/>
    <p:sldId id="322"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295" r:id="rId47"/>
    <p:sldId id="345" r:id="rId48"/>
    <p:sldId id="273" r:id="rId49"/>
    <p:sldId id="350" r:id="rId50"/>
    <p:sldId id="351" r:id="rId51"/>
    <p:sldId id="339" r:id="rId52"/>
    <p:sldId id="346" r:id="rId53"/>
    <p:sldId id="347" r:id="rId54"/>
    <p:sldId id="348" r:id="rId55"/>
    <p:sldId id="349" r:id="rId56"/>
    <p:sldId id="34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f"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97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CA4DD-DAA6-4B89-A80E-2F8E36992609}" type="datetimeFigureOut">
              <a:rPr lang="en-US" smtClean="0"/>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26A40-68E0-4CFA-8F14-75126C3048B8}" type="slidenum">
              <a:rPr lang="en-US" smtClean="0"/>
              <a:t>‹#›</a:t>
            </a:fld>
            <a:endParaRPr lang="en-US"/>
          </a:p>
        </p:txBody>
      </p:sp>
    </p:spTree>
    <p:extLst>
      <p:ext uri="{BB962C8B-B14F-4D97-AF65-F5344CB8AC3E}">
        <p14:creationId xmlns:p14="http://schemas.microsoft.com/office/powerpoint/2010/main" val="256442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goanimate.com/videos/0wm_fY4mfe2Y"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nimoto.com/play/rCc0Yo8FlKKchrgqHhVdSg" TargetMode="External"/><Relationship Id="rId4" Type="http://schemas.openxmlformats.org/officeDocument/2006/relationships/hyperlink" Target="http://goanimate.com/videos/0wm_fY4mfe2Y"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B5E1B0-956E-49DA-A87B-A86445E8E252}" type="slidenum">
              <a:rPr lang="en-US" altLang="en-US" smtClean="0">
                <a:latin typeface="Tahoma" pitchFamily="34" charset="0"/>
              </a:rPr>
              <a:pPr eaLnBrk="1" hangingPunct="1"/>
              <a:t>2</a:t>
            </a:fld>
            <a:endParaRPr lang="en-US" altLang="en-US" smtClean="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p:txBody>
          <a:bodyPr/>
          <a:lstStyle/>
          <a:p>
            <a:pPr>
              <a:defRPr/>
            </a:pPr>
            <a:fld id="{1C792A63-1452-4058-96B6-DD52121008A6}" type="slidenum">
              <a:rPr lang="en-US" smtClean="0"/>
              <a:pPr>
                <a:defRPr/>
              </a:pPr>
              <a:t>36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07A063-272E-4B4A-99B9-45EBDB4B8C86}"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AC0E5-D80C-4F20-946D-953CCBCFD185}"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p:txBody>
          <a:bodyPr/>
          <a:lstStyle/>
          <a:p>
            <a:pPr>
              <a:defRPr/>
            </a:pPr>
            <a:fld id="{77D3E392-59FF-41EF-9F41-CC62E060AAB7}" type="slidenum">
              <a:rPr lang="en-US" smtClean="0"/>
              <a:pPr>
                <a:defRPr/>
              </a:pPr>
              <a:t>40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p:txBody>
          <a:bodyPr/>
          <a:lstStyle/>
          <a:p>
            <a:pPr>
              <a:defRPr/>
            </a:pPr>
            <a:fld id="{4A550568-6B94-4E65-92A7-05C8363C27AF}" type="slidenum">
              <a:rPr lang="en-US" smtClean="0"/>
              <a:pPr>
                <a:defRPr/>
              </a:pPr>
              <a:t>41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more on citing graphics, including photos, charts, and graphs, see the KUWC resource Using Graphics and Visuals (included in this week’s reading). </a:t>
            </a:r>
          </a:p>
          <a:p>
            <a:endParaRPr lang="en-US" altLang="en-US" smtClean="0"/>
          </a:p>
        </p:txBody>
      </p:sp>
      <p:sp>
        <p:nvSpPr>
          <p:cNvPr id="4" name="Slide Number Placeholder 3"/>
          <p:cNvSpPr>
            <a:spLocks noGrp="1"/>
          </p:cNvSpPr>
          <p:nvPr>
            <p:ph type="sldNum" sz="quarter" idx="5"/>
          </p:nvPr>
        </p:nvSpPr>
        <p:spPr/>
        <p:txBody>
          <a:bodyPr/>
          <a:lstStyle/>
          <a:p>
            <a:pPr>
              <a:defRPr/>
            </a:pPr>
            <a:fld id="{3D322756-9782-4BE9-AF4E-C5381E6358C2}" type="slidenum">
              <a:rPr lang="en-US" smtClean="0"/>
              <a:pPr>
                <a:defRPr/>
              </a:pPr>
              <a:t>52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FB593A-2C07-4AD7-AE11-FD4D46DDD06F}"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26A40-68E0-4CFA-8F14-75126C3048B8}" type="slidenum">
              <a:rPr lang="en-US" smtClean="0"/>
              <a:t>6</a:t>
            </a:fld>
            <a:endParaRPr lang="en-US"/>
          </a:p>
        </p:txBody>
      </p:sp>
    </p:spTree>
    <p:extLst>
      <p:ext uri="{BB962C8B-B14F-4D97-AF65-F5344CB8AC3E}">
        <p14:creationId xmlns:p14="http://schemas.microsoft.com/office/powerpoint/2010/main" val="222801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smtClean="0"/>
              <a:t>Go Animate video:</a:t>
            </a:r>
          </a:p>
          <a:p>
            <a:endParaRPr lang="en-US" altLang="en-US" u="sng" smtClean="0"/>
          </a:p>
          <a:p>
            <a:r>
              <a:rPr lang="en-US" altLang="en-US" smtClean="0"/>
              <a:t>My technology presentation is an animated video explaining what SLS is and how it works. My video includes an example of what a music video could look like with added captioning. I unfortunately could not include a bouncing ball over each word in the video as it is being heard in the audio. The technology was not advanced enough to allow me to do that, or to do highlighted text. I did not attach references here, as the video itself contain a reference page and in text citations.</a:t>
            </a:r>
          </a:p>
          <a:p>
            <a:r>
              <a:rPr lang="en-US" altLang="en-US" smtClean="0"/>
              <a:t>	Here is the link to my video: </a:t>
            </a:r>
            <a:r>
              <a:rPr lang="en-US" altLang="en-US" u="sng" smtClean="0">
                <a:hlinkClick r:id="rId3"/>
              </a:rPr>
              <a:t>http://goanimate.com/videos/0wm_fY4mfe2Y</a:t>
            </a:r>
            <a:r>
              <a:rPr lang="en-US" altLang="en-US" smtClean="0"/>
              <a:t> .</a:t>
            </a:r>
          </a:p>
          <a:p>
            <a:endParaRPr lang="en-US" altLang="en-US" smtClean="0"/>
          </a:p>
        </p:txBody>
      </p:sp>
      <p:sp>
        <p:nvSpPr>
          <p:cNvPr id="4" name="Slide Number Placeholder 3"/>
          <p:cNvSpPr>
            <a:spLocks noGrp="1"/>
          </p:cNvSpPr>
          <p:nvPr>
            <p:ph type="sldNum" sz="quarter" idx="5"/>
          </p:nvPr>
        </p:nvSpPr>
        <p:spPr/>
        <p:txBody>
          <a:bodyPr/>
          <a:lstStyle/>
          <a:p>
            <a:pPr>
              <a:defRPr/>
            </a:pPr>
            <a:fld id="{865810C1-66A0-4F6C-B71D-7EDC37BEC738}" type="slidenum">
              <a:rPr lang="en-US" smtClean="0"/>
              <a:pPr>
                <a:defRPr/>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 by Drevon Stanford, CM 220 student</a:t>
            </a:r>
          </a:p>
          <a:p>
            <a:endParaRPr lang="en-US" altLang="en-US" smtClean="0"/>
          </a:p>
          <a:p>
            <a:r>
              <a:rPr lang="en-US" altLang="en-US" smtClean="0"/>
              <a:t>I decided to create a video using Animoto, I wanted visually show the opportunities people have for higher education.</a:t>
            </a:r>
          </a:p>
          <a:p>
            <a:r>
              <a:rPr lang="en-US" altLang="en-US" smtClean="0"/>
              <a:t>The Link: </a:t>
            </a:r>
            <a:r>
              <a:rPr lang="en-US" altLang="en-US" u="sng" smtClean="0">
                <a:hlinkClick r:id="rId3"/>
              </a:rPr>
              <a:t>http://animoto.com/play/rCc0Yo8FlKKchrgqHhVdSg</a:t>
            </a:r>
            <a:endParaRPr lang="en-US" altLang="en-US" u="sng" smtClean="0"/>
          </a:p>
          <a:p>
            <a:endParaRPr lang="en-US" altLang="en-US" u="sng" smtClean="0"/>
          </a:p>
          <a:p>
            <a:r>
              <a:rPr lang="en-US" altLang="en-US" u="sng" smtClean="0"/>
              <a:t>Go Animate video:</a:t>
            </a:r>
          </a:p>
          <a:p>
            <a:endParaRPr lang="en-US" altLang="en-US" u="sng" smtClean="0"/>
          </a:p>
          <a:p>
            <a:r>
              <a:rPr lang="en-US" altLang="en-US" smtClean="0"/>
              <a:t>My technology presentation is an animated video explaining what SLS is and how it works. My video includes an example of what a music video could look like with added captioning. I unfortunately could not include a bouncing ball over each word in the video as it is being heard in the audio. The technology was not advanced enough to allow me to do that, or to do highlighted text. I did not attach references here, as the video itself contain a reference page and in text citations.</a:t>
            </a:r>
          </a:p>
          <a:p>
            <a:r>
              <a:rPr lang="en-US" altLang="en-US" smtClean="0"/>
              <a:t>	Here is the link to my video: </a:t>
            </a:r>
            <a:r>
              <a:rPr lang="en-US" altLang="en-US" u="sng" smtClean="0">
                <a:hlinkClick r:id="rId4"/>
              </a:rPr>
              <a:t>http://goanimate.com/videos/0wm_fY4mfe2Y</a:t>
            </a:r>
            <a:r>
              <a:rPr lang="en-US" altLang="en-US" smtClean="0"/>
              <a:t> .</a:t>
            </a:r>
          </a:p>
          <a:p>
            <a:r>
              <a:rPr lang="en-US" altLang="en-US" smtClean="0"/>
              <a:t/>
            </a:r>
            <a:br>
              <a:rPr lang="en-US" altLang="en-US" smtClean="0"/>
            </a:br>
            <a:r>
              <a:rPr lang="en-US" altLang="en-US" smtClean="0"/>
              <a:t> another option: Powtoon</a:t>
            </a:r>
          </a:p>
          <a:p>
            <a:endParaRPr lang="en-US" altLang="en-US" smtClean="0"/>
          </a:p>
          <a:p>
            <a:endParaRPr lang="en-US" altLang="en-US" smtClean="0"/>
          </a:p>
          <a:p>
            <a:r>
              <a:rPr lang="en-US" altLang="en-US" smtClean="0"/>
              <a:t>http://www.powtoon.com/blog/best-free-presentation-software-and-powerpoint-alternative/</a:t>
            </a:r>
          </a:p>
          <a:p>
            <a:endParaRPr lang="en-US" altLang="en-US" smtClean="0"/>
          </a:p>
        </p:txBody>
      </p:sp>
      <p:sp>
        <p:nvSpPr>
          <p:cNvPr id="4" name="Slide Number Placeholder 3"/>
          <p:cNvSpPr>
            <a:spLocks noGrp="1"/>
          </p:cNvSpPr>
          <p:nvPr>
            <p:ph type="sldNum" sz="quarter" idx="5"/>
          </p:nvPr>
        </p:nvSpPr>
        <p:spPr/>
        <p:txBody>
          <a:bodyPr/>
          <a:lstStyle/>
          <a:p>
            <a:pPr>
              <a:defRPr/>
            </a:pPr>
            <a:fld id="{BA17D03A-F2CE-4D8F-AB29-0A8367E18261}"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Select “Insert” tab</a:t>
            </a:r>
          </a:p>
          <a:p>
            <a:pPr eaLnBrk="1" hangingPunct="1"/>
            <a:r>
              <a:rPr lang="en-US" altLang="en-US" smtClean="0"/>
              <a:t>Select item  you wish to insert (Picture)</a:t>
            </a:r>
          </a:p>
          <a:p>
            <a:pPr eaLnBrk="1" hangingPunct="1"/>
            <a:r>
              <a:rPr lang="en-US" altLang="en-US" smtClean="0"/>
              <a:t>Your computer’s “explore” screen will appear</a:t>
            </a:r>
          </a:p>
          <a:p>
            <a:pPr eaLnBrk="1" hangingPunct="1"/>
            <a:r>
              <a:rPr lang="en-US" altLang="en-US" smtClean="0"/>
              <a:t>Navigate to the selected file or picture and attach as you would a Word file to your drop box.</a:t>
            </a:r>
          </a:p>
          <a:p>
            <a:endParaRPr lang="en-US" altLang="en-US" smtClean="0"/>
          </a:p>
        </p:txBody>
      </p:sp>
      <p:sp>
        <p:nvSpPr>
          <p:cNvPr id="54276" name="Slide Number Placeholder 3"/>
          <p:cNvSpPr>
            <a:spLocks noGrp="1"/>
          </p:cNvSpPr>
          <p:nvPr>
            <p:ph type="sldNum" sz="quarter" idx="5"/>
          </p:nvPr>
        </p:nvSpPr>
        <p:spPr/>
        <p:txBody>
          <a:bodyPr/>
          <a:lstStyle/>
          <a:p>
            <a:pPr>
              <a:defRPr/>
            </a:pPr>
            <a:fld id="{FB3AB170-EDB4-41FE-8028-64A2290F885E}" type="slidenum">
              <a:rPr lang="en-US" smtClean="0"/>
              <a:pPr>
                <a:defRPr/>
              </a:pPr>
              <a:t>22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www.wordle.net</a:t>
            </a:r>
          </a:p>
        </p:txBody>
      </p:sp>
      <p:sp>
        <p:nvSpPr>
          <p:cNvPr id="4" name="Slide Number Placeholder 3"/>
          <p:cNvSpPr>
            <a:spLocks noGrp="1"/>
          </p:cNvSpPr>
          <p:nvPr>
            <p:ph type="sldNum" sz="quarter" idx="5"/>
          </p:nvPr>
        </p:nvSpPr>
        <p:spPr/>
        <p:txBody>
          <a:bodyPr/>
          <a:lstStyle/>
          <a:p>
            <a:pPr>
              <a:defRPr/>
            </a:pPr>
            <a:fld id="{666DA3F7-D92B-46E5-AFD8-57E55A55BF19}" type="slidenum">
              <a:rPr lang="en-US" smtClean="0"/>
              <a:pPr>
                <a:defRPr/>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smtClean="0"/>
              <a:t>Grounding or the placement of images within a text. What is the most prominent element in </a:t>
            </a:r>
          </a:p>
          <a:p>
            <a:pPr>
              <a:defRPr/>
            </a:pPr>
            <a:r>
              <a:rPr lang="en-US" dirty="0" smtClean="0"/>
              <a:t>the composition? What is the last prominent element? </a:t>
            </a:r>
          </a:p>
          <a:p>
            <a:pPr>
              <a:defRPr/>
            </a:pPr>
            <a:endParaRPr lang="en-US" dirty="0" smtClean="0"/>
          </a:p>
          <a:p>
            <a:pPr>
              <a:defRPr/>
            </a:pPr>
            <a:r>
              <a:rPr lang="en-US" dirty="0" smtClean="0"/>
              <a:t>Color scheme, the colors the artist chooses </a:t>
            </a:r>
          </a:p>
          <a:p>
            <a:pPr>
              <a:defRPr/>
            </a:pPr>
            <a:r>
              <a:rPr lang="en-US" dirty="0" smtClean="0"/>
              <a:t>-Hues of blue may feel cool, tones of greens may </a:t>
            </a:r>
          </a:p>
          <a:p>
            <a:pPr>
              <a:defRPr/>
            </a:pPr>
            <a:r>
              <a:rPr lang="en-US" dirty="0" smtClean="0"/>
              <a:t>seem relaxing, while shades of red may indicate feelings of energy and warmth (Blair, 2004). </a:t>
            </a:r>
          </a:p>
          <a:p>
            <a:pPr>
              <a:defRPr/>
            </a:pPr>
            <a:endParaRPr lang="en-US" dirty="0" smtClean="0"/>
          </a:p>
          <a:p>
            <a:pPr>
              <a:defRPr/>
            </a:pPr>
            <a:r>
              <a:rPr lang="en-US" dirty="0" smtClean="0"/>
              <a:t>Medium, the materials the artist chooses. A painter may use watercolor on canvas, a sculptor </a:t>
            </a:r>
          </a:p>
          <a:p>
            <a:pPr>
              <a:defRPr/>
            </a:pPr>
            <a:r>
              <a:rPr lang="en-US" dirty="0" smtClean="0"/>
              <a:t>may choose copper, bronze, or iron, and a cartoonist may use lead pencils on paper. </a:t>
            </a:r>
          </a:p>
          <a:p>
            <a:pPr>
              <a:defRPr/>
            </a:pPr>
            <a:endParaRPr lang="en-US" dirty="0" smtClean="0"/>
          </a:p>
          <a:p>
            <a:pPr>
              <a:defRPr/>
            </a:pPr>
            <a:r>
              <a:rPr lang="en-US" dirty="0" smtClean="0"/>
              <a:t>Typography, the appearance of printed characters on a page or screen. </a:t>
            </a:r>
          </a:p>
          <a:p>
            <a:pPr>
              <a:defRPr/>
            </a:pPr>
            <a:endParaRPr lang="en-US" dirty="0"/>
          </a:p>
        </p:txBody>
      </p:sp>
      <p:sp>
        <p:nvSpPr>
          <p:cNvPr id="4" name="Slide Number Placeholder 3"/>
          <p:cNvSpPr>
            <a:spLocks noGrp="1"/>
          </p:cNvSpPr>
          <p:nvPr>
            <p:ph type="sldNum" sz="quarter" idx="5"/>
          </p:nvPr>
        </p:nvSpPr>
        <p:spPr/>
        <p:txBody>
          <a:bodyPr/>
          <a:lstStyle/>
          <a:p>
            <a:pPr>
              <a:defRPr/>
            </a:pPr>
            <a:fld id="{C4E40DCD-2846-445E-B03E-0301C2034B3A}" type="slidenum">
              <a:rPr lang="en-US" smtClean="0"/>
              <a:pPr>
                <a:defRPr/>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p:txBody>
          <a:bodyPr/>
          <a:lstStyle/>
          <a:p>
            <a:pPr>
              <a:defRPr/>
            </a:pPr>
            <a:fld id="{6A6D9A40-3201-43BE-93B6-2AAF19096A54}" type="slidenum">
              <a:rPr lang="en-US" smtClean="0"/>
              <a:pPr>
                <a:defRPr/>
              </a:pPr>
              <a:t>34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p:txBody>
          <a:bodyPr/>
          <a:lstStyle/>
          <a:p>
            <a:pPr>
              <a:defRPr/>
            </a:pPr>
            <a:fld id="{FBB058AE-DC90-4DCF-8D9E-F6A4C73944E8}" type="slidenum">
              <a:rPr lang="en-US" smtClean="0"/>
              <a:pPr>
                <a:defRPr/>
              </a:pPr>
              <a:t>35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7238A80-F95A-49AA-AC07-505699FFD9EF}" type="datetimeFigureOut">
              <a:rPr lang="en-US" smtClean="0"/>
              <a:t>10/22/15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F227AEE-A963-4E84-A5F3-8C6730B055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238A80-F95A-49AA-AC07-505699FFD9EF}" type="datetimeFigureOut">
              <a:rPr lang="en-US" smtClean="0"/>
              <a:t>10/22/15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227AEE-A963-4E84-A5F3-8C6730B055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7238A80-F95A-49AA-AC07-505699FFD9EF}" type="datetimeFigureOut">
              <a:rPr lang="en-US" smtClean="0"/>
              <a:t>10/22/15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F227AEE-A963-4E84-A5F3-8C6730B055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22313" y="2971800"/>
            <a:ext cx="7772400" cy="1362075"/>
          </a:xfrm>
        </p:spPr>
        <p:txBody>
          <a:bodyPr anchor="t">
            <a:normAutofit/>
          </a:bodyPr>
          <a:lstStyle>
            <a:lvl1pPr algn="l">
              <a:defRPr sz="2400" b="1" cap="all">
                <a:latin typeface="Arial" pitchFamily="34" charset="0"/>
                <a:cs typeface="Arial" pitchFamily="34" charset="0"/>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722313" y="1471613"/>
            <a:ext cx="7772400" cy="1500187"/>
          </a:xfrm>
        </p:spPr>
        <p:txBody>
          <a:bodyPr anchor="b">
            <a:normAutofit/>
          </a:bodyPr>
          <a:lstStyle>
            <a:lvl1pPr marL="0" indent="0">
              <a:buNone/>
              <a:defRPr sz="1800" cap="all" baseline="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17208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238A80-F95A-49AA-AC07-505699FFD9EF}" type="datetimeFigureOut">
              <a:rPr lang="en-US" smtClean="0"/>
              <a:t>10/22/15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227AEE-A963-4E84-A5F3-8C6730B055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7238A80-F95A-49AA-AC07-505699FFD9EF}" type="datetimeFigureOut">
              <a:rPr lang="en-US" smtClean="0"/>
              <a:t>10/22/15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F227AEE-A963-4E84-A5F3-8C6730B055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238A80-F95A-49AA-AC07-505699FFD9EF}" type="datetimeFigureOut">
              <a:rPr lang="en-US" smtClean="0"/>
              <a:t>10/22/15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227AEE-A963-4E84-A5F3-8C6730B055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238A80-F95A-49AA-AC07-505699FFD9EF}" type="datetimeFigureOut">
              <a:rPr lang="en-US" smtClean="0"/>
              <a:t>10/22/15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227AEE-A963-4E84-A5F3-8C6730B055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7238A80-F95A-49AA-AC07-505699FFD9EF}" type="datetimeFigureOut">
              <a:rPr lang="en-US" smtClean="0"/>
              <a:t>10/22/15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227AEE-A963-4E84-A5F3-8C6730B055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7238A80-F95A-49AA-AC07-505699FFD9EF}" type="datetimeFigureOut">
              <a:rPr lang="en-US" smtClean="0"/>
              <a:t>10/22/15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F227AEE-A963-4E84-A5F3-8C6730B055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238A80-F95A-49AA-AC07-505699FFD9EF}" type="datetimeFigureOut">
              <a:rPr lang="en-US" smtClean="0"/>
              <a:t>10/22/15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227AEE-A963-4E84-A5F3-8C6730B055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7238A80-F95A-49AA-AC07-505699FFD9EF}" type="datetimeFigureOut">
              <a:rPr lang="en-US" smtClean="0"/>
              <a:t>10/22/15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227AEE-A963-4E84-A5F3-8C6730B05548}"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7238A80-F95A-49AA-AC07-505699FFD9EF}" type="datetimeFigureOut">
              <a:rPr lang="en-US" smtClean="0"/>
              <a:t>10/22/15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227AEE-A963-4E84-A5F3-8C6730B055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 Id="rId3" Type="http://schemas.openxmlformats.org/officeDocument/2006/relationships/image" Target="../media/image16.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goanimate.com/videos/0wm_fY4mfe2Y" TargetMode="External"/><Relationship Id="rId4" Type="http://schemas.openxmlformats.org/officeDocument/2006/relationships/hyperlink" Target="http://prezi.com/mw3q8yhtwv8j/?utm_campaign=share&amp;utm_medium=copy" TargetMode="External"/><Relationship Id="rId5" Type="http://schemas.openxmlformats.org/officeDocument/2006/relationships/hyperlink" Target="http://doodlebug-soft.com/kaplan/Electricity/electricity-revised.html" TargetMode="External"/><Relationship Id="rId6" Type="http://schemas.openxmlformats.org/officeDocument/2006/relationships/hyperlink" Target="http://animoto.com/play/rCc0Yo8FlKKchrgqHhVdSg" TargetMode="External"/><Relationship Id="rId1" Type="http://schemas.openxmlformats.org/officeDocument/2006/relationships/slideLayout" Target="../slideLayouts/slideLayout2.xml"/><Relationship Id="rId2" Type="http://schemas.openxmlformats.org/officeDocument/2006/relationships/hyperlink" Target="https://www.youtube.com/watch?v=Y2OJH5tbr2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OIBS6LeXnT4"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243732" cy="2209800"/>
          </a:xfrm>
        </p:spPr>
        <p:txBody>
          <a:bodyPr/>
          <a:lstStyle/>
          <a:p>
            <a:r>
              <a:rPr lang="en-US" altLang="en-US" sz="4400" dirty="0">
                <a:solidFill>
                  <a:schemeClr val="bg1"/>
                </a:solidFill>
                <a:cs typeface="Times New Roman" pitchFamily="18" charset="0"/>
              </a:rPr>
              <a:t>CM 220 </a:t>
            </a:r>
            <a:br>
              <a:rPr lang="en-US" altLang="en-US" sz="4400" dirty="0">
                <a:solidFill>
                  <a:schemeClr val="bg1"/>
                </a:solidFill>
                <a:cs typeface="Times New Roman" pitchFamily="18" charset="0"/>
              </a:rPr>
            </a:br>
            <a:r>
              <a:rPr lang="en-US" altLang="en-US" sz="4400" dirty="0">
                <a:solidFill>
                  <a:schemeClr val="bg1"/>
                </a:solidFill>
                <a:cs typeface="Times New Roman" pitchFamily="18" charset="0"/>
              </a:rPr>
              <a:t>Unit </a:t>
            </a:r>
            <a:r>
              <a:rPr lang="en-US" altLang="en-US" sz="4400" dirty="0" smtClean="0">
                <a:solidFill>
                  <a:schemeClr val="bg1"/>
                </a:solidFill>
                <a:cs typeface="Times New Roman" pitchFamily="18" charset="0"/>
              </a:rPr>
              <a:t>9 </a:t>
            </a:r>
            <a:r>
              <a:rPr lang="en-US" altLang="en-US" sz="4400" dirty="0">
                <a:solidFill>
                  <a:schemeClr val="bg1"/>
                </a:solidFill>
                <a:cs typeface="Times New Roman" pitchFamily="18" charset="0"/>
              </a:rPr>
              <a:t>Seminar</a:t>
            </a:r>
            <a:endParaRPr lang="en-US" dirty="0"/>
          </a:p>
        </p:txBody>
      </p:sp>
      <p:sp>
        <p:nvSpPr>
          <p:cNvPr id="3" name="Subtitle 2"/>
          <p:cNvSpPr>
            <a:spLocks noGrp="1"/>
          </p:cNvSpPr>
          <p:nvPr>
            <p:ph type="subTitle" idx="1"/>
          </p:nvPr>
        </p:nvSpPr>
        <p:spPr>
          <a:xfrm>
            <a:off x="2819400" y="3962400"/>
            <a:ext cx="6172200" cy="1676400"/>
          </a:xfrm>
        </p:spPr>
        <p:txBody>
          <a:bodyPr>
            <a:normAutofit fontScale="85000" lnSpcReduction="20000"/>
          </a:bodyPr>
          <a:lstStyle/>
          <a:p>
            <a:pPr>
              <a:lnSpc>
                <a:spcPct val="80000"/>
              </a:lnSpc>
            </a:pPr>
            <a:r>
              <a:rPr lang="en-US" altLang="en-US" sz="2800" dirty="0">
                <a:cs typeface="Times New Roman" pitchFamily="18" charset="0"/>
              </a:rPr>
              <a:t>QUOTE FOR THE WEEK:</a:t>
            </a:r>
          </a:p>
          <a:p>
            <a:r>
              <a:rPr lang="en-US" altLang="en-US" sz="2400" dirty="0" smtClean="0">
                <a:cs typeface="Times New Roman" pitchFamily="18" charset="0"/>
              </a:rPr>
              <a:t>“</a:t>
            </a:r>
            <a:r>
              <a:rPr lang="en-US" altLang="en-US" sz="2400" dirty="0" smtClean="0"/>
              <a:t>Set </a:t>
            </a:r>
            <a:r>
              <a:rPr lang="en-US" altLang="en-US" sz="2400" dirty="0"/>
              <a:t>your sights high, the higher the better. Expect the most wonderful things to happen, not in the future but right now. Realize that nothing is too good. Allow absolutely nothing to hamper you or hold you up in any way.” (Eileen Caddy)</a:t>
            </a:r>
          </a:p>
          <a:p>
            <a:pPr>
              <a:lnSpc>
                <a:spcPct val="90000"/>
              </a:lnSpc>
            </a:pPr>
            <a:endParaRPr lang="en-US" altLang="en-US" dirty="0"/>
          </a:p>
          <a:p>
            <a:endParaRPr lang="en-US" dirty="0"/>
          </a:p>
        </p:txBody>
      </p:sp>
    </p:spTree>
    <p:extLst>
      <p:ext uri="{BB962C8B-B14F-4D97-AF65-F5344CB8AC3E}">
        <p14:creationId xmlns:p14="http://schemas.microsoft.com/office/powerpoint/2010/main" val="313817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p:txBody>
          <a:bodyPr/>
          <a:lstStyle/>
          <a:p>
            <a:pPr eaLnBrk="1" hangingPunct="1"/>
            <a:r>
              <a:rPr lang="en-US" altLang="en-US" sz="2400" b="0" smtClean="0">
                <a:latin typeface="Arial" charset="0"/>
                <a:cs typeface="Arial" charset="0"/>
              </a:rPr>
              <a:t>Narrow topic to manageable size</a:t>
            </a:r>
          </a:p>
          <a:p>
            <a:pPr eaLnBrk="1" hangingPunct="1"/>
            <a:r>
              <a:rPr lang="en-US" altLang="en-US" sz="2400" b="0" smtClean="0">
                <a:latin typeface="Arial" charset="0"/>
                <a:cs typeface="Arial" charset="0"/>
              </a:rPr>
              <a:t>“Dangers of Technology” too broad</a:t>
            </a:r>
          </a:p>
          <a:p>
            <a:pPr eaLnBrk="1" hangingPunct="1"/>
            <a:r>
              <a:rPr lang="en-US" altLang="en-US" sz="2400" b="0" smtClean="0">
                <a:latin typeface="Arial" charset="0"/>
                <a:cs typeface="Arial" charset="0"/>
              </a:rPr>
              <a:t>“Sexting and Its Consequences” would be more manageable</a:t>
            </a:r>
          </a:p>
          <a:p>
            <a:pPr eaLnBrk="1" hangingPunct="1"/>
            <a:r>
              <a:rPr lang="en-US" altLang="en-US" sz="2400" b="0" smtClean="0">
                <a:latin typeface="Arial" charset="0"/>
                <a:cs typeface="Arial" charset="0"/>
              </a:rPr>
              <a:t>What angle will interest your audience and meet its needs?</a:t>
            </a:r>
          </a:p>
        </p:txBody>
      </p:sp>
      <p:sp>
        <p:nvSpPr>
          <p:cNvPr id="34818" name="Title 1"/>
          <p:cNvSpPr>
            <a:spLocks noGrp="1"/>
          </p:cNvSpPr>
          <p:nvPr>
            <p:ph type="title"/>
          </p:nvPr>
        </p:nvSpPr>
        <p:spPr/>
        <p:txBody>
          <a:bodyPr/>
          <a:lstStyle/>
          <a:p>
            <a:pPr eaLnBrk="1" hangingPunct="1">
              <a:defRPr/>
            </a:pPr>
            <a:r>
              <a:rPr lang="en-US" sz="2400" dirty="0" smtClean="0">
                <a:solidFill>
                  <a:srgbClr val="FF0000"/>
                </a:solidFill>
              </a:rPr>
              <a:t>Topic</a:t>
            </a:r>
          </a:p>
        </p:txBody>
      </p:sp>
      <p:sp>
        <p:nvSpPr>
          <p:cNvPr id="17412" name="Date Placeholder 3"/>
          <p:cNvSpPr>
            <a:spLocks noGrp="1"/>
          </p:cNvSpPr>
          <p:nvPr>
            <p:ph type="dt" sz="quarter" idx="4294967295"/>
          </p:nvPr>
        </p:nvSpPr>
        <p:spPr bwMode="auto">
          <a:xfrm>
            <a:off x="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97B97D-48F4-4D37-B183-DCBC13F92211}" type="datetime1">
              <a:rPr lang="ru-RU" altLang="en-US"/>
              <a:pPr eaLnBrk="1" hangingPunct="1"/>
              <a:t>10/22/15</a:t>
            </a:fld>
            <a:endParaRPr lang="en-US" altLang="en-US"/>
          </a:p>
        </p:txBody>
      </p:sp>
      <p:sp>
        <p:nvSpPr>
          <p:cNvPr id="17413" name="Slide Number Placeholder 4"/>
          <p:cNvSpPr>
            <a:spLocks noGrp="1"/>
          </p:cNvSpPr>
          <p:nvPr>
            <p:ph type="sldNum" sz="quarter" idx="4294967295"/>
          </p:nvPr>
        </p:nvSpPr>
        <p:spPr bwMode="auto">
          <a:xfrm>
            <a:off x="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C91F847-7AD1-4CDF-9542-A0CD916A2870}" type="slidenum">
              <a:rPr lang="en-US" altLang="en-US"/>
              <a:pPr eaLnBrk="1" hangingPunct="1"/>
              <a:t>10</a:t>
            </a:fld>
            <a:endParaRPr lang="en-US" altLang="en-US"/>
          </a:p>
        </p:txBody>
      </p:sp>
      <p:pic>
        <p:nvPicPr>
          <p:cNvPr id="1026" name="Picture 2" descr="C:\Program Files (x86)\Microsoft Office\MEDIA\CAGCAT10\j023465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534" y="1447800"/>
            <a:ext cx="2653052" cy="258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p:txBody>
          <a:bodyPr/>
          <a:lstStyle/>
          <a:p>
            <a:pPr eaLnBrk="1" hangingPunct="1">
              <a:defRPr/>
            </a:pPr>
            <a:r>
              <a:rPr lang="en-US" sz="2400" dirty="0" smtClean="0">
                <a:solidFill>
                  <a:srgbClr val="FF0000"/>
                </a:solidFill>
              </a:rPr>
              <a:t>Audience</a:t>
            </a:r>
          </a:p>
        </p:txBody>
      </p:sp>
      <p:sp>
        <p:nvSpPr>
          <p:cNvPr id="18435" name="Content Placeholder 6"/>
          <p:cNvSpPr>
            <a:spLocks noGrp="1"/>
          </p:cNvSpPr>
          <p:nvPr>
            <p:ph idx="1"/>
          </p:nvPr>
        </p:nvSpPr>
        <p:spPr/>
        <p:txBody>
          <a:bodyPr/>
          <a:lstStyle/>
          <a:p>
            <a:pPr eaLnBrk="1" hangingPunct="1"/>
            <a:r>
              <a:rPr lang="en-US" altLang="en-US" sz="2800" b="0" smtClean="0">
                <a:latin typeface="Arial" charset="0"/>
                <a:cs typeface="Arial" charset="0"/>
              </a:rPr>
              <a:t>Who is my audience?</a:t>
            </a:r>
          </a:p>
          <a:p>
            <a:pPr eaLnBrk="1" hangingPunct="1"/>
            <a:r>
              <a:rPr lang="en-US" altLang="en-US" sz="2800" b="0" smtClean="0">
                <a:latin typeface="Arial" charset="0"/>
                <a:cs typeface="Arial" charset="0"/>
              </a:rPr>
              <a:t>How much do they know about my subject?</a:t>
            </a:r>
          </a:p>
          <a:p>
            <a:pPr eaLnBrk="1" hangingPunct="1"/>
            <a:r>
              <a:rPr lang="en-US" altLang="en-US" sz="2800" b="0" smtClean="0">
                <a:latin typeface="Arial" charset="0"/>
                <a:cs typeface="Arial" charset="0"/>
              </a:rPr>
              <a:t>What do they need to know?</a:t>
            </a:r>
          </a:p>
          <a:p>
            <a:pPr eaLnBrk="1" hangingPunct="1"/>
            <a:r>
              <a:rPr lang="en-US" altLang="en-US" sz="2800" b="0" smtClean="0">
                <a:latin typeface="Arial" charset="0"/>
                <a:cs typeface="Arial" charset="0"/>
              </a:rPr>
              <a:t>Consider educational level, age, gender, interests</a:t>
            </a:r>
          </a:p>
          <a:p>
            <a:pPr eaLnBrk="1" hangingPunct="1"/>
            <a:r>
              <a:rPr lang="en-US" altLang="en-US" sz="2800" b="0" smtClean="0">
                <a:latin typeface="Arial" charset="0"/>
                <a:cs typeface="Arial" charset="0"/>
              </a:rPr>
              <a:t>Example: What would an audience of 13 year olds vs. parents need to know about sexting?</a:t>
            </a:r>
          </a:p>
        </p:txBody>
      </p:sp>
      <p:sp>
        <p:nvSpPr>
          <p:cNvPr id="18436" name="Date Placeholder 3"/>
          <p:cNvSpPr>
            <a:spLocks noGrp="1"/>
          </p:cNvSpPr>
          <p:nvPr>
            <p:ph type="dt" sz="quarter" idx="4294967295"/>
          </p:nvPr>
        </p:nvSpPr>
        <p:spPr bwMode="auto">
          <a:xfrm>
            <a:off x="99060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BA3D7E-4B23-4425-BD80-C8596CE3DA5D}" type="datetime1">
              <a:rPr lang="ru-RU" altLang="en-US"/>
              <a:pPr eaLnBrk="1" hangingPunct="1"/>
              <a:t>10/22/15</a:t>
            </a:fld>
            <a:endParaRPr lang="en-US" altLang="en-US"/>
          </a:p>
        </p:txBody>
      </p:sp>
      <p:sp>
        <p:nvSpPr>
          <p:cNvPr id="18437" name="Slide Number Placeholder 4"/>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BDA245-526C-4EC9-8001-AAE1932D31DD}" type="slidenum">
              <a:rPr lang="en-US" altLang="en-US"/>
              <a:pPr eaLnBrk="1" hangingPunct="1"/>
              <a:t>11</a:t>
            </a:fld>
            <a:endParaRPr lang="en-US" altLang="en-US"/>
          </a:p>
        </p:txBody>
      </p:sp>
    </p:spTree>
    <p:extLst>
      <p:ext uri="{BB962C8B-B14F-4D97-AF65-F5344CB8AC3E}">
        <p14:creationId xmlns:p14="http://schemas.microsoft.com/office/powerpoint/2010/main" val="177403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p:txBody>
          <a:bodyPr/>
          <a:lstStyle/>
          <a:p>
            <a:pPr eaLnBrk="1" hangingPunct="1"/>
            <a:r>
              <a:rPr lang="en-US" altLang="en-US" sz="2400" b="0" smtClean="0">
                <a:latin typeface="Arial" charset="0"/>
                <a:cs typeface="Arial" charset="0"/>
              </a:rPr>
              <a:t>Do you intend to inform, entertain, or persuade? </a:t>
            </a:r>
          </a:p>
          <a:p>
            <a:pPr eaLnBrk="1" hangingPunct="1"/>
            <a:r>
              <a:rPr lang="en-US" altLang="en-US" sz="2400" b="0" smtClean="0">
                <a:latin typeface="Arial" charset="0"/>
                <a:cs typeface="Arial" charset="0"/>
              </a:rPr>
              <a:t>Do you have a clear thesis?</a:t>
            </a:r>
          </a:p>
          <a:p>
            <a:pPr eaLnBrk="1" hangingPunct="1"/>
            <a:r>
              <a:rPr lang="en-US" altLang="en-US" sz="2400" b="0" smtClean="0">
                <a:latin typeface="Arial" charset="0"/>
                <a:cs typeface="Arial" charset="0"/>
              </a:rPr>
              <a:t>Have you considered potential audience objections?</a:t>
            </a:r>
          </a:p>
        </p:txBody>
      </p:sp>
      <p:sp>
        <p:nvSpPr>
          <p:cNvPr id="35842" name="Title 1"/>
          <p:cNvSpPr>
            <a:spLocks noGrp="1"/>
          </p:cNvSpPr>
          <p:nvPr>
            <p:ph type="title"/>
          </p:nvPr>
        </p:nvSpPr>
        <p:spPr>
          <a:xfrm>
            <a:off x="457200" y="320040"/>
            <a:ext cx="7239000" cy="746760"/>
          </a:xfrm>
        </p:spPr>
        <p:txBody>
          <a:bodyPr/>
          <a:lstStyle/>
          <a:p>
            <a:pPr eaLnBrk="1" hangingPunct="1">
              <a:defRPr/>
            </a:pPr>
            <a:r>
              <a:rPr lang="en-US" sz="2400" dirty="0" smtClean="0">
                <a:solidFill>
                  <a:srgbClr val="FF0000"/>
                </a:solidFill>
              </a:rPr>
              <a:t>Purpose and context</a:t>
            </a:r>
          </a:p>
        </p:txBody>
      </p:sp>
      <p:sp>
        <p:nvSpPr>
          <p:cNvPr id="19460" name="Content Placeholder 5"/>
          <p:cNvSpPr>
            <a:spLocks noGrp="1"/>
          </p:cNvSpPr>
          <p:nvPr>
            <p:ph sz="half" idx="4294967295"/>
          </p:nvPr>
        </p:nvSpPr>
        <p:spPr>
          <a:xfrm>
            <a:off x="4267200" y="1143000"/>
            <a:ext cx="4038600" cy="4525963"/>
          </a:xfrm>
          <a:prstGeom prst="rect">
            <a:avLst/>
          </a:prstGeom>
        </p:spPr>
        <p:txBody>
          <a:bodyPr/>
          <a:lstStyle/>
          <a:p>
            <a:pPr eaLnBrk="1" hangingPunct="1"/>
            <a:r>
              <a:rPr lang="en-US" altLang="en-US" sz="2400" b="0" dirty="0" smtClean="0">
                <a:latin typeface="Arial" charset="0"/>
                <a:cs typeface="Arial" charset="0"/>
              </a:rPr>
              <a:t>What is the context of your argument for change? How does it reflect a particular economic, social, or political problem? </a:t>
            </a:r>
          </a:p>
          <a:p>
            <a:pPr eaLnBrk="1" hangingPunct="1"/>
            <a:r>
              <a:rPr lang="en-US" altLang="en-US" sz="2400" b="0" dirty="0" smtClean="0">
                <a:latin typeface="Arial" charset="0"/>
                <a:cs typeface="Arial" charset="0"/>
              </a:rPr>
              <a:t>What background information do you need to include to establish context?</a:t>
            </a:r>
          </a:p>
          <a:p>
            <a:endParaRPr lang="en-US" altLang="en-US" dirty="0" smtClean="0">
              <a:latin typeface="Arial" charset="0"/>
              <a:cs typeface="Arial" charset="0"/>
            </a:endParaRPr>
          </a:p>
        </p:txBody>
      </p:sp>
      <p:sp>
        <p:nvSpPr>
          <p:cNvPr id="19461" name="Date Placeholder 3"/>
          <p:cNvSpPr>
            <a:spLocks noGrp="1"/>
          </p:cNvSpPr>
          <p:nvPr>
            <p:ph type="dt" sz="quarter" idx="4294967295"/>
          </p:nvPr>
        </p:nvSpPr>
        <p:spPr bwMode="auto">
          <a:xfrm>
            <a:off x="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907011-A441-42FE-AA04-EA92450E2895}" type="datetime1">
              <a:rPr lang="ru-RU" altLang="en-US"/>
              <a:pPr eaLnBrk="1" hangingPunct="1"/>
              <a:t>10/22/15</a:t>
            </a:fld>
            <a:endParaRPr lang="en-US" altLang="en-US"/>
          </a:p>
        </p:txBody>
      </p:sp>
      <p:sp>
        <p:nvSpPr>
          <p:cNvPr id="19462" name="Slide Number Placeholder 4"/>
          <p:cNvSpPr>
            <a:spLocks noGrp="1"/>
          </p:cNvSpPr>
          <p:nvPr>
            <p:ph type="sldNum" sz="quarter" idx="4294967295"/>
          </p:nvPr>
        </p:nvSpPr>
        <p:spPr bwMode="auto">
          <a:xfrm>
            <a:off x="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F7BAFA-0DC3-4592-924D-CADFCB643745}" type="slidenum">
              <a:rPr lang="en-US" altLang="en-US"/>
              <a:pPr eaLnBrk="1" hangingPunct="1"/>
              <a:t>12</a:t>
            </a:fld>
            <a:endParaRPr lang="en-US" altLang="en-US"/>
          </a:p>
        </p:txBody>
      </p:sp>
    </p:spTree>
    <p:extLst>
      <p:ext uri="{BB962C8B-B14F-4D97-AF65-F5344CB8AC3E}">
        <p14:creationId xmlns:p14="http://schemas.microsoft.com/office/powerpoint/2010/main" val="81786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solidFill>
                  <a:srgbClr val="FF0000"/>
                </a:solidFill>
              </a:rPr>
              <a:t>Media possibilities </a:t>
            </a:r>
            <a:endParaRPr lang="en-US" dirty="0">
              <a:solidFill>
                <a:srgbClr val="FF0000"/>
              </a:solidFill>
            </a:endParaRPr>
          </a:p>
        </p:txBody>
      </p:sp>
      <p:sp>
        <p:nvSpPr>
          <p:cNvPr id="5" name="Text Placeholder 4"/>
          <p:cNvSpPr>
            <a:spLocks noGrp="1"/>
          </p:cNvSpPr>
          <p:nvPr>
            <p:ph type="body" idx="1"/>
          </p:nvPr>
        </p:nvSpPr>
        <p:spPr/>
        <p:txBody>
          <a:bodyPr/>
          <a:lstStyle/>
          <a:p>
            <a:pPr>
              <a:defRPr/>
            </a:pPr>
            <a:r>
              <a:rPr lang="en-US" dirty="0" smtClean="0"/>
              <a:t>Unit 9</a:t>
            </a:r>
            <a:endParaRPr lang="en-US" dirty="0"/>
          </a:p>
        </p:txBody>
      </p:sp>
    </p:spTree>
    <p:extLst>
      <p:ext uri="{BB962C8B-B14F-4D97-AF65-F5344CB8AC3E}">
        <p14:creationId xmlns:p14="http://schemas.microsoft.com/office/powerpoint/2010/main" val="264448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sz="2400" dirty="0" smtClean="0">
                <a:solidFill>
                  <a:srgbClr val="FF0000"/>
                </a:solidFill>
              </a:rPr>
              <a:t>Technology possibilities and resources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3239965"/>
              </p:ext>
            </p:extLst>
          </p:nvPr>
        </p:nvGraphicFramePr>
        <p:xfrm>
          <a:off x="457200" y="1600200"/>
          <a:ext cx="8229600" cy="2957065"/>
        </p:xfrm>
        <a:graphic>
          <a:graphicData uri="http://schemas.openxmlformats.org/drawingml/2006/table">
            <a:tbl>
              <a:tblPr firstRow="1" bandRow="1">
                <a:tableStyleId>{21E4AEA4-8DFA-4A89-87EB-49C32662AFE0}</a:tableStyleId>
              </a:tblPr>
              <a:tblGrid>
                <a:gridCol w="4114800"/>
                <a:gridCol w="4114800"/>
              </a:tblGrid>
              <a:tr h="396334">
                <a:tc>
                  <a:txBody>
                    <a:bodyPr/>
                    <a:lstStyle/>
                    <a:p>
                      <a:r>
                        <a:rPr lang="en-US" sz="2000" baseline="0" dirty="0" smtClean="0">
                          <a:solidFill>
                            <a:schemeClr val="tx1"/>
                          </a:solidFill>
                        </a:rPr>
                        <a:t>Technologies</a:t>
                      </a:r>
                      <a:endParaRPr lang="en-US" sz="2000" dirty="0">
                        <a:solidFill>
                          <a:schemeClr val="tx1"/>
                        </a:solidFill>
                      </a:endParaRPr>
                    </a:p>
                  </a:txBody>
                  <a:tcPr marT="45731" marB="45731">
                    <a:solidFill>
                      <a:schemeClr val="accent4">
                        <a:lumMod val="40000"/>
                        <a:lumOff val="60000"/>
                      </a:schemeClr>
                    </a:solidFill>
                  </a:tcPr>
                </a:tc>
                <a:tc>
                  <a:txBody>
                    <a:bodyPr/>
                    <a:lstStyle/>
                    <a:p>
                      <a:r>
                        <a:rPr lang="en-US" sz="2000" dirty="0" smtClean="0"/>
                        <a:t> </a:t>
                      </a:r>
                      <a:r>
                        <a:rPr lang="en-US" sz="2000" dirty="0" smtClean="0">
                          <a:solidFill>
                            <a:schemeClr val="tx1"/>
                          </a:solidFill>
                        </a:rPr>
                        <a:t>KUWC Resources </a:t>
                      </a:r>
                      <a:endParaRPr lang="en-US" sz="2000" dirty="0">
                        <a:solidFill>
                          <a:schemeClr val="tx1"/>
                        </a:solidFill>
                      </a:endParaRPr>
                    </a:p>
                  </a:txBody>
                  <a:tcPr marT="45731" marB="45731">
                    <a:solidFill>
                      <a:schemeClr val="accent4">
                        <a:lumMod val="40000"/>
                        <a:lumOff val="60000"/>
                      </a:schemeClr>
                    </a:solidFill>
                  </a:tcPr>
                </a:tc>
              </a:tr>
              <a:tr h="945104">
                <a:tc>
                  <a:txBody>
                    <a:bodyPr/>
                    <a:lstStyle/>
                    <a:p>
                      <a:r>
                        <a:rPr lang="en-US" sz="2000" dirty="0" smtClean="0"/>
                        <a:t>PowerPoint</a:t>
                      </a:r>
                      <a:endParaRPr lang="en-US" sz="2000" dirty="0"/>
                    </a:p>
                  </a:txBody>
                  <a:tcPr marT="45731" marB="45731">
                    <a:solidFill>
                      <a:schemeClr val="accent4">
                        <a:lumMod val="40000"/>
                        <a:lumOff val="60000"/>
                      </a:schemeClr>
                    </a:solidFill>
                  </a:tcPr>
                </a:tc>
                <a:tc>
                  <a:txBody>
                    <a:bodyPr/>
                    <a:lstStyle/>
                    <a:p>
                      <a:r>
                        <a:rPr lang="en-US" sz="2000" dirty="0" smtClean="0"/>
                        <a:t> KUWC workshops</a:t>
                      </a:r>
                      <a:r>
                        <a:rPr lang="en-US" sz="2000" baseline="0" dirty="0" smtClean="0"/>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sng" kern="1200" dirty="0" smtClean="0">
                          <a:solidFill>
                            <a:schemeClr val="tx1"/>
                          </a:solidFill>
                          <a:latin typeface="+mn-lt"/>
                          <a:ea typeface="+mn-ea"/>
                          <a:cs typeface="+mn-cs"/>
                        </a:rPr>
                        <a:t>Creating Effective PowerPoint Presentations</a:t>
                      </a:r>
                      <a:endParaRPr lang="en-US" sz="1800" b="0" i="0" kern="1200" dirty="0" smtClean="0">
                        <a:solidFill>
                          <a:schemeClr val="tx1"/>
                        </a:solidFill>
                        <a:latin typeface="+mn-lt"/>
                        <a:ea typeface="+mn-ea"/>
                        <a:cs typeface="+mn-cs"/>
                      </a:endParaRPr>
                    </a:p>
                  </a:txBody>
                  <a:tcPr marT="45731" marB="45731">
                    <a:solidFill>
                      <a:schemeClr val="accent4">
                        <a:lumMod val="40000"/>
                        <a:lumOff val="60000"/>
                      </a:schemeClr>
                    </a:solidFill>
                  </a:tcPr>
                </a:tc>
              </a:tr>
              <a:tr h="701206">
                <a:tc>
                  <a:txBody>
                    <a:bodyPr/>
                    <a:lstStyle/>
                    <a:p>
                      <a:r>
                        <a:rPr lang="en-US" sz="2000" dirty="0" err="1" smtClean="0"/>
                        <a:t>Animoto</a:t>
                      </a:r>
                      <a:r>
                        <a:rPr lang="en-US" sz="2000" dirty="0" smtClean="0"/>
                        <a:t>, </a:t>
                      </a:r>
                      <a:r>
                        <a:rPr lang="en-US" sz="2000" dirty="0" err="1" smtClean="0"/>
                        <a:t>Prezi</a:t>
                      </a:r>
                      <a:r>
                        <a:rPr lang="en-US" sz="2000" dirty="0" smtClean="0"/>
                        <a:t>, </a:t>
                      </a:r>
                      <a:r>
                        <a:rPr lang="en-US" sz="2000" dirty="0" err="1" smtClean="0"/>
                        <a:t>GoAnimate</a:t>
                      </a:r>
                      <a:endParaRPr lang="en-US" sz="2000" dirty="0"/>
                    </a:p>
                  </a:txBody>
                  <a:tcPr marT="45731" marB="45731">
                    <a:solidFill>
                      <a:schemeClr val="accent4">
                        <a:lumMod val="40000"/>
                        <a:lumOff val="60000"/>
                      </a:schemeClr>
                    </a:solidFill>
                  </a:tcPr>
                </a:tc>
                <a:tc>
                  <a:txBody>
                    <a:bodyPr/>
                    <a:lstStyle/>
                    <a:p>
                      <a:r>
                        <a:rPr lang="en-US" sz="2000" dirty="0" smtClean="0"/>
                        <a:t> Look for YouTube tutorials, tutorials on site</a:t>
                      </a:r>
                      <a:endParaRPr lang="en-US" sz="2000" dirty="0"/>
                    </a:p>
                  </a:txBody>
                  <a:tcPr marT="45731" marB="45731">
                    <a:solidFill>
                      <a:schemeClr val="accent4">
                        <a:lumMod val="40000"/>
                        <a:lumOff val="60000"/>
                      </a:schemeClr>
                    </a:solidFill>
                  </a:tcPr>
                </a:tc>
              </a:tr>
              <a:tr h="640232">
                <a:tc>
                  <a:txBody>
                    <a:bodyPr/>
                    <a:lstStyle/>
                    <a:p>
                      <a:r>
                        <a:rPr lang="en-US" sz="2000" dirty="0" smtClean="0"/>
                        <a:t>Graphic design  (flyers,</a:t>
                      </a:r>
                      <a:r>
                        <a:rPr lang="en-US" sz="2000" baseline="0" dirty="0" smtClean="0"/>
                        <a:t> brochures)</a:t>
                      </a:r>
                      <a:endParaRPr lang="en-US" sz="2000" dirty="0"/>
                    </a:p>
                  </a:txBody>
                  <a:tcPr marT="45731" marB="45731">
                    <a:solidFill>
                      <a:schemeClr val="accent4">
                        <a:lumMod val="40000"/>
                        <a:lumOff val="60000"/>
                      </a:schemeClr>
                    </a:solidFill>
                  </a:tcPr>
                </a:tc>
                <a:tc>
                  <a:txBody>
                    <a:bodyPr/>
                    <a:lstStyle/>
                    <a:p>
                      <a:r>
                        <a:rPr lang="en-US" sz="1800" b="0" i="0" u="none" strike="noStrike" kern="1200" dirty="0" smtClean="0">
                          <a:solidFill>
                            <a:schemeClr val="dk1"/>
                          </a:solidFill>
                          <a:latin typeface="+mn-lt"/>
                          <a:ea typeface="+mn-ea"/>
                          <a:cs typeface="+mn-cs"/>
                        </a:rPr>
                        <a:t>Using Images Effectively in College Writing</a:t>
                      </a:r>
                    </a:p>
                    <a:p>
                      <a:r>
                        <a:rPr lang="en-US" sz="1800" b="0" i="0" u="sng" kern="1200" dirty="0" smtClean="0">
                          <a:solidFill>
                            <a:schemeClr val="dk1"/>
                          </a:solidFill>
                          <a:latin typeface="+mn-lt"/>
                          <a:ea typeface="+mn-ea"/>
                          <a:cs typeface="+mn-cs"/>
                        </a:rPr>
                        <a:t>Creating Multimodal Compositions</a:t>
                      </a:r>
                      <a:r>
                        <a:rPr lang="en-US" sz="1800" b="0" i="0" kern="1200" dirty="0" smtClean="0">
                          <a:solidFill>
                            <a:schemeClr val="dk1"/>
                          </a:solidFill>
                          <a:latin typeface="+mn-lt"/>
                          <a:ea typeface="+mn-ea"/>
                          <a:cs typeface="+mn-cs"/>
                        </a:rPr>
                        <a:t> </a:t>
                      </a:r>
                      <a:endParaRPr lang="en-US" sz="2000" dirty="0"/>
                    </a:p>
                  </a:txBody>
                  <a:tcPr marT="45731" marB="45731">
                    <a:solidFill>
                      <a:schemeClr val="accent4">
                        <a:lumMod val="40000"/>
                        <a:lumOff val="60000"/>
                      </a:schemeClr>
                    </a:solidFill>
                  </a:tcPr>
                </a:tc>
              </a:tr>
            </a:tbl>
          </a:graphicData>
        </a:graphic>
      </p:graphicFrame>
      <p:sp>
        <p:nvSpPr>
          <p:cNvPr id="21524"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A255B9-954E-4B11-8E3C-F486173366E7}" type="slidenum">
              <a:rPr lang="en-US" altLang="en-US"/>
              <a:pPr eaLnBrk="1" hangingPunct="1"/>
              <a:t>14</a:t>
            </a:fld>
            <a:endParaRPr lang="en-US" altLang="en-US"/>
          </a:p>
        </p:txBody>
      </p:sp>
    </p:spTree>
    <p:extLst>
      <p:ext uri="{BB962C8B-B14F-4D97-AF65-F5344CB8AC3E}">
        <p14:creationId xmlns:p14="http://schemas.microsoft.com/office/powerpoint/2010/main" val="225375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sz="half" idx="1"/>
          </p:nvPr>
        </p:nvSpPr>
        <p:spPr/>
        <p:txBody>
          <a:bodyPr>
            <a:normAutofit fontScale="92500" lnSpcReduction="10000"/>
          </a:bodyPr>
          <a:lstStyle/>
          <a:p>
            <a:r>
              <a:rPr lang="en-US" altLang="en-US" sz="2800" b="0" smtClean="0">
                <a:latin typeface="Arial" charset="0"/>
                <a:cs typeface="Arial" charset="0"/>
              </a:rPr>
              <a:t>Introduction to Digital Media guide</a:t>
            </a:r>
          </a:p>
          <a:p>
            <a:r>
              <a:rPr lang="en-US" altLang="en-US" sz="2800" b="0" smtClean="0">
                <a:latin typeface="Arial" charset="0"/>
                <a:cs typeface="Arial" charset="0"/>
              </a:rPr>
              <a:t>KUWC resources on power point, Windows Movie Maker, podcasts and other digital media</a:t>
            </a:r>
          </a:p>
          <a:p>
            <a:r>
              <a:rPr lang="en-US" altLang="en-US" sz="2800" b="0" smtClean="0">
                <a:latin typeface="Arial" charset="0"/>
                <a:cs typeface="Arial" charset="0"/>
              </a:rPr>
              <a:t>Sample ppt and video in unit 8 discussion instructions </a:t>
            </a:r>
          </a:p>
          <a:p>
            <a:pPr>
              <a:buFont typeface="Arial" charset="0"/>
              <a:buNone/>
            </a:pPr>
            <a:endParaRPr lang="en-US" altLang="en-US" sz="2800" b="0" smtClean="0">
              <a:latin typeface="Arial" charset="0"/>
              <a:cs typeface="Arial" charset="0"/>
            </a:endParaRPr>
          </a:p>
        </p:txBody>
      </p:sp>
      <p:sp>
        <p:nvSpPr>
          <p:cNvPr id="2" name="Title 1"/>
          <p:cNvSpPr>
            <a:spLocks noGrp="1"/>
          </p:cNvSpPr>
          <p:nvPr>
            <p:ph type="title"/>
          </p:nvPr>
        </p:nvSpPr>
        <p:spPr/>
        <p:txBody>
          <a:bodyPr/>
          <a:lstStyle/>
          <a:p>
            <a:pPr>
              <a:defRPr/>
            </a:pPr>
            <a:r>
              <a:rPr lang="en-US" sz="2400" dirty="0" smtClean="0">
                <a:solidFill>
                  <a:srgbClr val="FF0000"/>
                </a:solidFill>
              </a:rPr>
              <a:t>Resources in Doc Sharing</a:t>
            </a:r>
            <a:endParaRPr lang="en-US" sz="2400" dirty="0">
              <a:solidFill>
                <a:srgbClr val="FF0000"/>
              </a:solidFill>
            </a:endParaRPr>
          </a:p>
        </p:txBody>
      </p:sp>
      <p:pic>
        <p:nvPicPr>
          <p:cNvPr id="22532" name="Content Placeholder 5" descr="Intro_to_digital_media.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319213"/>
            <a:ext cx="4038600" cy="4173537"/>
          </a:xfrm>
          <a:prstGeom prst="rect">
            <a:avLst/>
          </a:prstGeom>
        </p:spPr>
      </p:pic>
    </p:spTree>
    <p:extLst>
      <p:ext uri="{BB962C8B-B14F-4D97-AF65-F5344CB8AC3E}">
        <p14:creationId xmlns:p14="http://schemas.microsoft.com/office/powerpoint/2010/main" val="2565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half" idx="1"/>
          </p:nvPr>
        </p:nvSpPr>
        <p:spPr/>
        <p:txBody>
          <a:bodyPr>
            <a:normAutofit fontScale="92500"/>
          </a:bodyPr>
          <a:lstStyle/>
          <a:p>
            <a:r>
              <a:rPr lang="en-US" altLang="en-US" sz="2400" b="0" smtClean="0">
                <a:latin typeface="Arial" charset="0"/>
                <a:cs typeface="Arial" charset="0"/>
              </a:rPr>
              <a:t>Animoto “animates” slides and images and is very user-friendly</a:t>
            </a:r>
          </a:p>
          <a:p>
            <a:r>
              <a:rPr lang="en-US" altLang="en-US" sz="2400" b="0" smtClean="0">
                <a:latin typeface="Arial" charset="0"/>
                <a:cs typeface="Arial" charset="0"/>
              </a:rPr>
              <a:t>Kizoa allows more control over transitions and text movement</a:t>
            </a:r>
          </a:p>
          <a:p>
            <a:r>
              <a:rPr lang="en-US" altLang="en-US" sz="2400" b="0" smtClean="0">
                <a:latin typeface="Arial" charset="0"/>
                <a:cs typeface="Arial" charset="0"/>
              </a:rPr>
              <a:t>Both easy to share (Animoto has direct link or embed, Kizoa can be uploaded to YouTube)</a:t>
            </a:r>
          </a:p>
          <a:p>
            <a:r>
              <a:rPr lang="en-US" altLang="en-US" sz="2400" b="0" smtClean="0">
                <a:latin typeface="Arial" charset="0"/>
                <a:cs typeface="Arial" charset="0"/>
              </a:rPr>
              <a:t>Both have pre-approved music options</a:t>
            </a:r>
          </a:p>
          <a:p>
            <a:endParaRPr lang="en-US" altLang="en-US" sz="2200" b="0" smtClean="0">
              <a:latin typeface="Arial" charset="0"/>
              <a:cs typeface="Arial" charset="0"/>
            </a:endParaRPr>
          </a:p>
          <a:p>
            <a:endParaRPr lang="en-US" altLang="en-US" sz="2400" b="0" smtClean="0">
              <a:latin typeface="Arial" charset="0"/>
              <a:cs typeface="Arial" charset="0"/>
            </a:endParaRPr>
          </a:p>
        </p:txBody>
      </p:sp>
      <p:sp>
        <p:nvSpPr>
          <p:cNvPr id="27650" name="Title 1"/>
          <p:cNvSpPr>
            <a:spLocks noGrp="1"/>
          </p:cNvSpPr>
          <p:nvPr>
            <p:ph type="title"/>
          </p:nvPr>
        </p:nvSpPr>
        <p:spPr>
          <a:xfrm>
            <a:off x="457200" y="320040"/>
            <a:ext cx="7086600" cy="746760"/>
          </a:xfrm>
        </p:spPr>
        <p:txBody>
          <a:bodyPr/>
          <a:lstStyle/>
          <a:p>
            <a:pPr>
              <a:defRPr/>
            </a:pPr>
            <a:r>
              <a:rPr lang="en-US" sz="2400" dirty="0" err="1" smtClean="0">
                <a:solidFill>
                  <a:srgbClr val="FF0000"/>
                </a:solidFill>
              </a:rPr>
              <a:t>Animoto</a:t>
            </a:r>
            <a:r>
              <a:rPr lang="en-US" sz="2400" dirty="0" smtClean="0">
                <a:solidFill>
                  <a:srgbClr val="FF0000"/>
                </a:solidFill>
              </a:rPr>
              <a:t> and </a:t>
            </a:r>
            <a:r>
              <a:rPr lang="en-US" sz="2400" dirty="0" err="1" smtClean="0">
                <a:solidFill>
                  <a:srgbClr val="FF0000"/>
                </a:solidFill>
              </a:rPr>
              <a:t>Kizoa</a:t>
            </a:r>
            <a:r>
              <a:rPr lang="en-US" sz="2400" dirty="0" smtClean="0">
                <a:solidFill>
                  <a:srgbClr val="FF0000"/>
                </a:solidFill>
              </a:rPr>
              <a:t>: Alternatives to PPT </a:t>
            </a:r>
          </a:p>
        </p:txBody>
      </p:sp>
      <p:sp>
        <p:nvSpPr>
          <p:cNvPr id="24580" name="Content Placeholder 6"/>
          <p:cNvSpPr>
            <a:spLocks noGrp="1"/>
          </p:cNvSpPr>
          <p:nvPr>
            <p:ph sz="half" idx="4294967295"/>
          </p:nvPr>
        </p:nvSpPr>
        <p:spPr>
          <a:xfrm>
            <a:off x="4267200" y="1905000"/>
            <a:ext cx="4038600" cy="4525963"/>
          </a:xfrm>
          <a:prstGeom prst="rect">
            <a:avLst/>
          </a:prstGeom>
        </p:spPr>
        <p:txBody>
          <a:bodyPr/>
          <a:lstStyle/>
          <a:p>
            <a:r>
              <a:rPr lang="en-US" altLang="en-US" sz="2400" b="0" dirty="0" smtClean="0">
                <a:latin typeface="Arial" charset="0"/>
                <a:cs typeface="Arial" charset="0"/>
              </a:rPr>
              <a:t>Limitation: 30 second video with free version of </a:t>
            </a:r>
            <a:r>
              <a:rPr lang="en-US" altLang="en-US" sz="2400" b="0" dirty="0" err="1" smtClean="0">
                <a:latin typeface="Arial" charset="0"/>
                <a:cs typeface="Arial" charset="0"/>
              </a:rPr>
              <a:t>Animoto</a:t>
            </a:r>
            <a:r>
              <a:rPr lang="en-US" altLang="en-US" sz="2400" b="0" dirty="0" smtClean="0">
                <a:latin typeface="Arial" charset="0"/>
                <a:cs typeface="Arial" charset="0"/>
              </a:rPr>
              <a:t> </a:t>
            </a:r>
          </a:p>
          <a:p>
            <a:r>
              <a:rPr lang="en-US" altLang="en-US" sz="2400" b="0" dirty="0" smtClean="0">
                <a:latin typeface="Arial" charset="0"/>
                <a:cs typeface="Arial" charset="0"/>
              </a:rPr>
              <a:t> </a:t>
            </a:r>
            <a:r>
              <a:rPr lang="en-US" altLang="en-US" sz="2400" b="0" dirty="0" err="1" smtClean="0">
                <a:latin typeface="Arial" charset="0"/>
                <a:cs typeface="Arial" charset="0"/>
              </a:rPr>
              <a:t>Kizoa</a:t>
            </a:r>
            <a:r>
              <a:rPr lang="en-US" altLang="en-US" sz="2400" b="0" dirty="0" smtClean="0">
                <a:latin typeface="Arial" charset="0"/>
                <a:cs typeface="Arial" charset="0"/>
              </a:rPr>
              <a:t> takes more practice to get the timings right </a:t>
            </a:r>
          </a:p>
          <a:p>
            <a:r>
              <a:rPr lang="en-US" altLang="en-US" sz="2400" b="0" dirty="0" smtClean="0">
                <a:latin typeface="Arial" charset="0"/>
                <a:cs typeface="Arial" charset="0"/>
              </a:rPr>
              <a:t>For more music, template, and image options, upgrades required</a:t>
            </a:r>
            <a:endParaRPr lang="en-US" altLang="en-US" dirty="0" smtClean="0">
              <a:latin typeface="Arial" charset="0"/>
              <a:cs typeface="Arial" charset="0"/>
            </a:endParaRPr>
          </a:p>
        </p:txBody>
      </p:sp>
      <p:sp>
        <p:nvSpPr>
          <p:cNvPr id="24581" name="Slide Number Placeholder 3"/>
          <p:cNvSpPr>
            <a:spLocks noGrp="1"/>
          </p:cNvSpPr>
          <p:nvPr>
            <p:ph type="sldNum" sz="quarter" idx="4294967295"/>
          </p:nvPr>
        </p:nvSpPr>
        <p:spPr bwMode="auto">
          <a:xfrm>
            <a:off x="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2B7CE5-733C-4E13-A1BB-08A3FC8EDB9C}" type="slidenum">
              <a:rPr lang="en-US" altLang="en-US"/>
              <a:pPr eaLnBrk="1" hangingPunct="1"/>
              <a:t>16</a:t>
            </a:fld>
            <a:endParaRPr lang="en-US" altLang="en-US"/>
          </a:p>
        </p:txBody>
      </p:sp>
    </p:spTree>
    <p:extLst>
      <p:ext uri="{BB962C8B-B14F-4D97-AF65-F5344CB8AC3E}">
        <p14:creationId xmlns:p14="http://schemas.microsoft.com/office/powerpoint/2010/main" val="163104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half" idx="1"/>
          </p:nvPr>
        </p:nvSpPr>
        <p:spPr/>
        <p:txBody>
          <a:bodyPr/>
          <a:lstStyle/>
          <a:p>
            <a:r>
              <a:rPr lang="en-US" altLang="en-US" sz="2000" b="0" dirty="0" smtClean="0">
                <a:latin typeface="Arial" charset="0"/>
                <a:cs typeface="Arial" charset="0"/>
              </a:rPr>
              <a:t>Prezi creates a more dynamic “flow” and allows easy uploading of YouTube videos</a:t>
            </a:r>
          </a:p>
          <a:p>
            <a:r>
              <a:rPr lang="en-US" altLang="en-US" sz="2000" b="0" dirty="0" smtClean="0">
                <a:latin typeface="Arial" charset="0"/>
                <a:cs typeface="Arial" charset="0"/>
              </a:rPr>
              <a:t>Drawbacks: </a:t>
            </a:r>
          </a:p>
          <a:p>
            <a:pPr lvl="1"/>
            <a:r>
              <a:rPr lang="en-US" altLang="en-US" sz="2000" b="0" dirty="0" smtClean="0">
                <a:solidFill>
                  <a:schemeClr val="tx1"/>
                </a:solidFill>
                <a:latin typeface="Arial" charset="0"/>
                <a:cs typeface="Arial" charset="0"/>
              </a:rPr>
              <a:t>No sound except for embedded videos</a:t>
            </a:r>
          </a:p>
          <a:p>
            <a:pPr lvl="1"/>
            <a:r>
              <a:rPr lang="en-US" altLang="en-US" sz="2000" b="0" dirty="0" smtClean="0">
                <a:solidFill>
                  <a:schemeClr val="tx1"/>
                </a:solidFill>
                <a:latin typeface="Arial" charset="0"/>
                <a:cs typeface="Arial" charset="0"/>
              </a:rPr>
              <a:t>Spatial layout can be challenging</a:t>
            </a:r>
          </a:p>
          <a:p>
            <a:r>
              <a:rPr lang="en-US" altLang="en-US" sz="2000" b="0" dirty="0" smtClean="0">
                <a:latin typeface="Arial" charset="0"/>
                <a:cs typeface="Arial" charset="0"/>
              </a:rPr>
              <a:t>Benefits:</a:t>
            </a:r>
          </a:p>
          <a:p>
            <a:pPr lvl="1"/>
            <a:r>
              <a:rPr lang="en-US" altLang="en-US" sz="2000" b="0" dirty="0" smtClean="0">
                <a:solidFill>
                  <a:schemeClr val="tx1"/>
                </a:solidFill>
                <a:latin typeface="Arial" charset="0"/>
                <a:cs typeface="Arial" charset="0"/>
              </a:rPr>
              <a:t>No time limitations</a:t>
            </a:r>
          </a:p>
          <a:p>
            <a:pPr lvl="1"/>
            <a:r>
              <a:rPr lang="en-US" altLang="en-US" sz="2000" b="0" dirty="0" smtClean="0">
                <a:solidFill>
                  <a:schemeClr val="tx1"/>
                </a:solidFill>
                <a:latin typeface="Arial" charset="0"/>
                <a:cs typeface="Arial" charset="0"/>
              </a:rPr>
              <a:t>Embedded YouTube videos</a:t>
            </a:r>
          </a:p>
        </p:txBody>
      </p:sp>
      <p:sp>
        <p:nvSpPr>
          <p:cNvPr id="27650" name="Title 1"/>
          <p:cNvSpPr>
            <a:spLocks noGrp="1"/>
          </p:cNvSpPr>
          <p:nvPr>
            <p:ph type="title"/>
          </p:nvPr>
        </p:nvSpPr>
        <p:spPr>
          <a:xfrm>
            <a:off x="457200" y="320040"/>
            <a:ext cx="7239000" cy="822960"/>
          </a:xfrm>
        </p:spPr>
        <p:txBody>
          <a:bodyPr/>
          <a:lstStyle/>
          <a:p>
            <a:pPr>
              <a:defRPr/>
            </a:pPr>
            <a:r>
              <a:rPr lang="en-US" sz="2400" dirty="0" err="1" smtClean="0">
                <a:solidFill>
                  <a:srgbClr val="FF0000"/>
                </a:solidFill>
              </a:rPr>
              <a:t>Prezi</a:t>
            </a:r>
            <a:endParaRPr lang="en-US" sz="2400" dirty="0" smtClean="0">
              <a:solidFill>
                <a:srgbClr val="FF0000"/>
              </a:solidFill>
            </a:endParaRPr>
          </a:p>
        </p:txBody>
      </p:sp>
      <p:sp>
        <p:nvSpPr>
          <p:cNvPr id="25604" name="Slide Number Placeholder 3"/>
          <p:cNvSpPr>
            <a:spLocks noGrp="1"/>
          </p:cNvSpPr>
          <p:nvPr>
            <p:ph type="sldNum" sz="quarter" idx="4294967295"/>
          </p:nvPr>
        </p:nvSpPr>
        <p:spPr bwMode="auto">
          <a:xfrm>
            <a:off x="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4C955A-2BBC-4B81-9827-BEB5CACB8316}" type="slidenum">
              <a:rPr lang="en-US" altLang="en-US"/>
              <a:pPr eaLnBrk="1" hangingPunct="1"/>
              <a:t>17</a:t>
            </a:fld>
            <a:endParaRPr lang="en-US" altLang="en-US"/>
          </a:p>
        </p:txBody>
      </p:sp>
      <p:pic>
        <p:nvPicPr>
          <p:cNvPr id="25605" name="Content Placeholder 6" descr="Prezi.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038600" y="2590800"/>
            <a:ext cx="4038600" cy="3052763"/>
          </a:xfrm>
          <a:prstGeom prst="rect">
            <a:avLst/>
          </a:prstGeom>
        </p:spPr>
      </p:pic>
    </p:spTree>
    <p:extLst>
      <p:ext uri="{BB962C8B-B14F-4D97-AF65-F5344CB8AC3E}">
        <p14:creationId xmlns:p14="http://schemas.microsoft.com/office/powerpoint/2010/main" val="1069793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solidFill>
                  <a:srgbClr val="FF0000"/>
                </a:solidFill>
              </a:rPr>
              <a:t>Creating effective Power point Presentations</a:t>
            </a:r>
            <a:endParaRPr lang="en-US" dirty="0">
              <a:solidFill>
                <a:srgbClr val="FF0000"/>
              </a:solidFill>
            </a:endParaRPr>
          </a:p>
        </p:txBody>
      </p:sp>
      <p:sp>
        <p:nvSpPr>
          <p:cNvPr id="5" name="Text Placeholder 4"/>
          <p:cNvSpPr>
            <a:spLocks noGrp="1"/>
          </p:cNvSpPr>
          <p:nvPr>
            <p:ph type="body" idx="1"/>
          </p:nvPr>
        </p:nvSpPr>
        <p:spPr/>
        <p:txBody>
          <a:bodyPr/>
          <a:lstStyle/>
          <a:p>
            <a:pPr>
              <a:defRPr/>
            </a:pPr>
            <a:r>
              <a:rPr lang="en-US" dirty="0" smtClean="0"/>
              <a:t>Unit 9</a:t>
            </a:r>
            <a:endParaRPr lang="en-US" dirty="0"/>
          </a:p>
        </p:txBody>
      </p:sp>
    </p:spTree>
    <p:extLst>
      <p:ext uri="{BB962C8B-B14F-4D97-AF65-F5344CB8AC3E}">
        <p14:creationId xmlns:p14="http://schemas.microsoft.com/office/powerpoint/2010/main" val="269636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solidFill>
                  <a:srgbClr val="FF0000"/>
                </a:solidFill>
              </a:rPr>
              <a:t>Content</a:t>
            </a:r>
            <a:r>
              <a:rPr lang="en-US" sz="2400" dirty="0" smtClean="0"/>
              <a:t> </a:t>
            </a:r>
            <a:endParaRPr lang="en-US" sz="2400" dirty="0"/>
          </a:p>
        </p:txBody>
      </p:sp>
      <p:sp>
        <p:nvSpPr>
          <p:cNvPr id="27651" name="Content Placeholder 2"/>
          <p:cNvSpPr>
            <a:spLocks noGrp="1"/>
          </p:cNvSpPr>
          <p:nvPr>
            <p:ph idx="1"/>
          </p:nvPr>
        </p:nvSpPr>
        <p:spPr/>
        <p:txBody>
          <a:bodyPr/>
          <a:lstStyle/>
          <a:p>
            <a:r>
              <a:rPr lang="en-US" altLang="en-US" sz="2400" b="0" smtClean="0">
                <a:latin typeface="Arial" charset="0"/>
                <a:cs typeface="Arial" charset="0"/>
              </a:rPr>
              <a:t>Use a title and a references slide </a:t>
            </a:r>
          </a:p>
          <a:p>
            <a:r>
              <a:rPr lang="en-US" altLang="en-US" sz="2400" b="0" smtClean="0">
                <a:latin typeface="Arial" charset="0"/>
                <a:cs typeface="Arial" charset="0"/>
              </a:rPr>
              <a:t>Make sure the presentation has a clear beginning, middle, and end</a:t>
            </a:r>
          </a:p>
          <a:p>
            <a:r>
              <a:rPr lang="en-US" altLang="en-US" sz="2400" b="0" smtClean="0">
                <a:latin typeface="Arial" charset="0"/>
                <a:cs typeface="Arial" charset="0"/>
              </a:rPr>
              <a:t>Include a thesis as you would with an essay</a:t>
            </a:r>
          </a:p>
          <a:p>
            <a:r>
              <a:rPr lang="en-US" altLang="en-US" sz="2400" b="0" smtClean="0">
                <a:latin typeface="Arial" charset="0"/>
                <a:cs typeface="Arial" charset="0"/>
              </a:rPr>
              <a:t>Each slide should have one main idea </a:t>
            </a:r>
          </a:p>
          <a:p>
            <a:r>
              <a:rPr lang="en-US" altLang="en-US" sz="2400" b="0" smtClean="0">
                <a:latin typeface="Arial" charset="0"/>
                <a:cs typeface="Arial" charset="0"/>
              </a:rPr>
              <a:t>Use graphics to reinforce a point</a:t>
            </a:r>
          </a:p>
          <a:p>
            <a:r>
              <a:rPr lang="en-US" altLang="en-US" sz="2400" b="0" smtClean="0">
                <a:latin typeface="Arial" charset="0"/>
                <a:cs typeface="Arial" charset="0"/>
              </a:rPr>
              <a:t>Include citations for sources (in-text and references) and use sources appropriately</a:t>
            </a:r>
          </a:p>
          <a:p>
            <a:endParaRPr lang="en-US" altLang="en-US" smtClean="0">
              <a:latin typeface="Arial" charset="0"/>
              <a:cs typeface="Arial" charset="0"/>
            </a:endParaRPr>
          </a:p>
          <a:p>
            <a:pPr>
              <a:buFont typeface="Arial" charset="0"/>
              <a:buNone/>
            </a:pPr>
            <a:r>
              <a:rPr lang="en-US" altLang="en-US" b="0" smtClean="0">
                <a:latin typeface="Arial" charset="0"/>
                <a:cs typeface="Arial" charset="0"/>
              </a:rPr>
              <a:t>(Hood, 2012)</a:t>
            </a:r>
          </a:p>
        </p:txBody>
      </p:sp>
    </p:spTree>
    <p:extLst>
      <p:ext uri="{BB962C8B-B14F-4D97-AF65-F5344CB8AC3E}">
        <p14:creationId xmlns:p14="http://schemas.microsoft.com/office/powerpoint/2010/main" val="291800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381000"/>
            <a:ext cx="7543800" cy="838200"/>
          </a:xfrm>
        </p:spPr>
        <p:txBody>
          <a:bodyPr>
            <a:normAutofit fontScale="90000"/>
          </a:bodyPr>
          <a:lstStyle/>
          <a:p>
            <a:pPr eaLnBrk="1" hangingPunct="1"/>
            <a:r>
              <a:rPr lang="en-US" altLang="en-US" sz="3200" b="1" dirty="0" smtClean="0">
                <a:solidFill>
                  <a:srgbClr val="FF0000"/>
                </a:solidFill>
              </a:rPr>
              <a:t>UNIT </a:t>
            </a:r>
            <a:r>
              <a:rPr lang="en-US" altLang="en-US" sz="3200" dirty="0">
                <a:solidFill>
                  <a:srgbClr val="FF0000"/>
                </a:solidFill>
              </a:rPr>
              <a:t>9</a:t>
            </a:r>
            <a:r>
              <a:rPr lang="en-US" altLang="en-US" sz="3200" b="1" dirty="0" smtClean="0">
                <a:solidFill>
                  <a:srgbClr val="FF0000"/>
                </a:solidFill>
              </a:rPr>
              <a:t>: creating digital media content</a:t>
            </a:r>
          </a:p>
        </p:txBody>
      </p:sp>
      <p:sp>
        <p:nvSpPr>
          <p:cNvPr id="3075" name="Content Placeholder 3"/>
          <p:cNvSpPr>
            <a:spLocks noGrp="1"/>
          </p:cNvSpPr>
          <p:nvPr>
            <p:ph idx="1"/>
          </p:nvPr>
        </p:nvSpPr>
        <p:spPr>
          <a:xfrm>
            <a:off x="381000" y="1676400"/>
            <a:ext cx="7772400" cy="4114800"/>
          </a:xfrm>
        </p:spPr>
        <p:txBody>
          <a:bodyPr/>
          <a:lstStyle/>
          <a:p>
            <a:pPr marL="0" indent="0" eaLnBrk="1" hangingPunct="1">
              <a:buNone/>
            </a:pPr>
            <a:endParaRPr lang="en-US" altLang="en-US" dirty="0" smtClean="0"/>
          </a:p>
          <a:p>
            <a:pPr marL="0" indent="0" eaLnBrk="1" hangingPunct="1">
              <a:buNone/>
            </a:pPr>
            <a:endParaRPr lang="en-US" altLang="en-US" dirty="0"/>
          </a:p>
          <a:p>
            <a:pPr marL="0" indent="0" eaLnBrk="1" hangingPunct="1">
              <a:buNone/>
            </a:pPr>
            <a:r>
              <a:rPr lang="en-US" altLang="en-US" dirty="0" smtClean="0"/>
              <a:t>Seminar agenda:</a:t>
            </a:r>
          </a:p>
          <a:p>
            <a:pPr eaLnBrk="1" hangingPunct="1"/>
            <a:r>
              <a:rPr lang="en-US" altLang="en-US" dirty="0" smtClean="0"/>
              <a:t>Review Unit 8</a:t>
            </a:r>
          </a:p>
          <a:p>
            <a:pPr eaLnBrk="1" hangingPunct="1"/>
            <a:r>
              <a:rPr lang="en-US" altLang="en-US" dirty="0" smtClean="0"/>
              <a:t>Assignments for Unit 9 &amp; 10</a:t>
            </a:r>
          </a:p>
          <a:p>
            <a:pPr eaLnBrk="1" hangingPunct="1"/>
            <a:r>
              <a:rPr lang="en-US" altLang="en-US" dirty="0" smtClean="0"/>
              <a:t>Digital Media</a:t>
            </a:r>
          </a:p>
          <a:p>
            <a:pPr eaLnBrk="1" hangingPunct="1"/>
            <a:r>
              <a:rPr lang="en-US" altLang="en-US" smtClean="0"/>
              <a:t>Peer Review</a:t>
            </a:r>
            <a:endParaRPr lang="en-US" altLang="en-US" dirty="0" smtClean="0"/>
          </a:p>
        </p:txBody>
      </p:sp>
      <p:sp>
        <p:nvSpPr>
          <p:cNvPr id="18" name="Slide Number Placeholder 5"/>
          <p:cNvSpPr>
            <a:spLocks noGrp="1"/>
          </p:cNvSpPr>
          <p:nvPr>
            <p:ph type="sldNum" sz="quarter" idx="12"/>
          </p:nvPr>
        </p:nvSpPr>
        <p:spPr/>
        <p:txBody>
          <a:bodyPr/>
          <a:lstStyle/>
          <a:p>
            <a:pPr>
              <a:defRPr/>
            </a:pPr>
            <a:fld id="{1BC22C89-E7E2-471F-935F-620DA6C7F10C}" type="slidenum">
              <a:rPr lang="en-US"/>
              <a:pPr>
                <a:defRPr/>
              </a:pPr>
              <a:t>2</a:t>
            </a:fld>
            <a:endParaRPr lang="en-US" dirty="0"/>
          </a:p>
        </p:txBody>
      </p:sp>
    </p:spTree>
    <p:extLst>
      <p:ext uri="{BB962C8B-B14F-4D97-AF65-F5344CB8AC3E}">
        <p14:creationId xmlns:p14="http://schemas.microsoft.com/office/powerpoint/2010/main" val="28769852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pPr eaLnBrk="1" hangingPunct="1">
              <a:defRPr/>
            </a:pPr>
            <a:r>
              <a:rPr lang="en-US" sz="2400" dirty="0" smtClean="0"/>
              <a:t>Where to Start</a:t>
            </a:r>
          </a:p>
        </p:txBody>
      </p:sp>
      <p:pic>
        <p:nvPicPr>
          <p:cNvPr id="28675" name="Content Placeholder 10" descr="Power_point_home_menu.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066800"/>
            <a:ext cx="8720138" cy="1219200"/>
          </a:xfrm>
        </p:spPr>
      </p:pic>
      <p:sp>
        <p:nvSpPr>
          <p:cNvPr id="28676" name="Date Placeholder 3"/>
          <p:cNvSpPr>
            <a:spLocks noGrp="1"/>
          </p:cNvSpPr>
          <p:nvPr>
            <p:ph type="dt" sz="quarter" idx="4294967295"/>
          </p:nvPr>
        </p:nvSpPr>
        <p:spPr bwMode="auto">
          <a:xfrm>
            <a:off x="99060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5E6CAA-1F12-44BF-ABC2-304E70FFEDE3}" type="datetime1">
              <a:rPr lang="ru-RU" altLang="en-US"/>
              <a:pPr eaLnBrk="1" hangingPunct="1"/>
              <a:t>10/22/15</a:t>
            </a:fld>
            <a:endParaRPr lang="en-US" altLang="en-US"/>
          </a:p>
        </p:txBody>
      </p:sp>
      <p:sp>
        <p:nvSpPr>
          <p:cNvPr id="28677" name="Slide Number Placeholder 4"/>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23AF42-279F-413A-B3DB-ADFDFE4C5B3A}" type="slidenum">
              <a:rPr lang="en-US" altLang="en-US"/>
              <a:pPr eaLnBrk="1" hangingPunct="1"/>
              <a:t>20</a:t>
            </a:fld>
            <a:endParaRPr lang="en-US" altLang="en-US"/>
          </a:p>
        </p:txBody>
      </p:sp>
      <p:sp>
        <p:nvSpPr>
          <p:cNvPr id="28678" name="Rectangle 5"/>
          <p:cNvSpPr>
            <a:spLocks noChangeArrowheads="1"/>
          </p:cNvSpPr>
          <p:nvPr/>
        </p:nvSpPr>
        <p:spPr bwMode="auto">
          <a:xfrm>
            <a:off x="1905000" y="2590800"/>
            <a:ext cx="5257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400"/>
              <a:t>Choose slide layout (title, section header, title + content, contrast, image)</a:t>
            </a:r>
          </a:p>
          <a:p>
            <a:pPr eaLnBrk="1" hangingPunct="1">
              <a:buFont typeface="Arial" charset="0"/>
              <a:buChar char="•"/>
            </a:pPr>
            <a:r>
              <a:rPr lang="en-US" altLang="en-US" sz="2400"/>
              <a:t>Add or delete slides</a:t>
            </a:r>
          </a:p>
          <a:p>
            <a:pPr eaLnBrk="1" hangingPunct="1">
              <a:buFont typeface="Arial" charset="0"/>
              <a:buChar char="•"/>
            </a:pPr>
            <a:r>
              <a:rPr lang="en-US" altLang="en-US" sz="2400"/>
              <a:t>Choose font size, color, and style</a:t>
            </a:r>
          </a:p>
          <a:p>
            <a:pPr eaLnBrk="1" hangingPunct="1">
              <a:buFont typeface="Arial" charset="0"/>
              <a:buChar char="•"/>
            </a:pPr>
            <a:r>
              <a:rPr lang="en-US" altLang="en-US" sz="2400"/>
              <a:t>Add shapes</a:t>
            </a:r>
          </a:p>
        </p:txBody>
      </p:sp>
      <p:sp>
        <p:nvSpPr>
          <p:cNvPr id="7" name="Right Arrow 6"/>
          <p:cNvSpPr/>
          <p:nvPr/>
        </p:nvSpPr>
        <p:spPr>
          <a:xfrm>
            <a:off x="3810000" y="4572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18094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20040"/>
            <a:ext cx="7162800" cy="822960"/>
          </a:xfrm>
        </p:spPr>
        <p:txBody>
          <a:bodyPr/>
          <a:lstStyle/>
          <a:p>
            <a:pPr eaLnBrk="1" hangingPunct="1">
              <a:defRPr/>
            </a:pPr>
            <a:r>
              <a:rPr lang="en-US" sz="2400" dirty="0" smtClean="0">
                <a:solidFill>
                  <a:srgbClr val="FF0000"/>
                </a:solidFill>
              </a:rPr>
              <a:t>Selecting a Design</a:t>
            </a:r>
          </a:p>
        </p:txBody>
      </p:sp>
      <p:pic>
        <p:nvPicPr>
          <p:cNvPr id="29699" name="Content Placeholder 5" descr="PPT_design.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524000"/>
            <a:ext cx="8229600" cy="1147763"/>
          </a:xfrm>
        </p:spPr>
      </p:pic>
      <p:sp>
        <p:nvSpPr>
          <p:cNvPr id="29700" name="Date Placeholder 3"/>
          <p:cNvSpPr>
            <a:spLocks noGrp="1"/>
          </p:cNvSpPr>
          <p:nvPr>
            <p:ph type="dt" sz="quarter" idx="4294967295"/>
          </p:nvPr>
        </p:nvSpPr>
        <p:spPr bwMode="auto">
          <a:xfrm>
            <a:off x="99060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767A36-6F0B-46F0-A3ED-F4A0D5C33A54}" type="datetime1">
              <a:rPr lang="ru-RU" altLang="en-US"/>
              <a:pPr eaLnBrk="1" hangingPunct="1"/>
              <a:t>10/22/15</a:t>
            </a:fld>
            <a:endParaRPr lang="en-US" altLang="en-US"/>
          </a:p>
        </p:txBody>
      </p:sp>
      <p:sp>
        <p:nvSpPr>
          <p:cNvPr id="29701" name="Slide Number Placeholder 4"/>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597495-E739-4312-8FE9-E8C9F4FF5598}" type="slidenum">
              <a:rPr lang="en-US" altLang="en-US"/>
              <a:pPr eaLnBrk="1" hangingPunct="1"/>
              <a:t>21</a:t>
            </a:fld>
            <a:endParaRPr lang="en-US" altLang="en-US"/>
          </a:p>
        </p:txBody>
      </p:sp>
      <p:sp>
        <p:nvSpPr>
          <p:cNvPr id="29702" name="Rectangle 5"/>
          <p:cNvSpPr>
            <a:spLocks noChangeArrowheads="1"/>
          </p:cNvSpPr>
          <p:nvPr/>
        </p:nvSpPr>
        <p:spPr bwMode="auto">
          <a:xfrm>
            <a:off x="2286000" y="2828925"/>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a:t>You can find additional templates online. Check Microsoft’s site for topic-appropriate templates. </a:t>
            </a:r>
          </a:p>
        </p:txBody>
      </p:sp>
    </p:spTree>
    <p:extLst>
      <p:ext uri="{BB962C8B-B14F-4D97-AF65-F5344CB8AC3E}">
        <p14:creationId xmlns:p14="http://schemas.microsoft.com/office/powerpoint/2010/main" val="79917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20040"/>
            <a:ext cx="7086600" cy="670560"/>
          </a:xfrm>
        </p:spPr>
        <p:txBody>
          <a:bodyPr/>
          <a:lstStyle/>
          <a:p>
            <a:pPr eaLnBrk="1" hangingPunct="1">
              <a:defRPr/>
            </a:pPr>
            <a:r>
              <a:rPr lang="en-US" sz="2400" dirty="0" smtClean="0">
                <a:solidFill>
                  <a:srgbClr val="FF0000"/>
                </a:solidFill>
              </a:rPr>
              <a:t>Insert Selections</a:t>
            </a:r>
          </a:p>
        </p:txBody>
      </p:sp>
      <p:pic>
        <p:nvPicPr>
          <p:cNvPr id="30723" name="Content Placeholder 5" descr="PPT_insert.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066800"/>
            <a:ext cx="8229600" cy="1147763"/>
          </a:xfrm>
        </p:spPr>
      </p:pic>
      <p:sp>
        <p:nvSpPr>
          <p:cNvPr id="30724" name="Date Placeholder 3"/>
          <p:cNvSpPr>
            <a:spLocks noGrp="1"/>
          </p:cNvSpPr>
          <p:nvPr>
            <p:ph type="dt" sz="quarter" idx="4294967295"/>
          </p:nvPr>
        </p:nvSpPr>
        <p:spPr bwMode="auto">
          <a:xfrm>
            <a:off x="99060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36E0CB-0704-4415-B873-6636765511DF}" type="datetime1">
              <a:rPr lang="ru-RU" altLang="en-US"/>
              <a:pPr eaLnBrk="1" hangingPunct="1"/>
              <a:t>10/22/15</a:t>
            </a:fld>
            <a:endParaRPr lang="en-US" altLang="en-US"/>
          </a:p>
        </p:txBody>
      </p:sp>
      <p:sp>
        <p:nvSpPr>
          <p:cNvPr id="30725" name="Slide Number Placeholder 4"/>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4484B8-25AC-4FAB-B8EC-A688B148BA61}" type="slidenum">
              <a:rPr lang="en-US" altLang="en-US"/>
              <a:pPr eaLnBrk="1" hangingPunct="1"/>
              <a:t>22</a:t>
            </a:fld>
            <a:endParaRPr lang="en-US" altLang="en-US"/>
          </a:p>
        </p:txBody>
      </p:sp>
      <p:sp>
        <p:nvSpPr>
          <p:cNvPr id="30726" name="Rectangle 5"/>
          <p:cNvSpPr>
            <a:spLocks noChangeArrowheads="1"/>
          </p:cNvSpPr>
          <p:nvPr/>
        </p:nvSpPr>
        <p:spPr bwMode="auto">
          <a:xfrm>
            <a:off x="2286000" y="24130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2400" dirty="0"/>
              <a:t>Select “Insert” tab</a:t>
            </a:r>
          </a:p>
          <a:p>
            <a:pPr eaLnBrk="1" hangingPunct="1">
              <a:buFont typeface="Arial" charset="0"/>
              <a:buChar char="•"/>
            </a:pPr>
            <a:r>
              <a:rPr lang="en-US" altLang="en-US" sz="2400" dirty="0"/>
              <a:t>Select item  you wish to insert (Picture, clip art, charts)</a:t>
            </a:r>
          </a:p>
          <a:p>
            <a:pPr eaLnBrk="1" hangingPunct="1">
              <a:buFont typeface="Arial" charset="0"/>
              <a:buChar char="•"/>
            </a:pPr>
            <a:r>
              <a:rPr lang="en-US" altLang="en-US" sz="2400" dirty="0"/>
              <a:t>For pictures, your computer’s “explore” screen will appear</a:t>
            </a:r>
          </a:p>
          <a:p>
            <a:pPr eaLnBrk="1" hangingPunct="1">
              <a:buFont typeface="Arial" charset="0"/>
              <a:buChar char="•"/>
            </a:pPr>
            <a:r>
              <a:rPr lang="en-US" altLang="en-US" sz="2400" dirty="0"/>
              <a:t>Navigate to the selected file or picture and attach as you would a Word file to your drop box.</a:t>
            </a:r>
          </a:p>
        </p:txBody>
      </p:sp>
    </p:spTree>
    <p:extLst>
      <p:ext uri="{BB962C8B-B14F-4D97-AF65-F5344CB8AC3E}">
        <p14:creationId xmlns:p14="http://schemas.microsoft.com/office/powerpoint/2010/main" val="1296274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457200" y="533400"/>
            <a:ext cx="7242048" cy="746760"/>
          </a:xfrm>
        </p:spPr>
        <p:txBody>
          <a:bodyPr>
            <a:noAutofit/>
          </a:bodyPr>
          <a:lstStyle/>
          <a:p>
            <a:pPr eaLnBrk="1" hangingPunct="1">
              <a:defRPr/>
            </a:pPr>
            <a:r>
              <a:rPr lang="en-US" sz="2400" dirty="0" smtClean="0">
                <a:solidFill>
                  <a:srgbClr val="FF0000"/>
                </a:solidFill>
                <a:latin typeface="Arial" charset="0"/>
                <a:cs typeface="Arial" charset="0"/>
              </a:rPr>
              <a:t>Images from clip art file, </a:t>
            </a:r>
            <a:r>
              <a:rPr lang="en-US" sz="2400" dirty="0" err="1" smtClean="0">
                <a:solidFill>
                  <a:srgbClr val="FF0000"/>
                </a:solidFill>
                <a:latin typeface="Arial" charset="0"/>
                <a:cs typeface="Arial" charset="0"/>
              </a:rPr>
              <a:t>Wordle</a:t>
            </a:r>
            <a:r>
              <a:rPr lang="en-US" sz="2400" dirty="0" smtClean="0">
                <a:solidFill>
                  <a:srgbClr val="FF0000"/>
                </a:solidFill>
                <a:latin typeface="Arial" charset="0"/>
                <a:cs typeface="Arial" charset="0"/>
              </a:rPr>
              <a:t> word cloud</a:t>
            </a:r>
          </a:p>
        </p:txBody>
      </p:sp>
      <p:pic>
        <p:nvPicPr>
          <p:cNvPr id="31747" name="Content Placeholder 10" descr="word_cloud_advocacy.pn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648200" y="1925638"/>
            <a:ext cx="4038600" cy="2962275"/>
          </a:xfrm>
          <a:prstGeom prst="rect">
            <a:avLst/>
          </a:prstGeom>
        </p:spPr>
      </p:pic>
      <p:sp>
        <p:nvSpPr>
          <p:cNvPr id="31748" name="Date Placeholder 3"/>
          <p:cNvSpPr>
            <a:spLocks noGrp="1"/>
          </p:cNvSpPr>
          <p:nvPr>
            <p:ph type="dt" sz="quarter" idx="4294967295"/>
          </p:nvPr>
        </p:nvSpPr>
        <p:spPr bwMode="auto">
          <a:xfrm>
            <a:off x="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F6A7E3-3F7B-49B4-A655-A2F27970BB1E}" type="datetime1">
              <a:rPr lang="ru-RU" altLang="en-US"/>
              <a:pPr eaLnBrk="1" hangingPunct="1"/>
              <a:t>10/22/15</a:t>
            </a:fld>
            <a:endParaRPr lang="en-US" altLang="en-US"/>
          </a:p>
        </p:txBody>
      </p:sp>
      <p:sp>
        <p:nvSpPr>
          <p:cNvPr id="31749" name="Slide Number Placeholder 4"/>
          <p:cNvSpPr>
            <a:spLocks noGrp="1"/>
          </p:cNvSpPr>
          <p:nvPr>
            <p:ph type="sldNum" sz="quarter" idx="4294967295"/>
          </p:nvPr>
        </p:nvSpPr>
        <p:spPr bwMode="auto">
          <a:xfrm>
            <a:off x="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FF5751-B0DB-4B0F-9B16-499AF785C41C}" type="slidenum">
              <a:rPr lang="en-US" altLang="en-US"/>
              <a:pPr eaLnBrk="1" hangingPunct="1"/>
              <a:t>23</a:t>
            </a:fld>
            <a:endParaRPr lang="en-US" altLang="en-US"/>
          </a:p>
        </p:txBody>
      </p:sp>
      <p:pic>
        <p:nvPicPr>
          <p:cNvPr id="31750" name="Picture 7" descr="C:\Users\Steph\AppData\Local\Microsoft\Windows\Temporary Internet Files\Content.IE5\FA4FB86T\MP900448464[1].jp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1828799" y="2434090"/>
            <a:ext cx="2155825" cy="3234873"/>
          </a:xfrm>
          <a:noFill/>
        </p:spPr>
      </p:pic>
    </p:spTree>
    <p:extLst>
      <p:ext uri="{BB962C8B-B14F-4D97-AF65-F5344CB8AC3E}">
        <p14:creationId xmlns:p14="http://schemas.microsoft.com/office/powerpoint/2010/main" val="417917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pPr eaLnBrk="1" hangingPunct="1">
              <a:defRPr/>
            </a:pPr>
            <a:r>
              <a:rPr lang="en-US" sz="2400" dirty="0" smtClean="0">
                <a:solidFill>
                  <a:srgbClr val="FF0000"/>
                </a:solidFill>
              </a:rPr>
              <a:t>“good design” strategies</a:t>
            </a:r>
          </a:p>
        </p:txBody>
      </p:sp>
      <p:sp>
        <p:nvSpPr>
          <p:cNvPr id="32771" name="Content Placeholder 6"/>
          <p:cNvSpPr>
            <a:spLocks noGrp="1"/>
          </p:cNvSpPr>
          <p:nvPr>
            <p:ph idx="1"/>
          </p:nvPr>
        </p:nvSpPr>
        <p:spPr/>
        <p:txBody>
          <a:bodyPr/>
          <a:lstStyle/>
          <a:p>
            <a:pPr eaLnBrk="1" hangingPunct="1"/>
            <a:r>
              <a:rPr lang="en-US" altLang="en-US" sz="2400" b="0" dirty="0" smtClean="0">
                <a:latin typeface="Arial" charset="0"/>
                <a:cs typeface="Arial" charset="0"/>
              </a:rPr>
              <a:t>Use high contrast for easy reading</a:t>
            </a:r>
          </a:p>
          <a:p>
            <a:pPr eaLnBrk="1" hangingPunct="1"/>
            <a:r>
              <a:rPr lang="en-US" altLang="en-US" sz="2400" b="0" dirty="0" smtClean="0">
                <a:latin typeface="Arial" charset="0"/>
                <a:cs typeface="Arial" charset="0"/>
              </a:rPr>
              <a:t>Make font size large enough for audience to see (28 </a:t>
            </a:r>
            <a:r>
              <a:rPr lang="en-US" altLang="en-US" sz="2400" b="0" dirty="0" err="1" smtClean="0">
                <a:latin typeface="Arial" charset="0"/>
                <a:cs typeface="Arial" charset="0"/>
              </a:rPr>
              <a:t>pt</a:t>
            </a:r>
            <a:r>
              <a:rPr lang="en-US" altLang="en-US" sz="2400" b="0" dirty="0" smtClean="0">
                <a:latin typeface="Arial" charset="0"/>
                <a:cs typeface="Arial" charset="0"/>
              </a:rPr>
              <a:t> is best)</a:t>
            </a:r>
          </a:p>
          <a:p>
            <a:pPr eaLnBrk="1" hangingPunct="1"/>
            <a:r>
              <a:rPr lang="en-US" altLang="en-US" sz="2400" b="0" dirty="0" smtClean="0">
                <a:latin typeface="Arial" charset="0"/>
                <a:cs typeface="Arial" charset="0"/>
              </a:rPr>
              <a:t>Choose readable font (Arial, Times New Roman)</a:t>
            </a:r>
          </a:p>
          <a:p>
            <a:pPr eaLnBrk="1" hangingPunct="1"/>
            <a:r>
              <a:rPr lang="en-US" altLang="en-US" sz="2400" b="0" dirty="0" smtClean="0">
                <a:latin typeface="Arial" charset="0"/>
                <a:cs typeface="Arial" charset="0"/>
              </a:rPr>
              <a:t>Use larger font for titles and headings</a:t>
            </a:r>
          </a:p>
          <a:p>
            <a:pPr eaLnBrk="1" hangingPunct="1"/>
            <a:r>
              <a:rPr lang="en-US" altLang="en-US" sz="2400" b="0" dirty="0" smtClean="0">
                <a:latin typeface="Arial" charset="0"/>
                <a:cs typeface="Arial" charset="0"/>
              </a:rPr>
              <a:t>Avoid all caps except for titles and headings</a:t>
            </a:r>
          </a:p>
          <a:p>
            <a:pPr eaLnBrk="1" hangingPunct="1"/>
            <a:r>
              <a:rPr lang="en-US" altLang="en-US" sz="2400" b="0" dirty="0" smtClean="0">
                <a:latin typeface="Arial" charset="0"/>
                <a:cs typeface="Arial" charset="0"/>
              </a:rPr>
              <a:t>Use relevant headings</a:t>
            </a:r>
          </a:p>
          <a:p>
            <a:pPr eaLnBrk="1" hangingPunct="1">
              <a:buFont typeface="Arial" charset="0"/>
              <a:buNone/>
            </a:pPr>
            <a:r>
              <a:rPr lang="en-US" altLang="en-US" sz="2400" b="0" dirty="0" smtClean="0">
                <a:latin typeface="Arial" charset="0"/>
                <a:cs typeface="Arial" charset="0"/>
              </a:rPr>
              <a:t>(</a:t>
            </a:r>
            <a:r>
              <a:rPr lang="en-US" altLang="en-US" sz="2000" b="0" dirty="0" smtClean="0">
                <a:latin typeface="Arial" charset="0"/>
                <a:cs typeface="Arial" charset="0"/>
              </a:rPr>
              <a:t>Hood, 2012)</a:t>
            </a:r>
          </a:p>
          <a:p>
            <a:pPr eaLnBrk="1" hangingPunct="1"/>
            <a:endParaRPr lang="en-US" altLang="en-US" dirty="0" smtClean="0">
              <a:latin typeface="Arial" charset="0"/>
              <a:cs typeface="Arial" charset="0"/>
            </a:endParaRPr>
          </a:p>
        </p:txBody>
      </p:sp>
      <p:sp>
        <p:nvSpPr>
          <p:cNvPr id="32772" name="Date Placeholder 3"/>
          <p:cNvSpPr>
            <a:spLocks noGrp="1"/>
          </p:cNvSpPr>
          <p:nvPr>
            <p:ph type="dt" sz="quarter" idx="4294967295"/>
          </p:nvPr>
        </p:nvSpPr>
        <p:spPr bwMode="auto">
          <a:xfrm>
            <a:off x="99060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63D2CD-17F6-4B7D-B298-853DABD72C08}" type="datetime1">
              <a:rPr lang="ru-RU" altLang="en-US"/>
              <a:pPr eaLnBrk="1" hangingPunct="1"/>
              <a:t>10/22/15</a:t>
            </a:fld>
            <a:endParaRPr lang="en-US" altLang="en-US"/>
          </a:p>
        </p:txBody>
      </p:sp>
      <p:sp>
        <p:nvSpPr>
          <p:cNvPr id="32773" name="Slide Number Placeholder 4"/>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89ED5B-8D47-4CBC-A435-2B50B77DE66F}" type="slidenum">
              <a:rPr lang="en-US" altLang="en-US"/>
              <a:pPr eaLnBrk="1" hangingPunct="1"/>
              <a:t>24</a:t>
            </a:fld>
            <a:endParaRPr lang="en-US" altLang="en-US"/>
          </a:p>
        </p:txBody>
      </p:sp>
      <p:pic>
        <p:nvPicPr>
          <p:cNvPr id="32774" name="Picture 6" descr="C:\Users\Steph\AppData\Local\Microsoft\Windows\Temporary Internet Files\Content.IE5\QBO854N9\MP9004117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925978"/>
            <a:ext cx="1239838" cy="186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187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defRPr/>
            </a:pPr>
            <a:r>
              <a:rPr lang="en-US" dirty="0" smtClean="0"/>
              <a:t/>
            </a:r>
            <a:br>
              <a:rPr lang="en-US" dirty="0" smtClean="0"/>
            </a:br>
            <a:r>
              <a:rPr lang="en-US" sz="2700" dirty="0" smtClean="0">
                <a:solidFill>
                  <a:srgbClr val="FF0000"/>
                </a:solidFill>
              </a:rPr>
              <a:t>“Good design” strategies</a:t>
            </a:r>
          </a:p>
        </p:txBody>
      </p:sp>
      <p:sp>
        <p:nvSpPr>
          <p:cNvPr id="33795" name="Content Placeholder 2"/>
          <p:cNvSpPr>
            <a:spLocks noGrp="1"/>
          </p:cNvSpPr>
          <p:nvPr>
            <p:ph idx="1"/>
          </p:nvPr>
        </p:nvSpPr>
        <p:spPr/>
        <p:txBody>
          <a:bodyPr/>
          <a:lstStyle/>
          <a:p>
            <a:pPr eaLnBrk="1" hangingPunct="1"/>
            <a:r>
              <a:rPr lang="en-US" altLang="en-US" sz="2400" b="0" smtClean="0">
                <a:latin typeface="Arial" charset="0"/>
                <a:cs typeface="Arial" charset="0"/>
              </a:rPr>
              <a:t>Aim for 4-6 bullet points per slide</a:t>
            </a:r>
          </a:p>
          <a:p>
            <a:pPr eaLnBrk="1" hangingPunct="1"/>
            <a:r>
              <a:rPr lang="en-US" altLang="en-US" sz="2400" b="0" smtClean="0">
                <a:latin typeface="Arial" charset="0"/>
                <a:cs typeface="Arial" charset="0"/>
              </a:rPr>
              <a:t>Use simple and parallel language</a:t>
            </a:r>
          </a:p>
          <a:p>
            <a:pPr eaLnBrk="1" hangingPunct="1"/>
            <a:r>
              <a:rPr lang="en-US" altLang="en-US" sz="2400" b="0" smtClean="0">
                <a:latin typeface="Arial" charset="0"/>
                <a:cs typeface="Arial" charset="0"/>
              </a:rPr>
              <a:t>Stick with simple graphs and charts</a:t>
            </a:r>
          </a:p>
          <a:p>
            <a:pPr eaLnBrk="1" hangingPunct="1"/>
            <a:r>
              <a:rPr lang="en-US" altLang="en-US" sz="2400" b="0" smtClean="0">
                <a:latin typeface="Arial" charset="0"/>
                <a:cs typeface="Arial" charset="0"/>
              </a:rPr>
              <a:t>Avoid distracting cartoony clip art</a:t>
            </a:r>
          </a:p>
          <a:p>
            <a:pPr eaLnBrk="1" hangingPunct="1"/>
            <a:r>
              <a:rPr lang="en-US" altLang="en-US" sz="2400" b="0" smtClean="0">
                <a:latin typeface="Arial" charset="0"/>
                <a:cs typeface="Arial" charset="0"/>
              </a:rPr>
              <a:t>Keep animations and sounds to a minimum</a:t>
            </a:r>
          </a:p>
          <a:p>
            <a:pPr eaLnBrk="1" hangingPunct="1"/>
            <a:endParaRPr lang="en-US" altLang="en-US" sz="2400" b="0" smtClean="0">
              <a:latin typeface="Arial" charset="0"/>
              <a:cs typeface="Arial" charset="0"/>
            </a:endParaRPr>
          </a:p>
          <a:p>
            <a:pPr eaLnBrk="1" hangingPunct="1">
              <a:buFont typeface="Arial" charset="0"/>
              <a:buNone/>
            </a:pPr>
            <a:r>
              <a:rPr lang="en-US" altLang="en-US" sz="2400" b="0" smtClean="0">
                <a:latin typeface="Arial" charset="0"/>
                <a:cs typeface="Arial" charset="0"/>
              </a:rPr>
              <a:t>(</a:t>
            </a:r>
            <a:r>
              <a:rPr lang="en-US" altLang="en-US" sz="2000" b="0" smtClean="0">
                <a:latin typeface="Arial" charset="0"/>
                <a:cs typeface="Arial" charset="0"/>
              </a:rPr>
              <a:t>Hood, 2012)</a:t>
            </a:r>
          </a:p>
          <a:p>
            <a:pPr eaLnBrk="1" hangingPunct="1"/>
            <a:endParaRPr lang="en-US" altLang="en-US" sz="2400" b="0" smtClean="0">
              <a:latin typeface="Arial" charset="0"/>
              <a:cs typeface="Arial" charset="0"/>
            </a:endParaRPr>
          </a:p>
        </p:txBody>
      </p:sp>
      <p:sp>
        <p:nvSpPr>
          <p:cNvPr id="33796" name="Date Placeholder 3"/>
          <p:cNvSpPr>
            <a:spLocks noGrp="1"/>
          </p:cNvSpPr>
          <p:nvPr>
            <p:ph type="dt" sz="quarter" idx="4294967295"/>
          </p:nvPr>
        </p:nvSpPr>
        <p:spPr bwMode="auto">
          <a:xfrm>
            <a:off x="990600" y="6172200"/>
            <a:ext cx="1600200"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A10097-0E83-410B-BE98-EE6B9AA9C5C8}" type="datetime1">
              <a:rPr lang="ru-RU" altLang="en-US"/>
              <a:pPr eaLnBrk="1" hangingPunct="1"/>
              <a:t>10/22/15</a:t>
            </a:fld>
            <a:endParaRPr lang="en-US" altLang="en-US"/>
          </a:p>
        </p:txBody>
      </p:sp>
      <p:sp>
        <p:nvSpPr>
          <p:cNvPr id="33797" name="Slide Number Placeholder 4"/>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7DC400-596F-4A49-86B1-960566E3F980}" type="slidenum">
              <a:rPr lang="en-US" altLang="en-US"/>
              <a:pPr eaLnBrk="1" hangingPunct="1"/>
              <a:t>25</a:t>
            </a:fld>
            <a:endParaRPr lang="en-US" altLang="en-US"/>
          </a:p>
        </p:txBody>
      </p:sp>
    </p:spTree>
    <p:extLst>
      <p:ext uri="{BB962C8B-B14F-4D97-AF65-F5344CB8AC3E}">
        <p14:creationId xmlns:p14="http://schemas.microsoft.com/office/powerpoint/2010/main" val="9515091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20040"/>
            <a:ext cx="7162800" cy="822960"/>
          </a:xfrm>
        </p:spPr>
        <p:txBody>
          <a:bodyPr/>
          <a:lstStyle/>
          <a:p>
            <a:pPr>
              <a:defRPr/>
            </a:pPr>
            <a:r>
              <a:rPr lang="en-US" sz="2400" dirty="0" smtClean="0">
                <a:solidFill>
                  <a:srgbClr val="FF0000"/>
                </a:solidFill>
              </a:rPr>
              <a:t>Grammar tip: Parallelism</a:t>
            </a:r>
          </a:p>
        </p:txBody>
      </p:sp>
      <p:sp>
        <p:nvSpPr>
          <p:cNvPr id="34819" name="Content Placeholder 2"/>
          <p:cNvSpPr>
            <a:spLocks noGrp="1"/>
          </p:cNvSpPr>
          <p:nvPr>
            <p:ph idx="1"/>
          </p:nvPr>
        </p:nvSpPr>
        <p:spPr/>
        <p:txBody>
          <a:bodyPr/>
          <a:lstStyle/>
          <a:p>
            <a:r>
              <a:rPr lang="en-US" altLang="en-US" sz="2400" b="0" dirty="0" smtClean="0">
                <a:latin typeface="Arial" charset="0"/>
                <a:cs typeface="Arial" charset="0"/>
              </a:rPr>
              <a:t>Make bullet points parallel in grammatical structure.</a:t>
            </a:r>
          </a:p>
          <a:p>
            <a:r>
              <a:rPr lang="en-US" altLang="en-US" sz="2400" b="0" dirty="0" smtClean="0">
                <a:latin typeface="Arial" charset="0"/>
                <a:cs typeface="Arial" charset="0"/>
              </a:rPr>
              <a:t>If your first item in the list is a noun phrase, make all items in the list a noun phrase.</a:t>
            </a:r>
          </a:p>
          <a:p>
            <a:r>
              <a:rPr lang="en-US" altLang="en-US" sz="2400" b="0" dirty="0" smtClean="0">
                <a:latin typeface="Arial" charset="0"/>
                <a:cs typeface="Arial" charset="0"/>
              </a:rPr>
              <a:t>You can read more about parallelism in </a:t>
            </a:r>
            <a:r>
              <a:rPr lang="en-US" altLang="en-US" sz="2400" b="0" i="1" dirty="0" smtClean="0">
                <a:latin typeface="Arial" charset="0"/>
                <a:cs typeface="Arial" charset="0"/>
              </a:rPr>
              <a:t>The Kaplan Guide to Successful Writing</a:t>
            </a:r>
            <a:r>
              <a:rPr lang="en-US" altLang="en-US" sz="2400" b="0" dirty="0" smtClean="0">
                <a:latin typeface="Arial" charset="0"/>
                <a:cs typeface="Arial" charset="0"/>
              </a:rPr>
              <a:t> (Boone, 2010, p. 260-261).</a:t>
            </a:r>
          </a:p>
          <a:p>
            <a:endParaRPr lang="en-US" altLang="en-US" dirty="0" smtClean="0">
              <a:latin typeface="Arial" charset="0"/>
              <a:cs typeface="Arial" charset="0"/>
            </a:endParaRPr>
          </a:p>
          <a:p>
            <a:endParaRPr lang="en-US" altLang="en-US" dirty="0" smtClean="0">
              <a:latin typeface="Arial" charset="0"/>
              <a:cs typeface="Arial" charset="0"/>
            </a:endParaRPr>
          </a:p>
        </p:txBody>
      </p:sp>
      <p:sp>
        <p:nvSpPr>
          <p:cNvPr id="34820"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3ABAFC-FE29-44B0-B65E-4B6D48EEE623}" type="slidenum">
              <a:rPr lang="en-US" altLang="en-US"/>
              <a:pPr eaLnBrk="1" hangingPunct="1"/>
              <a:t>26</a:t>
            </a:fld>
            <a:endParaRPr lang="en-US" altLang="en-US"/>
          </a:p>
        </p:txBody>
      </p:sp>
    </p:spTree>
    <p:extLst>
      <p:ext uri="{BB962C8B-B14F-4D97-AF65-F5344CB8AC3E}">
        <p14:creationId xmlns:p14="http://schemas.microsoft.com/office/powerpoint/2010/main" val="3139373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US" sz="2400" dirty="0" smtClean="0">
                <a:solidFill>
                  <a:srgbClr val="FF0000"/>
                </a:solidFill>
              </a:rPr>
              <a:t>Example</a:t>
            </a:r>
          </a:p>
        </p:txBody>
      </p:sp>
      <p:sp>
        <p:nvSpPr>
          <p:cNvPr id="3" name="Content Placeholder 2"/>
          <p:cNvSpPr>
            <a:spLocks noGrp="1"/>
          </p:cNvSpPr>
          <p:nvPr>
            <p:ph idx="1"/>
          </p:nvPr>
        </p:nvSpPr>
        <p:spPr/>
        <p:txBody>
          <a:bodyPr/>
          <a:lstStyle/>
          <a:p>
            <a:pPr indent="0">
              <a:buFontTx/>
              <a:buNone/>
              <a:defRPr/>
            </a:pPr>
            <a:r>
              <a:rPr lang="en-US" sz="2800" b="0" dirty="0" smtClean="0"/>
              <a:t>My classes last semester were difficult for the following reasons:</a:t>
            </a:r>
          </a:p>
          <a:p>
            <a:pPr lvl="1">
              <a:defRPr/>
            </a:pPr>
            <a:r>
              <a:rPr lang="en-US" sz="2600" b="0" dirty="0" smtClean="0">
                <a:solidFill>
                  <a:schemeClr val="tx1"/>
                </a:solidFill>
              </a:rPr>
              <a:t>Lengthy reading assignments</a:t>
            </a:r>
          </a:p>
          <a:p>
            <a:pPr lvl="1">
              <a:defRPr/>
            </a:pPr>
            <a:r>
              <a:rPr lang="en-US" sz="2600" b="0" dirty="0" smtClean="0">
                <a:solidFill>
                  <a:schemeClr val="tx1"/>
                </a:solidFill>
              </a:rPr>
              <a:t>Numerous unannounced quizzes</a:t>
            </a:r>
          </a:p>
          <a:p>
            <a:pPr lvl="1">
              <a:defRPr/>
            </a:pPr>
            <a:r>
              <a:rPr lang="en-US" sz="2600" b="0" dirty="0" smtClean="0">
                <a:solidFill>
                  <a:schemeClr val="tx1"/>
                </a:solidFill>
              </a:rPr>
              <a:t>Difficult final exams</a:t>
            </a:r>
          </a:p>
          <a:p>
            <a:pPr>
              <a:buFontTx/>
              <a:buNone/>
              <a:defRPr/>
            </a:pPr>
            <a:endParaRPr lang="en-US" sz="2800" b="0" dirty="0" smtClean="0"/>
          </a:p>
          <a:p>
            <a:pPr>
              <a:buFontTx/>
              <a:buNone/>
              <a:defRPr/>
            </a:pPr>
            <a:r>
              <a:rPr lang="en-US" sz="2800" b="0" dirty="0" smtClean="0"/>
              <a:t>Note: the list follows an adjective/noun structure.</a:t>
            </a:r>
          </a:p>
          <a:p>
            <a:pPr>
              <a:defRPr/>
            </a:pPr>
            <a:endParaRPr lang="en-US" dirty="0"/>
          </a:p>
        </p:txBody>
      </p:sp>
      <p:sp>
        <p:nvSpPr>
          <p:cNvPr id="35844"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D39FFD-DF12-4A7C-A6D3-2F29E1C1328E}" type="slidenum">
              <a:rPr lang="en-US" altLang="en-US"/>
              <a:pPr eaLnBrk="1" hangingPunct="1"/>
              <a:t>27</a:t>
            </a:fld>
            <a:endParaRPr lang="en-US" altLang="en-US"/>
          </a:p>
        </p:txBody>
      </p:sp>
    </p:spTree>
    <p:extLst>
      <p:ext uri="{BB962C8B-B14F-4D97-AF65-F5344CB8AC3E}">
        <p14:creationId xmlns:p14="http://schemas.microsoft.com/office/powerpoint/2010/main" val="76811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086600" cy="746760"/>
          </a:xfrm>
        </p:spPr>
        <p:txBody>
          <a:bodyPr/>
          <a:lstStyle/>
          <a:p>
            <a:pPr>
              <a:defRPr/>
            </a:pPr>
            <a:r>
              <a:rPr lang="en-US" sz="2400" dirty="0" smtClean="0">
                <a:solidFill>
                  <a:srgbClr val="FF0000"/>
                </a:solidFill>
              </a:rPr>
              <a:t>Which is more effective? </a:t>
            </a:r>
            <a:endParaRPr lang="en-US" sz="2400" dirty="0">
              <a:solidFill>
                <a:srgbClr val="FF0000"/>
              </a:solidFill>
            </a:endParaRPr>
          </a:p>
        </p:txBody>
      </p:sp>
      <p:pic>
        <p:nvPicPr>
          <p:cNvPr id="37891" name="Content Placeholder 3" descr="embedded_image (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371600"/>
            <a:ext cx="7635875" cy="4197350"/>
          </a:xfrm>
        </p:spPr>
      </p:pic>
    </p:spTree>
    <p:extLst>
      <p:ext uri="{BB962C8B-B14F-4D97-AF65-F5344CB8AC3E}">
        <p14:creationId xmlns:p14="http://schemas.microsoft.com/office/powerpoint/2010/main" val="115502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solidFill>
                  <a:srgbClr val="FF0000"/>
                </a:solidFill>
              </a:rPr>
              <a:t>Choosing Visuals</a:t>
            </a:r>
            <a:endParaRPr lang="en-US" dirty="0">
              <a:solidFill>
                <a:srgbClr val="FF0000"/>
              </a:solidFill>
            </a:endParaRPr>
          </a:p>
        </p:txBody>
      </p:sp>
      <p:sp>
        <p:nvSpPr>
          <p:cNvPr id="5" name="Text Placeholder 4"/>
          <p:cNvSpPr>
            <a:spLocks noGrp="1"/>
          </p:cNvSpPr>
          <p:nvPr>
            <p:ph type="body" idx="1"/>
          </p:nvPr>
        </p:nvSpPr>
        <p:spPr/>
        <p:txBody>
          <a:bodyPr/>
          <a:lstStyle/>
          <a:p>
            <a:pPr>
              <a:defRPr/>
            </a:pPr>
            <a:r>
              <a:rPr lang="en-US" dirty="0" smtClean="0"/>
              <a:t>Unit 9</a:t>
            </a:r>
            <a:endParaRPr lang="en-US" dirty="0"/>
          </a:p>
        </p:txBody>
      </p:sp>
    </p:spTree>
    <p:extLst>
      <p:ext uri="{BB962C8B-B14F-4D97-AF65-F5344CB8AC3E}">
        <p14:creationId xmlns:p14="http://schemas.microsoft.com/office/powerpoint/2010/main" val="18424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Unit 8 Review</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Last week we talked about:</a:t>
            </a:r>
          </a:p>
          <a:p>
            <a:r>
              <a:rPr lang="en-US" dirty="0" smtClean="0"/>
              <a:t>Introductions</a:t>
            </a:r>
          </a:p>
          <a:p>
            <a:r>
              <a:rPr lang="en-US" dirty="0" smtClean="0"/>
              <a:t>Conclusions</a:t>
            </a:r>
          </a:p>
          <a:p>
            <a:r>
              <a:rPr lang="en-US" dirty="0" smtClean="0"/>
              <a:t>Revision Strategies</a:t>
            </a:r>
          </a:p>
          <a:p>
            <a:endParaRPr lang="en-US" dirty="0"/>
          </a:p>
        </p:txBody>
      </p:sp>
      <p:sp>
        <p:nvSpPr>
          <p:cNvPr id="4" name="Slide Number Placeholder 3"/>
          <p:cNvSpPr>
            <a:spLocks noGrp="1"/>
          </p:cNvSpPr>
          <p:nvPr>
            <p:ph type="sldNum" sz="quarter" idx="12"/>
          </p:nvPr>
        </p:nvSpPr>
        <p:spPr/>
        <p:txBody>
          <a:bodyPr/>
          <a:lstStyle/>
          <a:p>
            <a:pPr>
              <a:defRPr/>
            </a:pPr>
            <a:fld id="{A80D88A2-B8EE-42D6-8C2B-6DB19FD8F59B}" type="slidenum">
              <a:rPr lang="en-US" smtClean="0"/>
              <a:pPr>
                <a:defRPr/>
              </a:pPr>
              <a:t>3</a:t>
            </a:fld>
            <a:endParaRPr lang="en-US"/>
          </a:p>
        </p:txBody>
      </p:sp>
    </p:spTree>
    <p:extLst>
      <p:ext uri="{BB962C8B-B14F-4D97-AF65-F5344CB8AC3E}">
        <p14:creationId xmlns:p14="http://schemas.microsoft.com/office/powerpoint/2010/main" val="2957381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2400" dirty="0" smtClean="0">
                <a:solidFill>
                  <a:srgbClr val="FF0000"/>
                </a:solidFill>
              </a:rPr>
              <a:t>Determine rhetorical situation of image</a:t>
            </a:r>
            <a:endParaRPr lang="en-US" sz="2400" dirty="0">
              <a:solidFill>
                <a:srgbClr val="FF0000"/>
              </a:solidFill>
            </a:endParaRPr>
          </a:p>
        </p:txBody>
      </p:sp>
      <p:sp>
        <p:nvSpPr>
          <p:cNvPr id="39939" name="Content Placeholder 4"/>
          <p:cNvSpPr>
            <a:spLocks noGrp="1"/>
          </p:cNvSpPr>
          <p:nvPr>
            <p:ph idx="1"/>
          </p:nvPr>
        </p:nvSpPr>
        <p:spPr/>
        <p:txBody>
          <a:bodyPr/>
          <a:lstStyle/>
          <a:p>
            <a:r>
              <a:rPr lang="en-US" altLang="en-US" sz="2400" b="0" smtClean="0">
                <a:latin typeface="Arial" charset="0"/>
                <a:cs typeface="Arial" charset="0"/>
              </a:rPr>
              <a:t>How is the image communicating ideas to others? </a:t>
            </a:r>
          </a:p>
          <a:p>
            <a:r>
              <a:rPr lang="en-US" altLang="en-US" sz="2400" b="0" smtClean="0">
                <a:latin typeface="Arial" charset="0"/>
                <a:cs typeface="Arial" charset="0"/>
              </a:rPr>
              <a:t>What are the subject and purpose of the image?</a:t>
            </a:r>
          </a:p>
          <a:p>
            <a:r>
              <a:rPr lang="en-US" altLang="en-US" sz="2400" b="0" smtClean="0">
                <a:latin typeface="Arial" charset="0"/>
                <a:cs typeface="Arial" charset="0"/>
              </a:rPr>
              <a:t>Who is the main audience for this image?</a:t>
            </a:r>
          </a:p>
          <a:p>
            <a:r>
              <a:rPr lang="en-US" altLang="en-US" sz="2400" b="0" smtClean="0">
                <a:latin typeface="Arial" charset="0"/>
                <a:cs typeface="Arial" charset="0"/>
              </a:rPr>
              <a:t>What is the context of the image (cultural, political, historical, etc.)?</a:t>
            </a:r>
          </a:p>
          <a:p>
            <a:endParaRPr lang="en-US" altLang="en-US" sz="2400" b="0" smtClean="0">
              <a:latin typeface="Arial" charset="0"/>
              <a:cs typeface="Arial" charset="0"/>
            </a:endParaRPr>
          </a:p>
          <a:p>
            <a:r>
              <a:rPr lang="en-US" altLang="en-US" sz="2400" b="0" smtClean="0">
                <a:latin typeface="Arial" charset="0"/>
                <a:cs typeface="Arial" charset="0"/>
              </a:rPr>
              <a:t>(Sexton &amp; Hammond, 2010)</a:t>
            </a:r>
          </a:p>
        </p:txBody>
      </p:sp>
    </p:spTree>
    <p:extLst>
      <p:ext uri="{BB962C8B-B14F-4D97-AF65-F5344CB8AC3E}">
        <p14:creationId xmlns:p14="http://schemas.microsoft.com/office/powerpoint/2010/main" val="1893361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solidFill>
                  <a:srgbClr val="FF0000"/>
                </a:solidFill>
              </a:rPr>
              <a:t>What to look for. . .</a:t>
            </a:r>
            <a:endParaRPr lang="en-US" sz="2400" dirty="0">
              <a:solidFill>
                <a:srgbClr val="FF0000"/>
              </a:solidFill>
            </a:endParaRPr>
          </a:p>
        </p:txBody>
      </p:sp>
      <p:sp>
        <p:nvSpPr>
          <p:cNvPr id="40963" name="Content Placeholder 2"/>
          <p:cNvSpPr>
            <a:spLocks noGrp="1"/>
          </p:cNvSpPr>
          <p:nvPr>
            <p:ph idx="1"/>
          </p:nvPr>
        </p:nvSpPr>
        <p:spPr/>
        <p:txBody>
          <a:bodyPr/>
          <a:lstStyle/>
          <a:p>
            <a:r>
              <a:rPr lang="en-US" altLang="en-US" sz="2800" b="0" smtClean="0">
                <a:latin typeface="Arial" charset="0"/>
                <a:cs typeface="Arial" charset="0"/>
              </a:rPr>
              <a:t>Grounding</a:t>
            </a:r>
          </a:p>
          <a:p>
            <a:r>
              <a:rPr lang="en-US" altLang="en-US" sz="2800" b="0" smtClean="0">
                <a:latin typeface="Arial" charset="0"/>
                <a:cs typeface="Arial" charset="0"/>
              </a:rPr>
              <a:t>Color scheme</a:t>
            </a:r>
          </a:p>
          <a:p>
            <a:r>
              <a:rPr lang="en-US" altLang="en-US" sz="2800" b="0" smtClean="0">
                <a:latin typeface="Arial" charset="0"/>
                <a:cs typeface="Arial" charset="0"/>
              </a:rPr>
              <a:t>Medium</a:t>
            </a:r>
          </a:p>
          <a:p>
            <a:r>
              <a:rPr lang="en-US" altLang="en-US" sz="2800" b="0" smtClean="0">
                <a:latin typeface="Arial" charset="0"/>
                <a:cs typeface="Arial" charset="0"/>
              </a:rPr>
              <a:t>Topography (Sexton &amp; Hammond, 2010)</a:t>
            </a:r>
          </a:p>
        </p:txBody>
      </p:sp>
    </p:spTree>
    <p:extLst>
      <p:ext uri="{BB962C8B-B14F-4D97-AF65-F5344CB8AC3E}">
        <p14:creationId xmlns:p14="http://schemas.microsoft.com/office/powerpoint/2010/main" val="244739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solidFill>
                  <a:srgbClr val="FF0000"/>
                </a:solidFill>
              </a:rPr>
              <a:t>Questions to ask. . .</a:t>
            </a:r>
            <a:endParaRPr lang="en-US" sz="2400" dirty="0">
              <a:solidFill>
                <a:srgbClr val="FF0000"/>
              </a:solidFill>
            </a:endParaRPr>
          </a:p>
        </p:txBody>
      </p:sp>
      <p:sp>
        <p:nvSpPr>
          <p:cNvPr id="41987" name="Content Placeholder 2"/>
          <p:cNvSpPr>
            <a:spLocks noGrp="1"/>
          </p:cNvSpPr>
          <p:nvPr>
            <p:ph idx="1"/>
          </p:nvPr>
        </p:nvSpPr>
        <p:spPr/>
        <p:txBody>
          <a:bodyPr/>
          <a:lstStyle/>
          <a:p>
            <a:r>
              <a:rPr lang="en-US" altLang="en-US" sz="2400" b="0" smtClean="0">
                <a:latin typeface="Arial" charset="0"/>
                <a:cs typeface="Arial" charset="0"/>
              </a:rPr>
              <a:t>“Do the words function by themselves? How?</a:t>
            </a:r>
          </a:p>
          <a:p>
            <a:r>
              <a:rPr lang="en-US" altLang="en-US" sz="2400" b="0" smtClean="0">
                <a:latin typeface="Arial" charset="0"/>
                <a:cs typeface="Arial" charset="0"/>
              </a:rPr>
              <a:t>Do the images function by themselves? How?</a:t>
            </a:r>
          </a:p>
          <a:p>
            <a:r>
              <a:rPr lang="en-US" altLang="en-US" sz="2400" b="0" smtClean="0">
                <a:latin typeface="Arial" charset="0"/>
                <a:cs typeface="Arial" charset="0"/>
              </a:rPr>
              <a:t>Are the words dependent or anchored to the image to convey </a:t>
            </a:r>
          </a:p>
          <a:p>
            <a:r>
              <a:rPr lang="en-US" altLang="en-US" sz="2400" b="0" smtClean="0">
                <a:latin typeface="Arial" charset="0"/>
                <a:cs typeface="Arial" charset="0"/>
              </a:rPr>
              <a:t>meaning?</a:t>
            </a:r>
          </a:p>
          <a:p>
            <a:r>
              <a:rPr lang="en-US" altLang="en-US" sz="2400" b="0" smtClean="0">
                <a:latin typeface="Arial" charset="0"/>
                <a:cs typeface="Arial" charset="0"/>
              </a:rPr>
              <a:t>Or is the image dependent or anchored to the words to convey meaning?</a:t>
            </a:r>
          </a:p>
          <a:p>
            <a:r>
              <a:rPr lang="en-US" altLang="en-US" sz="2400" b="0" smtClean="0">
                <a:latin typeface="Arial" charset="0"/>
                <a:cs typeface="Arial" charset="0"/>
              </a:rPr>
              <a:t>Are the words and image interdependent in controlling the function?” (Crump &amp; Versoza, 2008, p. 7) </a:t>
            </a:r>
          </a:p>
          <a:p>
            <a:endParaRPr lang="en-US" altLang="en-US" sz="2400" smtClean="0">
              <a:latin typeface="Arial" charset="0"/>
              <a:cs typeface="Arial" charset="0"/>
            </a:endParaRPr>
          </a:p>
        </p:txBody>
      </p:sp>
    </p:spTree>
    <p:extLst>
      <p:ext uri="{BB962C8B-B14F-4D97-AF65-F5344CB8AC3E}">
        <p14:creationId xmlns:p14="http://schemas.microsoft.com/office/powerpoint/2010/main" val="360500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solidFill>
                  <a:srgbClr val="FF0000"/>
                </a:solidFill>
              </a:rPr>
              <a:t>Peer reviewing</a:t>
            </a:r>
            <a:endParaRPr lang="en-US" dirty="0">
              <a:solidFill>
                <a:srgbClr val="FF0000"/>
              </a:solidFill>
            </a:endParaRPr>
          </a:p>
        </p:txBody>
      </p:sp>
      <p:sp>
        <p:nvSpPr>
          <p:cNvPr id="5" name="Text Placeholder 4"/>
          <p:cNvSpPr>
            <a:spLocks noGrp="1"/>
          </p:cNvSpPr>
          <p:nvPr>
            <p:ph type="body" idx="1"/>
          </p:nvPr>
        </p:nvSpPr>
        <p:spPr/>
        <p:txBody>
          <a:bodyPr/>
          <a:lstStyle/>
          <a:p>
            <a:pPr>
              <a:defRPr/>
            </a:pPr>
            <a:r>
              <a:rPr lang="en-US" dirty="0" smtClean="0"/>
              <a:t>Unit 9</a:t>
            </a:r>
            <a:endParaRPr lang="en-US" dirty="0"/>
          </a:p>
        </p:txBody>
      </p:sp>
    </p:spTree>
    <p:extLst>
      <p:ext uri="{BB962C8B-B14F-4D97-AF65-F5344CB8AC3E}">
        <p14:creationId xmlns:p14="http://schemas.microsoft.com/office/powerpoint/2010/main" val="2634964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457200" y="320040"/>
            <a:ext cx="7162800" cy="822960"/>
          </a:xfrm>
        </p:spPr>
        <p:txBody>
          <a:bodyPr/>
          <a:lstStyle/>
          <a:p>
            <a:pPr>
              <a:defRPr/>
            </a:pPr>
            <a:r>
              <a:rPr lang="en-US" sz="2400" dirty="0" smtClean="0">
                <a:solidFill>
                  <a:srgbClr val="FF0000"/>
                </a:solidFill>
              </a:rPr>
              <a:t>Peer review in the real world</a:t>
            </a:r>
          </a:p>
        </p:txBody>
      </p:sp>
      <p:sp>
        <p:nvSpPr>
          <p:cNvPr id="45059" name="Content Placeholder 4"/>
          <p:cNvSpPr>
            <a:spLocks noGrp="1"/>
          </p:cNvSpPr>
          <p:nvPr>
            <p:ph idx="1"/>
          </p:nvPr>
        </p:nvSpPr>
        <p:spPr/>
        <p:txBody>
          <a:bodyPr/>
          <a:lstStyle/>
          <a:p>
            <a:r>
              <a:rPr lang="en-US" altLang="en-US" sz="2800" b="0" dirty="0" smtClean="0">
                <a:latin typeface="Arial" charset="0"/>
                <a:cs typeface="Arial" charset="0"/>
              </a:rPr>
              <a:t>Journals use “peer review” to critique and select articles for publication</a:t>
            </a:r>
          </a:p>
          <a:p>
            <a:r>
              <a:rPr lang="en-US" altLang="en-US" sz="2800" b="0" dirty="0" smtClean="0">
                <a:latin typeface="Arial" charset="0"/>
                <a:cs typeface="Arial" charset="0"/>
              </a:rPr>
              <a:t>Architecture schools use “juries” of peers and instructors to critique projects and offer advice</a:t>
            </a:r>
          </a:p>
          <a:p>
            <a:r>
              <a:rPr lang="en-US" altLang="en-US" sz="2800" b="0" dirty="0" smtClean="0">
                <a:latin typeface="Arial" charset="0"/>
                <a:cs typeface="Arial" charset="0"/>
              </a:rPr>
              <a:t>Many jobs will ask groups of employees to work on a project, and typically, the collaboration will involve critique and revision</a:t>
            </a:r>
          </a:p>
          <a:p>
            <a:endParaRPr lang="en-US" altLang="en-US" dirty="0" smtClean="0">
              <a:latin typeface="Arial" charset="0"/>
              <a:cs typeface="Arial" charset="0"/>
            </a:endParaRPr>
          </a:p>
        </p:txBody>
      </p:sp>
    </p:spTree>
    <p:extLst>
      <p:ext uri="{BB962C8B-B14F-4D97-AF65-F5344CB8AC3E}">
        <p14:creationId xmlns:p14="http://schemas.microsoft.com/office/powerpoint/2010/main" val="255308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20040"/>
            <a:ext cx="7162800" cy="746760"/>
          </a:xfrm>
        </p:spPr>
        <p:txBody>
          <a:bodyPr/>
          <a:lstStyle/>
          <a:p>
            <a:pPr>
              <a:defRPr/>
            </a:pPr>
            <a:r>
              <a:rPr lang="en-US" sz="2400" dirty="0" smtClean="0">
                <a:solidFill>
                  <a:srgbClr val="FF0000"/>
                </a:solidFill>
              </a:rPr>
              <a:t>How Have I Been Using Peer Review in class?</a:t>
            </a:r>
          </a:p>
        </p:txBody>
      </p:sp>
      <p:sp>
        <p:nvSpPr>
          <p:cNvPr id="46083" name="Content Placeholder 2"/>
          <p:cNvSpPr>
            <a:spLocks noGrp="1"/>
          </p:cNvSpPr>
          <p:nvPr>
            <p:ph idx="1"/>
          </p:nvPr>
        </p:nvSpPr>
        <p:spPr/>
        <p:txBody>
          <a:bodyPr/>
          <a:lstStyle/>
          <a:p>
            <a:r>
              <a:rPr lang="en-US" altLang="en-US" sz="2400" b="0" smtClean="0">
                <a:latin typeface="Arial" charset="0"/>
                <a:cs typeface="Arial" charset="0"/>
              </a:rPr>
              <a:t>Comments from classmates and friends about your project</a:t>
            </a:r>
          </a:p>
          <a:p>
            <a:r>
              <a:rPr lang="en-US" altLang="en-US" sz="2400" b="0" smtClean="0">
                <a:latin typeface="Arial" charset="0"/>
                <a:cs typeface="Arial" charset="0"/>
              </a:rPr>
              <a:t>Discussion board responses </a:t>
            </a:r>
          </a:p>
          <a:p>
            <a:r>
              <a:rPr lang="en-US" altLang="en-US" sz="2400" b="0" smtClean="0">
                <a:latin typeface="Arial" charset="0"/>
                <a:cs typeface="Arial" charset="0"/>
              </a:rPr>
              <a:t>Formal peer reviews in previous courses</a:t>
            </a:r>
          </a:p>
          <a:p>
            <a:endParaRPr lang="en-US" altLang="en-US" smtClean="0">
              <a:latin typeface="Arial" charset="0"/>
              <a:cs typeface="Arial" charset="0"/>
            </a:endParaRPr>
          </a:p>
        </p:txBody>
      </p:sp>
      <p:pic>
        <p:nvPicPr>
          <p:cNvPr id="46084" name="Picture 5" descr="C:\Users\Steph\AppData\Local\Microsoft\Windows\Temporary Internet Files\Content.IE5\533YBYB9\MP9004225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48000"/>
            <a:ext cx="2193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611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20040"/>
            <a:ext cx="7162800" cy="899160"/>
          </a:xfrm>
        </p:spPr>
        <p:txBody>
          <a:bodyPr/>
          <a:lstStyle/>
          <a:p>
            <a:pPr>
              <a:defRPr/>
            </a:pPr>
            <a:r>
              <a:rPr lang="en-US" sz="2400" dirty="0" smtClean="0">
                <a:solidFill>
                  <a:srgbClr val="FF0000"/>
                </a:solidFill>
              </a:rPr>
              <a:t>Common Misconceptions and Concerns</a:t>
            </a:r>
          </a:p>
        </p:txBody>
      </p:sp>
      <p:sp>
        <p:nvSpPr>
          <p:cNvPr id="47107" name="Content Placeholder 2"/>
          <p:cNvSpPr>
            <a:spLocks noGrp="1"/>
          </p:cNvSpPr>
          <p:nvPr>
            <p:ph idx="1"/>
          </p:nvPr>
        </p:nvSpPr>
        <p:spPr/>
        <p:txBody>
          <a:bodyPr/>
          <a:lstStyle/>
          <a:p>
            <a:r>
              <a:rPr lang="en-US" altLang="en-US" sz="2800" smtClean="0">
                <a:latin typeface="Arial" charset="0"/>
                <a:cs typeface="Arial" charset="0"/>
              </a:rPr>
              <a:t>“</a:t>
            </a:r>
            <a:r>
              <a:rPr lang="en-US" altLang="en-US" sz="2800" b="0" smtClean="0">
                <a:latin typeface="Arial" charset="0"/>
                <a:cs typeface="Arial" charset="0"/>
              </a:rPr>
              <a:t>I’m not a great writer (or technically savvy), so how can I offer advice?”</a:t>
            </a:r>
          </a:p>
          <a:p>
            <a:r>
              <a:rPr lang="en-US" altLang="en-US" sz="2800" b="0" smtClean="0">
                <a:latin typeface="Arial" charset="0"/>
                <a:cs typeface="Arial" charset="0"/>
              </a:rPr>
              <a:t>“I’m scared about getting critiqued by someone else. What if she hates my paper?”</a:t>
            </a:r>
          </a:p>
          <a:p>
            <a:r>
              <a:rPr lang="en-US" altLang="en-US" sz="2800" b="0" smtClean="0">
                <a:latin typeface="Arial" charset="0"/>
                <a:cs typeface="Arial" charset="0"/>
              </a:rPr>
              <a:t>“How can a classmate give me good advice? I don’t care about what anyone but the teacher has to say since she is the one giving me the grade.”</a:t>
            </a:r>
          </a:p>
          <a:p>
            <a:endParaRPr lang="en-US" altLang="en-US" smtClean="0">
              <a:latin typeface="Arial" charset="0"/>
              <a:cs typeface="Arial" charset="0"/>
            </a:endParaRPr>
          </a:p>
        </p:txBody>
      </p:sp>
    </p:spTree>
    <p:extLst>
      <p:ext uri="{BB962C8B-B14F-4D97-AF65-F5344CB8AC3E}">
        <p14:creationId xmlns:p14="http://schemas.microsoft.com/office/powerpoint/2010/main" val="2773785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086600" cy="746760"/>
          </a:xfrm>
        </p:spPr>
        <p:txBody>
          <a:bodyPr/>
          <a:lstStyle/>
          <a:p>
            <a:pPr>
              <a:defRPr/>
            </a:pPr>
            <a:r>
              <a:rPr lang="en-US" sz="2400" dirty="0" smtClean="0">
                <a:solidFill>
                  <a:srgbClr val="FF0000"/>
                </a:solidFill>
              </a:rPr>
              <a:t>Peer response guidelines for unit 9</a:t>
            </a:r>
            <a:endParaRPr lang="en-US" sz="2400" dirty="0">
              <a:solidFill>
                <a:srgbClr val="FF0000"/>
              </a:solidFill>
            </a:endParaRPr>
          </a:p>
        </p:txBody>
      </p:sp>
      <p:sp>
        <p:nvSpPr>
          <p:cNvPr id="3" name="Content Placeholder 2"/>
          <p:cNvSpPr>
            <a:spLocks noGrp="1"/>
          </p:cNvSpPr>
          <p:nvPr>
            <p:ph idx="1"/>
          </p:nvPr>
        </p:nvSpPr>
        <p:spPr/>
        <p:txBody>
          <a:bodyPr/>
          <a:lstStyle/>
          <a:p>
            <a:pPr marL="0" indent="0">
              <a:buFont typeface="Arial" charset="0"/>
              <a:buNone/>
              <a:defRPr/>
            </a:pPr>
            <a:endParaRPr lang="en-US" b="0" dirty="0" smtClean="0"/>
          </a:p>
          <a:p>
            <a:pPr>
              <a:defRPr/>
            </a:pPr>
            <a:r>
              <a:rPr lang="en-US" b="0" dirty="0" smtClean="0"/>
              <a:t>What is the main message that you took away from the digital media presentation?</a:t>
            </a:r>
          </a:p>
          <a:p>
            <a:pPr>
              <a:defRPr/>
            </a:pPr>
            <a:r>
              <a:rPr lang="en-US" b="0" dirty="0" smtClean="0"/>
              <a:t>How well do the written text and visuals work together to create an argument?</a:t>
            </a:r>
          </a:p>
          <a:p>
            <a:pPr>
              <a:defRPr/>
            </a:pPr>
            <a:r>
              <a:rPr lang="en-US" b="0" dirty="0" smtClean="0"/>
              <a:t>How might the identified audience respond to the presentation’s text and visuals?</a:t>
            </a:r>
          </a:p>
          <a:p>
            <a:pPr>
              <a:defRPr/>
            </a:pPr>
            <a:r>
              <a:rPr lang="en-US" b="0" dirty="0" smtClean="0"/>
              <a:t>What were the strengths of the presentation?</a:t>
            </a:r>
          </a:p>
          <a:p>
            <a:pPr>
              <a:defRPr/>
            </a:pPr>
            <a:r>
              <a:rPr lang="en-US" b="0" dirty="0" smtClean="0"/>
              <a:t>What are at least two areas that need improvement?</a:t>
            </a:r>
          </a:p>
          <a:p>
            <a:pPr>
              <a:defRPr/>
            </a:pPr>
            <a:endParaRPr lang="en-US" dirty="0"/>
          </a:p>
        </p:txBody>
      </p:sp>
    </p:spTree>
    <p:extLst>
      <p:ext uri="{BB962C8B-B14F-4D97-AF65-F5344CB8AC3E}">
        <p14:creationId xmlns:p14="http://schemas.microsoft.com/office/powerpoint/2010/main" val="2041327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rtlCol="0"/>
          <a:lstStyle/>
          <a:p>
            <a:pPr eaLnBrk="1" fontAlgn="auto" hangingPunct="1">
              <a:spcAft>
                <a:spcPts val="0"/>
              </a:spcAft>
              <a:defRPr/>
            </a:pPr>
            <a:r>
              <a:rPr lang="en-US" sz="2400" dirty="0" smtClean="0">
                <a:solidFill>
                  <a:srgbClr val="FF0000"/>
                </a:solidFill>
              </a:rPr>
              <a:t>Additional suggestions</a:t>
            </a:r>
          </a:p>
        </p:txBody>
      </p:sp>
      <p:sp>
        <p:nvSpPr>
          <p:cNvPr id="49155" name="Content Placeholder 4"/>
          <p:cNvSpPr>
            <a:spLocks noGrp="1"/>
          </p:cNvSpPr>
          <p:nvPr>
            <p:ph idx="1"/>
          </p:nvPr>
        </p:nvSpPr>
        <p:spPr/>
        <p:txBody>
          <a:bodyPr/>
          <a:lstStyle/>
          <a:p>
            <a:pPr eaLnBrk="1" hangingPunct="1"/>
            <a:r>
              <a:rPr lang="en-US" altLang="en-US" sz="2400" b="0" smtClean="0">
                <a:latin typeface="Arial" charset="0"/>
                <a:cs typeface="Arial" charset="0"/>
              </a:rPr>
              <a:t>Make sure your first response is to a classmate who has not yet gotten one</a:t>
            </a:r>
          </a:p>
          <a:p>
            <a:pPr eaLnBrk="1" hangingPunct="1"/>
            <a:r>
              <a:rPr lang="en-US" altLang="en-US" sz="2400" b="0" smtClean="0">
                <a:latin typeface="Arial" charset="0"/>
                <a:cs typeface="Arial" charset="0"/>
              </a:rPr>
              <a:t>Review ch. 16 of </a:t>
            </a:r>
            <a:r>
              <a:rPr lang="en-US" altLang="en-US" sz="2400" b="0" i="1" smtClean="0">
                <a:latin typeface="Arial" charset="0"/>
                <a:cs typeface="Arial" charset="0"/>
              </a:rPr>
              <a:t>The Kaplan Guide to Successful Writing </a:t>
            </a:r>
            <a:r>
              <a:rPr lang="en-US" altLang="en-US" sz="2400" b="0" smtClean="0">
                <a:latin typeface="Arial" charset="0"/>
                <a:cs typeface="Arial" charset="0"/>
              </a:rPr>
              <a:t>for more on peer reviewing  </a:t>
            </a:r>
          </a:p>
          <a:p>
            <a:pPr eaLnBrk="1" hangingPunct="1"/>
            <a:r>
              <a:rPr lang="en-US" altLang="en-US" sz="2400" b="0" smtClean="0">
                <a:latin typeface="Arial" charset="0"/>
                <a:cs typeface="Arial" charset="0"/>
              </a:rPr>
              <a:t>Offer concrete suggestions for revising and improving the draft.</a:t>
            </a:r>
          </a:p>
          <a:p>
            <a:pPr eaLnBrk="1" hangingPunct="1"/>
            <a:r>
              <a:rPr lang="en-US" altLang="en-US" sz="2400" b="0" smtClean="0">
                <a:latin typeface="Arial" charset="0"/>
                <a:cs typeface="Arial" charset="0"/>
              </a:rPr>
              <a:t>Do not focus on grammar, punctuation, spelling, or formatting concerns</a:t>
            </a:r>
          </a:p>
          <a:p>
            <a:pPr eaLnBrk="1" hangingPunct="1"/>
            <a:endParaRPr lang="en-US" altLang="en-US" smtClean="0">
              <a:latin typeface="Arial" charset="0"/>
              <a:cs typeface="Arial" charset="0"/>
            </a:endParaRPr>
          </a:p>
        </p:txBody>
      </p:sp>
    </p:spTree>
    <p:extLst>
      <p:ext uri="{BB962C8B-B14F-4D97-AF65-F5344CB8AC3E}">
        <p14:creationId xmlns:p14="http://schemas.microsoft.com/office/powerpoint/2010/main" val="1555246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162800" cy="746760"/>
          </a:xfrm>
        </p:spPr>
        <p:txBody>
          <a:bodyPr rtlCol="0"/>
          <a:lstStyle/>
          <a:p>
            <a:pPr eaLnBrk="1" fontAlgn="auto" hangingPunct="1">
              <a:spcAft>
                <a:spcPts val="0"/>
              </a:spcAft>
              <a:defRPr/>
            </a:pPr>
            <a:r>
              <a:rPr lang="en-US" sz="2400" dirty="0" smtClean="0">
                <a:solidFill>
                  <a:srgbClr val="FF0000"/>
                </a:solidFill>
              </a:rPr>
              <a:t>Effective peer reviews should provide. . .</a:t>
            </a:r>
            <a:endParaRPr lang="en-US" sz="2400" dirty="0">
              <a:solidFill>
                <a:srgbClr val="FF0000"/>
              </a:solidFill>
            </a:endParaRPr>
          </a:p>
        </p:txBody>
      </p:sp>
      <p:sp>
        <p:nvSpPr>
          <p:cNvPr id="3" name="Content Placeholder 2"/>
          <p:cNvSpPr>
            <a:spLocks noGrp="1"/>
          </p:cNvSpPr>
          <p:nvPr>
            <p:ph sz="quarter" idx="4294967295"/>
          </p:nvPr>
        </p:nvSpPr>
        <p:spPr>
          <a:xfrm>
            <a:off x="609600" y="1219200"/>
            <a:ext cx="7543800" cy="5105400"/>
          </a:xfrm>
        </p:spPr>
        <p:txBody>
          <a:bodyPr rtlCol="0">
            <a:normAutofit/>
          </a:bodyPr>
          <a:lstStyle/>
          <a:p>
            <a:pPr eaLnBrk="1" fontAlgn="auto" hangingPunct="1">
              <a:spcAft>
                <a:spcPts val="0"/>
              </a:spcAft>
              <a:buFont typeface="Arial" pitchFamily="34" charset="0"/>
              <a:buChar char="•"/>
              <a:defRPr/>
            </a:pPr>
            <a:r>
              <a:rPr lang="en-US" sz="2400" b="1" dirty="0" smtClean="0"/>
              <a:t>Accountability</a:t>
            </a:r>
            <a:r>
              <a:rPr lang="en-US" sz="2400" dirty="0" smtClean="0"/>
              <a:t>: Respect your classmate's efforts. Be honest but not harsh!</a:t>
            </a:r>
          </a:p>
          <a:p>
            <a:pPr eaLnBrk="1" fontAlgn="auto" hangingPunct="1">
              <a:spcAft>
                <a:spcPts val="0"/>
              </a:spcAft>
              <a:buFont typeface="Arial" pitchFamily="34" charset="0"/>
              <a:buChar char="•"/>
              <a:defRPr/>
            </a:pPr>
            <a:r>
              <a:rPr lang="en-US" sz="2400" b="1" dirty="0" smtClean="0"/>
              <a:t>Assistance</a:t>
            </a:r>
            <a:r>
              <a:rPr lang="en-US" sz="2400" dirty="0" smtClean="0"/>
              <a:t>: Offer specific, thorough advice. Give suggestions about the thesis, organization of ideas, and strength of the overall argument as well as the visual appeal of the presentation. Avoid general statements and provide specific examples of what you might change or improve.</a:t>
            </a:r>
          </a:p>
          <a:p>
            <a:pPr eaLnBrk="1" fontAlgn="auto" hangingPunct="1">
              <a:spcAft>
                <a:spcPts val="0"/>
              </a:spcAft>
              <a:buFont typeface="Arial" pitchFamily="34" charset="0"/>
              <a:buChar char="•"/>
              <a:defRPr/>
            </a:pPr>
            <a:r>
              <a:rPr lang="en-US" sz="2400" b="1" dirty="0" smtClean="0"/>
              <a:t>Audience awareness</a:t>
            </a:r>
            <a:r>
              <a:rPr lang="en-US" sz="2400" dirty="0" smtClean="0"/>
              <a:t>: Does the presentation take audience into consideration? Are there any ways your classmate could better address potential objections? (Grady &amp; King, 2010)</a:t>
            </a:r>
          </a:p>
        </p:txBody>
      </p:sp>
    </p:spTree>
    <p:extLst>
      <p:ext uri="{BB962C8B-B14F-4D97-AF65-F5344CB8AC3E}">
        <p14:creationId xmlns:p14="http://schemas.microsoft.com/office/powerpoint/2010/main" val="240389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Unit 8 Review</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Our </a:t>
            </a:r>
            <a:r>
              <a:rPr lang="en-US" b="1" i="1" dirty="0" smtClean="0">
                <a:solidFill>
                  <a:srgbClr val="00B050"/>
                </a:solidFill>
              </a:rPr>
              <a:t>$1,000 </a:t>
            </a:r>
            <a:r>
              <a:rPr lang="en-US" dirty="0" smtClean="0"/>
              <a:t>question of the hour:</a:t>
            </a:r>
          </a:p>
          <a:p>
            <a:pPr marL="0" indent="0">
              <a:buNone/>
            </a:pPr>
            <a:endParaRPr lang="en-US" dirty="0" smtClean="0"/>
          </a:p>
          <a:p>
            <a:pPr marL="0" indent="0">
              <a:buNone/>
            </a:pPr>
            <a:r>
              <a:rPr lang="en-US" dirty="0" smtClean="0"/>
              <a:t>Name one strategy for either an introduction or a conclusion and then share the benefits and liabilities of that approach.</a:t>
            </a:r>
            <a:endParaRPr lang="en-US" dirty="0"/>
          </a:p>
        </p:txBody>
      </p:sp>
    </p:spTree>
    <p:extLst>
      <p:ext uri="{BB962C8B-B14F-4D97-AF65-F5344CB8AC3E}">
        <p14:creationId xmlns:p14="http://schemas.microsoft.com/office/powerpoint/2010/main" val="3446523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20040"/>
            <a:ext cx="7162800" cy="822960"/>
          </a:xfrm>
        </p:spPr>
        <p:txBody>
          <a:bodyPr/>
          <a:lstStyle/>
          <a:p>
            <a:pPr>
              <a:defRPr/>
            </a:pPr>
            <a:r>
              <a:rPr lang="en-US" sz="2400" dirty="0" smtClean="0">
                <a:solidFill>
                  <a:srgbClr val="FF0000"/>
                </a:solidFill>
              </a:rPr>
              <a:t>Things to Avoid</a:t>
            </a:r>
          </a:p>
        </p:txBody>
      </p:sp>
      <p:graphicFrame>
        <p:nvGraphicFramePr>
          <p:cNvPr id="4" name="Content Placeholder 3"/>
          <p:cNvGraphicFramePr>
            <a:graphicFrameLocks noGrp="1"/>
          </p:cNvGraphicFramePr>
          <p:nvPr>
            <p:ph idx="1"/>
          </p:nvPr>
        </p:nvGraphicFramePr>
        <p:xfrm>
          <a:off x="533400" y="1447800"/>
          <a:ext cx="7499350" cy="3383240"/>
        </p:xfrm>
        <a:graphic>
          <a:graphicData uri="http://schemas.openxmlformats.org/drawingml/2006/table">
            <a:tbl>
              <a:tblPr firstRow="1" bandRow="1">
                <a:tableStyleId>{21E4AEA4-8DFA-4A89-87EB-49C32662AFE0}</a:tableStyleId>
              </a:tblPr>
              <a:tblGrid>
                <a:gridCol w="7499350"/>
              </a:tblGrid>
              <a:tr h="579066">
                <a:tc>
                  <a:txBody>
                    <a:bodyPr/>
                    <a:lstStyle/>
                    <a:p>
                      <a:r>
                        <a:rPr lang="en-US" sz="3200" dirty="0" smtClean="0"/>
                        <a:t>Not helpful. . .why?</a:t>
                      </a:r>
                      <a:endParaRPr lang="en-US" sz="3200" dirty="0"/>
                    </a:p>
                  </a:txBody>
                  <a:tcPr marT="45716" marB="45716">
                    <a:solidFill>
                      <a:schemeClr val="accent4">
                        <a:lumMod val="40000"/>
                        <a:lumOff val="60000"/>
                      </a:schemeClr>
                    </a:solidFill>
                  </a:tcPr>
                </a:tc>
              </a:tr>
              <a:tr h="579066">
                <a:tc>
                  <a:txBody>
                    <a:bodyPr/>
                    <a:lstStyle/>
                    <a:p>
                      <a:r>
                        <a:rPr lang="en-US" sz="3200" dirty="0" smtClean="0"/>
                        <a:t>I really liked this presentation/paper.</a:t>
                      </a:r>
                      <a:endParaRPr lang="en-US" sz="3200" dirty="0"/>
                    </a:p>
                  </a:txBody>
                  <a:tcPr marT="45716" marB="45716">
                    <a:solidFill>
                      <a:schemeClr val="accent4">
                        <a:lumMod val="40000"/>
                        <a:lumOff val="60000"/>
                      </a:schemeClr>
                    </a:solidFill>
                  </a:tcPr>
                </a:tc>
              </a:tr>
              <a:tr h="1066700">
                <a:tc>
                  <a:txBody>
                    <a:bodyPr/>
                    <a:lstStyle/>
                    <a:p>
                      <a:r>
                        <a:rPr lang="en-US" sz="3200" dirty="0" smtClean="0"/>
                        <a:t>I thought the images</a:t>
                      </a:r>
                      <a:r>
                        <a:rPr lang="en-US" sz="3200" baseline="0" dirty="0" smtClean="0"/>
                        <a:t> on your slides were </a:t>
                      </a:r>
                      <a:r>
                        <a:rPr lang="en-US" sz="3200" dirty="0" smtClean="0"/>
                        <a:t>great!</a:t>
                      </a:r>
                      <a:endParaRPr lang="en-US" sz="3200" dirty="0"/>
                    </a:p>
                  </a:txBody>
                  <a:tcPr marT="45716" marB="45716">
                    <a:solidFill>
                      <a:schemeClr val="accent4">
                        <a:lumMod val="40000"/>
                        <a:lumOff val="60000"/>
                      </a:schemeClr>
                    </a:solidFill>
                  </a:tcPr>
                </a:tc>
              </a:tr>
              <a:tr h="579066">
                <a:tc>
                  <a:txBody>
                    <a:bodyPr/>
                    <a:lstStyle/>
                    <a:p>
                      <a:r>
                        <a:rPr lang="en-US" sz="3200" dirty="0" smtClean="0"/>
                        <a:t>Some other examples would be helpful.</a:t>
                      </a:r>
                      <a:endParaRPr lang="en-US" sz="3200" dirty="0"/>
                    </a:p>
                  </a:txBody>
                  <a:tcPr marT="45716" marB="45716">
                    <a:solidFill>
                      <a:schemeClr val="accent4">
                        <a:lumMod val="40000"/>
                        <a:lumOff val="60000"/>
                      </a:schemeClr>
                    </a:solidFill>
                  </a:tcPr>
                </a:tc>
              </a:tr>
              <a:tr h="579066">
                <a:tc>
                  <a:txBody>
                    <a:bodyPr/>
                    <a:lstStyle/>
                    <a:p>
                      <a:r>
                        <a:rPr lang="en-US" sz="3200" dirty="0" smtClean="0"/>
                        <a:t>This is boring. </a:t>
                      </a:r>
                      <a:endParaRPr lang="en-US" sz="3200" dirty="0"/>
                    </a:p>
                  </a:txBody>
                  <a:tcPr marT="45716" marB="45716">
                    <a:solidFill>
                      <a:schemeClr val="accent4">
                        <a:lumMod val="40000"/>
                        <a:lumOff val="60000"/>
                      </a:schemeClr>
                    </a:solidFill>
                  </a:tcPr>
                </a:tc>
              </a:tr>
            </a:tbl>
          </a:graphicData>
        </a:graphic>
      </p:graphicFrame>
    </p:spTree>
    <p:extLst>
      <p:ext uri="{BB962C8B-B14F-4D97-AF65-F5344CB8AC3E}">
        <p14:creationId xmlns:p14="http://schemas.microsoft.com/office/powerpoint/2010/main" val="860694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320040"/>
            <a:ext cx="7086600" cy="746760"/>
          </a:xfrm>
        </p:spPr>
        <p:txBody>
          <a:bodyPr/>
          <a:lstStyle/>
          <a:p>
            <a:pPr>
              <a:defRPr/>
            </a:pPr>
            <a:r>
              <a:rPr lang="en-US" sz="2400" dirty="0" smtClean="0">
                <a:solidFill>
                  <a:srgbClr val="FF0000"/>
                </a:solidFill>
              </a:rPr>
              <a:t>Helpful Feedback</a:t>
            </a:r>
          </a:p>
        </p:txBody>
      </p:sp>
      <p:graphicFrame>
        <p:nvGraphicFramePr>
          <p:cNvPr id="4" name="Content Placeholder 3"/>
          <p:cNvGraphicFramePr>
            <a:graphicFrameLocks noGrp="1"/>
          </p:cNvGraphicFramePr>
          <p:nvPr>
            <p:ph idx="1"/>
          </p:nvPr>
        </p:nvGraphicFramePr>
        <p:xfrm>
          <a:off x="914400" y="1371600"/>
          <a:ext cx="7010400" cy="4446758"/>
        </p:xfrm>
        <a:graphic>
          <a:graphicData uri="http://schemas.openxmlformats.org/drawingml/2006/table">
            <a:tbl>
              <a:tblPr firstRow="1" bandRow="1">
                <a:tableStyleId>{21E4AEA4-8DFA-4A89-87EB-49C32662AFE0}</a:tableStyleId>
              </a:tblPr>
              <a:tblGrid>
                <a:gridCol w="7010400"/>
              </a:tblGrid>
              <a:tr h="396218">
                <a:tc>
                  <a:txBody>
                    <a:bodyPr/>
                    <a:lstStyle/>
                    <a:p>
                      <a:r>
                        <a:rPr lang="en-US" sz="2000" dirty="0" smtClean="0"/>
                        <a:t>Much better</a:t>
                      </a:r>
                      <a:endParaRPr lang="en-US" sz="2000" dirty="0"/>
                    </a:p>
                  </a:txBody>
                  <a:tcPr marT="45718" marB="45718">
                    <a:solidFill>
                      <a:schemeClr val="accent4">
                        <a:lumMod val="40000"/>
                        <a:lumOff val="60000"/>
                      </a:schemeClr>
                    </a:solidFill>
                  </a:tcPr>
                </a:tc>
              </a:tr>
              <a:tr h="1615352">
                <a:tc>
                  <a:txBody>
                    <a:bodyPr/>
                    <a:lstStyle/>
                    <a:p>
                      <a:r>
                        <a:rPr lang="en-US" sz="2000" dirty="0" smtClean="0"/>
                        <a:t>While</a:t>
                      </a:r>
                      <a:r>
                        <a:rPr lang="en-US" sz="2000" baseline="0" dirty="0" smtClean="0"/>
                        <a:t> you have a lot of interesting information in your presentation, I’m unsure what the overall purpose of your presentation is. Maybe you could include a slide that covers your proposal for solving the problem you outline in the rest of the presentation. </a:t>
                      </a:r>
                      <a:endParaRPr lang="en-US" sz="2000" dirty="0"/>
                    </a:p>
                  </a:txBody>
                  <a:tcPr marT="45718" marB="45718">
                    <a:solidFill>
                      <a:schemeClr val="accent4">
                        <a:lumMod val="40000"/>
                        <a:lumOff val="60000"/>
                      </a:schemeClr>
                    </a:solidFill>
                  </a:tcPr>
                </a:tc>
              </a:tr>
              <a:tr h="1310568">
                <a:tc>
                  <a:txBody>
                    <a:bodyPr/>
                    <a:lstStyle/>
                    <a:p>
                      <a:r>
                        <a:rPr lang="en-US" sz="2000" dirty="0" smtClean="0"/>
                        <a:t>You might include a statistic to</a:t>
                      </a:r>
                      <a:r>
                        <a:rPr lang="en-US" sz="2000" baseline="0" dirty="0" smtClean="0"/>
                        <a:t> let your audience know how big of a problem this is. I read this great article in the </a:t>
                      </a:r>
                      <a:r>
                        <a:rPr lang="en-US" sz="2000" i="1" baseline="0" dirty="0" smtClean="0"/>
                        <a:t>Washington Post </a:t>
                      </a:r>
                      <a:r>
                        <a:rPr lang="en-US" sz="2000" baseline="0" dirty="0" smtClean="0"/>
                        <a:t>this week that would give you some good numbers; here is the link. . .</a:t>
                      </a:r>
                      <a:endParaRPr lang="en-US" sz="2000" dirty="0"/>
                    </a:p>
                  </a:txBody>
                  <a:tcPr marT="45718" marB="45718">
                    <a:solidFill>
                      <a:schemeClr val="accent4">
                        <a:lumMod val="40000"/>
                        <a:lumOff val="60000"/>
                      </a:schemeClr>
                    </a:solidFill>
                  </a:tcPr>
                </a:tc>
              </a:tr>
              <a:tr h="1124450">
                <a:tc>
                  <a:txBody>
                    <a:bodyPr/>
                    <a:lstStyle/>
                    <a:p>
                      <a:r>
                        <a:rPr lang="en-US" sz="2000" dirty="0" smtClean="0"/>
                        <a:t>I</a:t>
                      </a:r>
                      <a:r>
                        <a:rPr lang="en-US" sz="2000" baseline="0" dirty="0" smtClean="0"/>
                        <a:t> have had a really hard time creating parallel structure in my bullet points, too. I found this helpful website that you might review . . .</a:t>
                      </a:r>
                    </a:p>
                  </a:txBody>
                  <a:tcPr marT="45718" marB="45718">
                    <a:solidFill>
                      <a:schemeClr val="accent4">
                        <a:lumMod val="40000"/>
                        <a:lumOff val="60000"/>
                      </a:schemeClr>
                    </a:solidFill>
                  </a:tcPr>
                </a:tc>
              </a:tr>
            </a:tbl>
          </a:graphicData>
        </a:graphic>
      </p:graphicFrame>
    </p:spTree>
    <p:extLst>
      <p:ext uri="{BB962C8B-B14F-4D97-AF65-F5344CB8AC3E}">
        <p14:creationId xmlns:p14="http://schemas.microsoft.com/office/powerpoint/2010/main" val="3346023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defRPr/>
            </a:pPr>
            <a:r>
              <a:rPr lang="en-US" sz="2400" dirty="0" smtClean="0">
                <a:solidFill>
                  <a:srgbClr val="FF0000"/>
                </a:solidFill>
              </a:rPr>
              <a:t>Responses should . . .</a:t>
            </a:r>
          </a:p>
        </p:txBody>
      </p:sp>
      <p:sp>
        <p:nvSpPr>
          <p:cNvPr id="53251" name="Content Placeholder 2"/>
          <p:cNvSpPr>
            <a:spLocks noGrp="1"/>
          </p:cNvSpPr>
          <p:nvPr>
            <p:ph idx="1"/>
          </p:nvPr>
        </p:nvSpPr>
        <p:spPr/>
        <p:txBody>
          <a:bodyPr/>
          <a:lstStyle/>
          <a:p>
            <a:r>
              <a:rPr lang="en-US" altLang="en-US" sz="2400" b="0" smtClean="0">
                <a:latin typeface="Arial" charset="0"/>
                <a:cs typeface="Arial" charset="0"/>
              </a:rPr>
              <a:t>Be </a:t>
            </a:r>
            <a:r>
              <a:rPr lang="en-US" altLang="en-US" sz="2400" smtClean="0">
                <a:latin typeface="Arial" charset="0"/>
                <a:cs typeface="Arial" charset="0"/>
              </a:rPr>
              <a:t>specific </a:t>
            </a:r>
            <a:r>
              <a:rPr lang="en-US" altLang="en-US" sz="2400" b="0" smtClean="0">
                <a:latin typeface="Arial" charset="0"/>
                <a:cs typeface="Arial" charset="0"/>
              </a:rPr>
              <a:t>in your suggestions for improvement. For example, note difficulties in reading text on a slide and recommend how the author could make the slides more visually appealing.</a:t>
            </a:r>
          </a:p>
          <a:p>
            <a:r>
              <a:rPr lang="en-US" altLang="en-US" sz="2400" b="0" smtClean="0">
                <a:latin typeface="Arial" charset="0"/>
                <a:cs typeface="Arial" charset="0"/>
              </a:rPr>
              <a:t>Be </a:t>
            </a:r>
            <a:r>
              <a:rPr lang="en-US" altLang="en-US" sz="2400" smtClean="0">
                <a:latin typeface="Arial" charset="0"/>
                <a:cs typeface="Arial" charset="0"/>
              </a:rPr>
              <a:t>constructive</a:t>
            </a:r>
            <a:r>
              <a:rPr lang="en-US" altLang="en-US" sz="2400" b="0" smtClean="0">
                <a:latin typeface="Arial" charset="0"/>
                <a:cs typeface="Arial" charset="0"/>
              </a:rPr>
              <a:t> and note strengths as well as weaknesses in the presentation. </a:t>
            </a:r>
          </a:p>
          <a:p>
            <a:r>
              <a:rPr lang="en-US" altLang="en-US" sz="2400" b="0" smtClean="0">
                <a:latin typeface="Arial" charset="0"/>
                <a:cs typeface="Arial" charset="0"/>
              </a:rPr>
              <a:t>Be </a:t>
            </a:r>
            <a:r>
              <a:rPr lang="en-US" altLang="en-US" sz="2400" smtClean="0">
                <a:latin typeface="Arial" charset="0"/>
                <a:cs typeface="Arial" charset="0"/>
              </a:rPr>
              <a:t>honest and sincere </a:t>
            </a:r>
            <a:r>
              <a:rPr lang="en-US" altLang="en-US" sz="2400" b="0" smtClean="0">
                <a:latin typeface="Arial" charset="0"/>
                <a:cs typeface="Arial" charset="0"/>
              </a:rPr>
              <a:t>in your response. Remember that the more advice everyone provides in this week’s Invention Lab, the better the final projects can be!</a:t>
            </a:r>
          </a:p>
          <a:p>
            <a:endParaRPr lang="en-US" altLang="en-US" smtClean="0">
              <a:latin typeface="Arial" charset="0"/>
              <a:cs typeface="Arial" charset="0"/>
            </a:endParaRPr>
          </a:p>
        </p:txBody>
      </p:sp>
      <p:sp>
        <p:nvSpPr>
          <p:cNvPr id="53252"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BFFCC6-1638-412E-B9DD-E24C2FB2DA16}" type="slidenum">
              <a:rPr lang="en-US" altLang="en-US"/>
              <a:pPr eaLnBrk="1" hangingPunct="1"/>
              <a:t>42</a:t>
            </a:fld>
            <a:endParaRPr lang="en-US" altLang="en-US"/>
          </a:p>
        </p:txBody>
      </p:sp>
    </p:spTree>
    <p:extLst>
      <p:ext uri="{BB962C8B-B14F-4D97-AF65-F5344CB8AC3E}">
        <p14:creationId xmlns:p14="http://schemas.microsoft.com/office/powerpoint/2010/main" val="713409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20040"/>
            <a:ext cx="7162800" cy="899160"/>
          </a:xfrm>
        </p:spPr>
        <p:txBody>
          <a:bodyPr/>
          <a:lstStyle/>
          <a:p>
            <a:pPr>
              <a:defRPr/>
            </a:pPr>
            <a:r>
              <a:rPr lang="en-US" sz="2400" dirty="0" smtClean="0">
                <a:solidFill>
                  <a:srgbClr val="FF0000"/>
                </a:solidFill>
              </a:rPr>
              <a:t>Guidelines for Critique</a:t>
            </a:r>
          </a:p>
        </p:txBody>
      </p:sp>
      <p:sp>
        <p:nvSpPr>
          <p:cNvPr id="54275" name="Content Placeholder 2"/>
          <p:cNvSpPr>
            <a:spLocks noGrp="1"/>
          </p:cNvSpPr>
          <p:nvPr>
            <p:ph idx="1"/>
          </p:nvPr>
        </p:nvSpPr>
        <p:spPr/>
        <p:txBody>
          <a:bodyPr/>
          <a:lstStyle/>
          <a:p>
            <a:r>
              <a:rPr lang="en-US" altLang="en-US" sz="2400" b="0" smtClean="0">
                <a:latin typeface="Arial" charset="0"/>
                <a:cs typeface="Arial" charset="0"/>
              </a:rPr>
              <a:t>Be tactful </a:t>
            </a:r>
          </a:p>
          <a:p>
            <a:r>
              <a:rPr lang="en-US" altLang="en-US" sz="2400" b="0" smtClean="0">
                <a:latin typeface="Arial" charset="0"/>
                <a:cs typeface="Arial" charset="0"/>
              </a:rPr>
              <a:t>Be specific</a:t>
            </a:r>
          </a:p>
          <a:p>
            <a:r>
              <a:rPr lang="en-US" altLang="en-US" sz="2400" b="0" smtClean="0">
                <a:latin typeface="Arial" charset="0"/>
                <a:cs typeface="Arial" charset="0"/>
              </a:rPr>
              <a:t>Don’t focus on grammar, usage, mechanics, or spelling</a:t>
            </a:r>
          </a:p>
          <a:p>
            <a:r>
              <a:rPr lang="en-US" altLang="en-US" sz="2400" b="0" smtClean="0">
                <a:latin typeface="Arial" charset="0"/>
                <a:cs typeface="Arial" charset="0"/>
              </a:rPr>
              <a:t>Highlight strengths </a:t>
            </a:r>
          </a:p>
          <a:p>
            <a:r>
              <a:rPr lang="en-US" altLang="en-US" sz="2400" b="0" smtClean="0">
                <a:latin typeface="Arial" charset="0"/>
                <a:cs typeface="Arial" charset="0"/>
              </a:rPr>
              <a:t>Note phrasing that needs clarification</a:t>
            </a:r>
          </a:p>
          <a:p>
            <a:r>
              <a:rPr lang="en-US" altLang="en-US" sz="2400" b="0" smtClean="0">
                <a:latin typeface="Arial" charset="0"/>
                <a:cs typeface="Arial" charset="0"/>
              </a:rPr>
              <a:t>Indicate how the presentation can be strengthened based on the assignment guidelines</a:t>
            </a:r>
          </a:p>
          <a:p>
            <a:r>
              <a:rPr lang="en-US" altLang="en-US" sz="2400" b="0" smtClean="0">
                <a:latin typeface="Arial" charset="0"/>
                <a:cs typeface="Arial" charset="0"/>
              </a:rPr>
              <a:t>Note any questions you still have about the author’s argument that the presentation is not answering</a:t>
            </a:r>
          </a:p>
        </p:txBody>
      </p:sp>
      <p:sp>
        <p:nvSpPr>
          <p:cNvPr id="54276"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8FD297-6E09-486D-9F7D-4F7DAAC6026B}" type="slidenum">
              <a:rPr lang="en-US" altLang="en-US"/>
              <a:pPr eaLnBrk="1" hangingPunct="1"/>
              <a:t>43</a:t>
            </a:fld>
            <a:endParaRPr lang="en-US" altLang="en-US"/>
          </a:p>
        </p:txBody>
      </p:sp>
    </p:spTree>
    <p:extLst>
      <p:ext uri="{BB962C8B-B14F-4D97-AF65-F5344CB8AC3E}">
        <p14:creationId xmlns:p14="http://schemas.microsoft.com/office/powerpoint/2010/main" val="3498153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solidFill>
                  <a:srgbClr val="FF0000"/>
                </a:solidFill>
              </a:rPr>
              <a:t>Critique this slide </a:t>
            </a:r>
            <a:endParaRPr lang="en-US" sz="2400" dirty="0">
              <a:solidFill>
                <a:srgbClr val="FF0000"/>
              </a:solidFill>
            </a:endParaRPr>
          </a:p>
        </p:txBody>
      </p:sp>
      <p:pic>
        <p:nvPicPr>
          <p:cNvPr id="55299" name="Content Placeholder 3" descr="Ruffin_Unit 7 Presentati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600200"/>
            <a:ext cx="6035675" cy="4525963"/>
          </a:xfrm>
        </p:spPr>
      </p:pic>
    </p:spTree>
    <p:extLst>
      <p:ext uri="{BB962C8B-B14F-4D97-AF65-F5344CB8AC3E}">
        <p14:creationId xmlns:p14="http://schemas.microsoft.com/office/powerpoint/2010/main" val="2395333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solidFill>
                  <a:srgbClr val="FF0000"/>
                </a:solidFill>
              </a:rPr>
              <a:t>Critique This slide </a:t>
            </a:r>
            <a:endParaRPr lang="en-US" sz="2400" dirty="0">
              <a:solidFill>
                <a:srgbClr val="FF0000"/>
              </a:solidFill>
            </a:endParaRPr>
          </a:p>
        </p:txBody>
      </p:sp>
      <p:pic>
        <p:nvPicPr>
          <p:cNvPr id="56323" name="Content Placeholder 3" descr="Gordon_Unit9_finalproject_GordonK.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752600"/>
            <a:ext cx="6035675" cy="4525963"/>
          </a:xfrm>
        </p:spPr>
      </p:pic>
    </p:spTree>
    <p:extLst>
      <p:ext uri="{BB962C8B-B14F-4D97-AF65-F5344CB8AC3E}">
        <p14:creationId xmlns:p14="http://schemas.microsoft.com/office/powerpoint/2010/main" val="1983857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UNIT 10</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There will be no seminar in Unit 10.  </a:t>
            </a:r>
          </a:p>
          <a:p>
            <a:pPr marL="0" indent="0">
              <a:buNone/>
            </a:pPr>
            <a:endParaRPr lang="en-US" dirty="0"/>
          </a:p>
          <a:p>
            <a:pPr marL="0" indent="0">
              <a:buNone/>
            </a:pPr>
            <a:r>
              <a:rPr lang="en-US" dirty="0" smtClean="0"/>
              <a:t>However, there will be discussion and a quiz.</a:t>
            </a:r>
          </a:p>
          <a:p>
            <a:pPr marL="0" indent="0">
              <a:buNone/>
            </a:pPr>
            <a:endParaRPr lang="en-US" dirty="0"/>
          </a:p>
          <a:p>
            <a:pPr marL="0" indent="0">
              <a:buNone/>
            </a:pPr>
            <a:endParaRPr lang="en-US" dirty="0"/>
          </a:p>
        </p:txBody>
      </p:sp>
      <p:pic>
        <p:nvPicPr>
          <p:cNvPr id="1026" name="Picture 2" descr="C:\Users\Lynne-New\AppData\Local\Microsoft\Windows\Temporary Internet Files\Content.IE5\OWVYJL05\MC9004231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99851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Lynne-New\AppData\Local\Microsoft\Windows\Temporary Internet Files\Content.IE5\XDI4ULC7\smile-b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05137"/>
            <a:ext cx="900112"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976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086600" cy="670560"/>
          </a:xfrm>
        </p:spPr>
        <p:txBody>
          <a:bodyPr/>
          <a:lstStyle/>
          <a:p>
            <a:pPr>
              <a:defRPr/>
            </a:pPr>
            <a:r>
              <a:rPr lang="en-US" sz="2400" dirty="0" smtClean="0">
                <a:solidFill>
                  <a:srgbClr val="FF0000"/>
                </a:solidFill>
              </a:rPr>
              <a:t>Unit 10</a:t>
            </a:r>
            <a:endParaRPr lang="en-US" sz="2400" dirty="0">
              <a:solidFill>
                <a:srgbClr val="FF0000"/>
              </a:solidFill>
            </a:endParaRPr>
          </a:p>
        </p:txBody>
      </p:sp>
      <p:sp>
        <p:nvSpPr>
          <p:cNvPr id="65539" name="Content Placeholder 2"/>
          <p:cNvSpPr>
            <a:spLocks noGrp="1"/>
          </p:cNvSpPr>
          <p:nvPr>
            <p:ph idx="1"/>
          </p:nvPr>
        </p:nvSpPr>
        <p:spPr>
          <a:xfrm>
            <a:off x="381000" y="1219200"/>
            <a:ext cx="8229600" cy="4525963"/>
          </a:xfrm>
        </p:spPr>
        <p:txBody>
          <a:bodyPr/>
          <a:lstStyle/>
          <a:p>
            <a:pPr marL="0" indent="0">
              <a:buNone/>
            </a:pPr>
            <a:r>
              <a:rPr lang="en-US" altLang="en-US" sz="2400" dirty="0" smtClean="0">
                <a:latin typeface="Arial" charset="0"/>
                <a:cs typeface="Arial" charset="0"/>
              </a:rPr>
              <a:t>DISCUSSION:</a:t>
            </a:r>
            <a:endParaRPr lang="en-US" altLang="en-US" sz="2400" b="0" dirty="0" smtClean="0">
              <a:latin typeface="Arial" charset="0"/>
              <a:cs typeface="Arial" charset="0"/>
            </a:endParaRPr>
          </a:p>
          <a:p>
            <a:r>
              <a:rPr lang="en-US" altLang="en-US" sz="2400" b="0" dirty="0" smtClean="0">
                <a:latin typeface="Arial" charset="0"/>
                <a:cs typeface="Arial" charset="0"/>
              </a:rPr>
              <a:t>You will share your revised presentation in unit 10 DB and let everyone see what a great job you have done. </a:t>
            </a:r>
          </a:p>
          <a:p>
            <a:r>
              <a:rPr lang="en-US" altLang="en-US" sz="2400" b="0" dirty="0" smtClean="0">
                <a:latin typeface="Arial" charset="0"/>
                <a:cs typeface="Arial" charset="0"/>
              </a:rPr>
              <a:t>CONGRATULATIONS!</a:t>
            </a: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p:txBody>
      </p:sp>
      <p:pic>
        <p:nvPicPr>
          <p:cNvPr id="65540" name="Picture 2" descr="C:\Users\Josef\AppData\Local\Microsoft\Windows\Temporary Internet Files\Content.IE5\VTS0036X\MP9002275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200"/>
            <a:ext cx="2133600" cy="237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941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1066800"/>
            <a:ext cx="7543800" cy="4572000"/>
          </a:xfrm>
        </p:spPr>
        <p:txBody>
          <a:bodyPr/>
          <a:lstStyle/>
          <a:p>
            <a:pPr algn="ctr">
              <a:buFontTx/>
              <a:buNone/>
            </a:pPr>
            <a:endParaRPr lang="en-US" altLang="en-US" dirty="0" smtClean="0"/>
          </a:p>
          <a:p>
            <a:pPr algn="ctr">
              <a:buFontTx/>
              <a:buNone/>
            </a:pPr>
            <a:endParaRPr lang="en-US" altLang="en-US" dirty="0" smtClean="0"/>
          </a:p>
          <a:p>
            <a:pPr algn="ctr">
              <a:buFontTx/>
              <a:buNone/>
            </a:pPr>
            <a:endParaRPr lang="en-US" altLang="en-US" dirty="0" smtClean="0"/>
          </a:p>
          <a:p>
            <a:pPr algn="ctr">
              <a:buFontTx/>
              <a:buNone/>
            </a:pPr>
            <a:r>
              <a:rPr lang="en-US" altLang="en-US" dirty="0" smtClean="0"/>
              <a:t>QUESTIONS?</a:t>
            </a:r>
          </a:p>
        </p:txBody>
      </p:sp>
      <p:sp>
        <p:nvSpPr>
          <p:cNvPr id="4" name="Slide Number Placeholder 3"/>
          <p:cNvSpPr>
            <a:spLocks noGrp="1"/>
          </p:cNvSpPr>
          <p:nvPr>
            <p:ph type="sldNum" sz="quarter" idx="12"/>
          </p:nvPr>
        </p:nvSpPr>
        <p:spPr/>
        <p:txBody>
          <a:bodyPr/>
          <a:lstStyle/>
          <a:p>
            <a:pPr>
              <a:defRPr/>
            </a:pPr>
            <a:fld id="{D30388FF-D8EB-4D66-A5F5-528CC88D4CEC}" type="slidenum">
              <a:rPr lang="en-US" smtClean="0"/>
              <a:pPr>
                <a:defRPr/>
              </a:pPr>
              <a:t>48</a:t>
            </a:fld>
            <a:endParaRPr lang="en-US"/>
          </a:p>
        </p:txBody>
      </p:sp>
      <p:sp>
        <p:nvSpPr>
          <p:cNvPr id="2" name="TextBox 1"/>
          <p:cNvSpPr txBox="1"/>
          <p:nvPr/>
        </p:nvSpPr>
        <p:spPr>
          <a:xfrm>
            <a:off x="1371600" y="3962400"/>
            <a:ext cx="5943600" cy="646331"/>
          </a:xfrm>
          <a:prstGeom prst="rect">
            <a:avLst/>
          </a:prstGeom>
          <a:noFill/>
        </p:spPr>
        <p:txBody>
          <a:bodyPr wrap="square" rtlCol="0">
            <a:spAutoFit/>
          </a:bodyPr>
          <a:lstStyle/>
          <a:p>
            <a:r>
              <a:rPr lang="en-US" dirty="0" smtClean="0"/>
              <a:t>***There are some wonderful EXTRAS after this slide, so please download this from </a:t>
            </a:r>
            <a:r>
              <a:rPr lang="en-US" dirty="0" err="1" smtClean="0"/>
              <a:t>DocSharing</a:t>
            </a:r>
            <a:r>
              <a:rPr lang="en-US" dirty="0" smtClean="0"/>
              <a:t> and review.</a:t>
            </a:r>
            <a:endParaRPr lang="en-US" dirty="0"/>
          </a:p>
        </p:txBody>
      </p:sp>
    </p:spTree>
    <p:extLst>
      <p:ext uri="{BB962C8B-B14F-4D97-AF65-F5344CB8AC3E}">
        <p14:creationId xmlns:p14="http://schemas.microsoft.com/office/powerpoint/2010/main" val="2146644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solidFill>
                  <a:srgbClr val="FF0000"/>
                </a:solidFill>
              </a:rPr>
              <a:t>Some Sample Presentations</a:t>
            </a:r>
            <a:endParaRPr lang="en-US" dirty="0">
              <a:solidFill>
                <a:srgbClr val="FF0000"/>
              </a:solidFill>
            </a:endParaRPr>
          </a:p>
        </p:txBody>
      </p:sp>
      <p:sp>
        <p:nvSpPr>
          <p:cNvPr id="5" name="Text Placeholder 4"/>
          <p:cNvSpPr>
            <a:spLocks noGrp="1"/>
          </p:cNvSpPr>
          <p:nvPr>
            <p:ph type="body" idx="1"/>
          </p:nvPr>
        </p:nvSpPr>
        <p:spPr/>
        <p:txBody>
          <a:bodyPr/>
          <a:lstStyle/>
          <a:p>
            <a:pPr>
              <a:defRPr/>
            </a:pPr>
            <a:r>
              <a:rPr lang="en-US" dirty="0" smtClean="0"/>
              <a:t>Unit 9</a:t>
            </a:r>
            <a:endParaRPr lang="en-US" dirty="0"/>
          </a:p>
        </p:txBody>
      </p:sp>
    </p:spTree>
    <p:extLst>
      <p:ext uri="{BB962C8B-B14F-4D97-AF65-F5344CB8AC3E}">
        <p14:creationId xmlns:p14="http://schemas.microsoft.com/office/powerpoint/2010/main" val="33567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Unit </a:t>
            </a:r>
            <a:r>
              <a:rPr lang="en-US" dirty="0">
                <a:solidFill>
                  <a:srgbClr val="FF0000"/>
                </a:solidFill>
              </a:rPr>
              <a:t>9</a:t>
            </a:r>
            <a:r>
              <a:rPr lang="en-US" dirty="0" smtClean="0">
                <a:solidFill>
                  <a:srgbClr val="FF0000"/>
                </a:solidFill>
              </a:rPr>
              <a:t> assignments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Learning Activities</a:t>
            </a:r>
          </a:p>
          <a:p>
            <a:r>
              <a:rPr lang="en-US" dirty="0" smtClean="0"/>
              <a:t>Quiz</a:t>
            </a:r>
          </a:p>
          <a:p>
            <a:r>
              <a:rPr lang="en-US" dirty="0" smtClean="0"/>
              <a:t>Discussion: remember to create substantial paragraphs of 3-5 grammatically correct sentences</a:t>
            </a:r>
          </a:p>
          <a:p>
            <a:r>
              <a:rPr lang="en-US" dirty="0" smtClean="0"/>
              <a:t>Seminar</a:t>
            </a:r>
            <a:endParaRPr lang="en-US" dirty="0"/>
          </a:p>
          <a:p>
            <a:r>
              <a:rPr lang="en-US" dirty="0" smtClean="0"/>
              <a:t>Digital Project</a:t>
            </a:r>
          </a:p>
          <a:p>
            <a:endParaRPr lang="en-US" dirty="0"/>
          </a:p>
        </p:txBody>
      </p:sp>
      <p:sp>
        <p:nvSpPr>
          <p:cNvPr id="4" name="Slide Number Placeholder 3"/>
          <p:cNvSpPr>
            <a:spLocks noGrp="1"/>
          </p:cNvSpPr>
          <p:nvPr>
            <p:ph type="sldNum" sz="quarter" idx="12"/>
          </p:nvPr>
        </p:nvSpPr>
        <p:spPr/>
        <p:txBody>
          <a:bodyPr/>
          <a:lstStyle/>
          <a:p>
            <a:pPr>
              <a:defRPr/>
            </a:pPr>
            <a:fld id="{A80D88A2-B8EE-42D6-8C2B-6DB19FD8F59B}" type="slidenum">
              <a:rPr lang="en-US" smtClean="0"/>
              <a:pPr>
                <a:defRPr/>
              </a:pPr>
              <a:t>5</a:t>
            </a:fld>
            <a:endParaRPr lang="en-US"/>
          </a:p>
        </p:txBody>
      </p:sp>
    </p:spTree>
    <p:extLst>
      <p:ext uri="{BB962C8B-B14F-4D97-AF65-F5344CB8AC3E}">
        <p14:creationId xmlns:p14="http://schemas.microsoft.com/office/powerpoint/2010/main" val="890458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t>Sample Presentations</a:t>
            </a:r>
            <a:endParaRPr lang="en-US" sz="2400" dirty="0"/>
          </a:p>
        </p:txBody>
      </p:sp>
      <p:graphicFrame>
        <p:nvGraphicFramePr>
          <p:cNvPr id="5" name="Content Placeholder 4"/>
          <p:cNvGraphicFramePr>
            <a:graphicFrameLocks noGrp="1"/>
          </p:cNvGraphicFramePr>
          <p:nvPr>
            <p:ph idx="1"/>
          </p:nvPr>
        </p:nvGraphicFramePr>
        <p:xfrm>
          <a:off x="457200" y="914400"/>
          <a:ext cx="8229600" cy="5095873"/>
        </p:xfrm>
        <a:graphic>
          <a:graphicData uri="http://schemas.openxmlformats.org/drawingml/2006/table">
            <a:tbl>
              <a:tblPr firstRow="1" bandRow="1">
                <a:tableStyleId>{00A15C55-8517-42AA-B614-E9B94910E393}</a:tableStyleId>
              </a:tblPr>
              <a:tblGrid>
                <a:gridCol w="1752600"/>
                <a:gridCol w="1524000"/>
                <a:gridCol w="4953000"/>
              </a:tblGrid>
              <a:tr h="370886">
                <a:tc>
                  <a:txBody>
                    <a:bodyPr/>
                    <a:lstStyle/>
                    <a:p>
                      <a:r>
                        <a:rPr lang="en-US" sz="1800" dirty="0" smtClean="0"/>
                        <a:t>Source</a:t>
                      </a:r>
                      <a:endParaRPr lang="en-US" sz="1800" dirty="0"/>
                    </a:p>
                  </a:txBody>
                  <a:tcPr marT="45726" marB="45726"/>
                </a:tc>
                <a:tc>
                  <a:txBody>
                    <a:bodyPr/>
                    <a:lstStyle/>
                    <a:p>
                      <a:r>
                        <a:rPr lang="en-US" sz="1800" dirty="0" smtClean="0"/>
                        <a:t>Media</a:t>
                      </a:r>
                      <a:r>
                        <a:rPr lang="en-US" sz="1800" baseline="0" dirty="0" smtClean="0"/>
                        <a:t> Type</a:t>
                      </a:r>
                      <a:endParaRPr lang="en-US" sz="1800" dirty="0"/>
                    </a:p>
                  </a:txBody>
                  <a:tcPr marT="45726" marB="45726"/>
                </a:tc>
                <a:tc>
                  <a:txBody>
                    <a:bodyPr/>
                    <a:lstStyle/>
                    <a:p>
                      <a:r>
                        <a:rPr lang="en-US" sz="1800" dirty="0" smtClean="0"/>
                        <a:t>URL</a:t>
                      </a:r>
                      <a:endParaRPr lang="en-US" sz="1800" dirty="0"/>
                    </a:p>
                  </a:txBody>
                  <a:tcPr marT="45726" marB="45726"/>
                </a:tc>
              </a:tr>
              <a:tr h="1310803">
                <a:tc>
                  <a:txBody>
                    <a:bodyPr/>
                    <a:lstStyle/>
                    <a:p>
                      <a:r>
                        <a:rPr lang="en-US" sz="2000" dirty="0" smtClean="0"/>
                        <a:t>Class sample</a:t>
                      </a:r>
                      <a:endParaRPr lang="en-US" sz="2000" dirty="0"/>
                    </a:p>
                  </a:txBody>
                  <a:tcPr marT="45726" marB="45726"/>
                </a:tc>
                <a:tc>
                  <a:txBody>
                    <a:bodyPr/>
                    <a:lstStyle/>
                    <a:p>
                      <a:r>
                        <a:rPr lang="en-US" sz="2000" dirty="0" smtClean="0"/>
                        <a:t>PPT/</a:t>
                      </a:r>
                    </a:p>
                    <a:p>
                      <a:r>
                        <a:rPr lang="en-US" sz="2000" dirty="0" smtClean="0"/>
                        <a:t>Windows</a:t>
                      </a:r>
                      <a:r>
                        <a:rPr lang="en-US" sz="2000" baseline="0" dirty="0" smtClean="0"/>
                        <a:t> Movie Maker</a:t>
                      </a:r>
                      <a:endParaRPr lang="en-US" sz="2000" dirty="0"/>
                    </a:p>
                  </a:txBody>
                  <a:tcPr marT="45726" marB="45726"/>
                </a:tc>
                <a:tc>
                  <a:txBody>
                    <a:bodyPr/>
                    <a:lstStyle/>
                    <a:p>
                      <a:r>
                        <a:rPr lang="en-US" sz="2000" dirty="0" smtClean="0">
                          <a:hlinkClick r:id="rId2"/>
                        </a:rPr>
                        <a:t>https://www.youtube.com/watch?v=Y2OJH5tbr2k</a:t>
                      </a:r>
                      <a:endParaRPr lang="en-US" sz="2000" dirty="0"/>
                    </a:p>
                  </a:txBody>
                  <a:tcPr marT="45726" marB="45726"/>
                </a:tc>
              </a:tr>
              <a:tr h="1005965">
                <a:tc>
                  <a:txBody>
                    <a:bodyPr/>
                    <a:lstStyle/>
                    <a:p>
                      <a:r>
                        <a:rPr lang="en-US" sz="2000" dirty="0" smtClean="0"/>
                        <a:t>Kim Hess</a:t>
                      </a:r>
                      <a:endParaRPr lang="en-US" sz="2000" dirty="0"/>
                    </a:p>
                  </a:txBody>
                  <a:tcPr marT="45726" marB="45726"/>
                </a:tc>
                <a:tc>
                  <a:txBody>
                    <a:bodyPr/>
                    <a:lstStyle/>
                    <a:p>
                      <a:r>
                        <a:rPr lang="en-US" sz="2000" dirty="0" err="1" smtClean="0"/>
                        <a:t>GoAnimate</a:t>
                      </a:r>
                      <a:r>
                        <a:rPr lang="en-US" sz="2000" dirty="0" smtClean="0"/>
                        <a:t>!</a:t>
                      </a:r>
                      <a:endParaRPr lang="en-US" sz="2000" dirty="0"/>
                    </a:p>
                  </a:txBody>
                  <a:tcPr marT="45726" marB="45726"/>
                </a:tc>
                <a:tc>
                  <a:txBody>
                    <a:bodyPr/>
                    <a:lstStyle/>
                    <a:p>
                      <a:r>
                        <a:rPr lang="en-US" sz="2000" dirty="0" smtClean="0"/>
                        <a:t> </a:t>
                      </a:r>
                      <a:r>
                        <a:rPr lang="en-US" sz="2000" u="sng" dirty="0" smtClean="0">
                          <a:hlinkClick r:id="rId3"/>
                        </a:rPr>
                        <a:t>http://goanimate.com/videos/0wm_fY4mfe2Y</a:t>
                      </a:r>
                      <a:endParaRPr lang="en-US" sz="2000" dirty="0"/>
                    </a:p>
                  </a:txBody>
                  <a:tcPr marT="45726" marB="45726"/>
                </a:tc>
              </a:tr>
              <a:tr h="701127">
                <a:tc>
                  <a:txBody>
                    <a:bodyPr/>
                    <a:lstStyle/>
                    <a:p>
                      <a:r>
                        <a:rPr lang="en-US" sz="2000" dirty="0" smtClean="0"/>
                        <a:t>Evelyn Varela</a:t>
                      </a:r>
                      <a:endParaRPr lang="en-US" sz="2000" dirty="0"/>
                    </a:p>
                  </a:txBody>
                  <a:tcPr marT="45726" marB="45726"/>
                </a:tc>
                <a:tc>
                  <a:txBody>
                    <a:bodyPr/>
                    <a:lstStyle/>
                    <a:p>
                      <a:r>
                        <a:rPr lang="en-US" sz="2000" dirty="0" err="1" smtClean="0"/>
                        <a:t>Prezi</a:t>
                      </a:r>
                      <a:endParaRPr lang="en-US" sz="2000" dirty="0"/>
                    </a:p>
                  </a:txBody>
                  <a:tcPr marT="45726" marB="45726"/>
                </a:tc>
                <a:tc>
                  <a:txBody>
                    <a:bodyPr/>
                    <a:lstStyle/>
                    <a:p>
                      <a:r>
                        <a:rPr lang="en-US" sz="2000" u="sng" dirty="0" smtClean="0">
                          <a:hlinkClick r:id="rId4"/>
                        </a:rPr>
                        <a:t>http://prezi.com/mw3q8yhtwv8j/?utm_campaign=share&amp;utm_medium=copy</a:t>
                      </a:r>
                      <a:endParaRPr lang="en-US" sz="2000" dirty="0"/>
                    </a:p>
                  </a:txBody>
                  <a:tcPr marT="45726" marB="45726"/>
                </a:tc>
              </a:tr>
              <a:tr h="1005965">
                <a:tc>
                  <a:txBody>
                    <a:bodyPr/>
                    <a:lstStyle/>
                    <a:p>
                      <a:r>
                        <a:rPr lang="en-US" sz="2000" dirty="0" smtClean="0"/>
                        <a:t>Steven Dennis</a:t>
                      </a:r>
                      <a:endParaRPr lang="en-US" sz="2000" dirty="0"/>
                    </a:p>
                  </a:txBody>
                  <a:tcPr marT="45726" marB="45726"/>
                </a:tc>
                <a:tc>
                  <a:txBody>
                    <a:bodyPr/>
                    <a:lstStyle/>
                    <a:p>
                      <a:r>
                        <a:rPr lang="en-US" sz="2000" dirty="0" smtClean="0"/>
                        <a:t>Website (Doodlebug)</a:t>
                      </a:r>
                      <a:endParaRPr lang="en-US" sz="2000" dirty="0"/>
                    </a:p>
                  </a:txBody>
                  <a:tcPr marT="45726" marB="45726"/>
                </a:tc>
                <a:tc>
                  <a:txBody>
                    <a:bodyPr/>
                    <a:lstStyle/>
                    <a:p>
                      <a:r>
                        <a:rPr lang="en-US" sz="2000" dirty="0" smtClean="0">
                          <a:hlinkClick r:id="rId5"/>
                        </a:rPr>
                        <a:t>http://doodlebug-soft.com/kaplan/Electricity/electricity-revised.html</a:t>
                      </a:r>
                      <a:r>
                        <a:rPr lang="en-US" sz="2000" dirty="0" smtClean="0"/>
                        <a:t>   </a:t>
                      </a:r>
                      <a:endParaRPr lang="en-US" sz="2000" dirty="0"/>
                    </a:p>
                  </a:txBody>
                  <a:tcPr marT="45726" marB="45726"/>
                </a:tc>
              </a:tr>
              <a:tr h="701127">
                <a:tc>
                  <a:txBody>
                    <a:bodyPr/>
                    <a:lstStyle/>
                    <a:p>
                      <a:r>
                        <a:rPr lang="en-US" sz="2000" dirty="0" err="1" smtClean="0"/>
                        <a:t>Drevon</a:t>
                      </a:r>
                      <a:r>
                        <a:rPr lang="en-US" sz="2000" dirty="0" smtClean="0"/>
                        <a:t> Stanford</a:t>
                      </a:r>
                      <a:endParaRPr lang="en-US" sz="2000" dirty="0"/>
                    </a:p>
                  </a:txBody>
                  <a:tcPr marT="45726" marB="45726"/>
                </a:tc>
                <a:tc>
                  <a:txBody>
                    <a:bodyPr/>
                    <a:lstStyle/>
                    <a:p>
                      <a:r>
                        <a:rPr lang="en-US" sz="2000" dirty="0" err="1" smtClean="0"/>
                        <a:t>Animoto</a:t>
                      </a:r>
                      <a:endParaRPr lang="en-US" sz="2000" dirty="0"/>
                    </a:p>
                  </a:txBody>
                  <a:tcPr marT="45726" marB="45726"/>
                </a:tc>
                <a:tc>
                  <a:txBody>
                    <a:bodyPr/>
                    <a:lstStyle/>
                    <a:p>
                      <a:r>
                        <a:rPr lang="en-US" sz="2000" u="sng" dirty="0" smtClean="0">
                          <a:hlinkClick r:id="rId6"/>
                        </a:rPr>
                        <a:t>http://animoto.com/play/rCc0Yo8FlKKchrgqHhVdSg</a:t>
                      </a:r>
                      <a:endParaRPr lang="en-US" sz="2000" dirty="0"/>
                    </a:p>
                  </a:txBody>
                  <a:tcPr marT="45726" marB="45726"/>
                </a:tc>
              </a:tr>
            </a:tbl>
          </a:graphicData>
        </a:graphic>
      </p:graphicFrame>
    </p:spTree>
    <p:extLst>
      <p:ext uri="{BB962C8B-B14F-4D97-AF65-F5344CB8AC3E}">
        <p14:creationId xmlns:p14="http://schemas.microsoft.com/office/powerpoint/2010/main" val="1527490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solidFill>
                  <a:srgbClr val="FF0000"/>
                </a:solidFill>
              </a:rPr>
              <a:t>Citing visuals, videos, and music</a:t>
            </a:r>
            <a:endParaRPr lang="en-US" dirty="0">
              <a:solidFill>
                <a:srgbClr val="FF0000"/>
              </a:solidFill>
            </a:endParaRPr>
          </a:p>
        </p:txBody>
      </p:sp>
      <p:sp>
        <p:nvSpPr>
          <p:cNvPr id="5" name="Text Placeholder 4"/>
          <p:cNvSpPr>
            <a:spLocks noGrp="1"/>
          </p:cNvSpPr>
          <p:nvPr>
            <p:ph type="body" idx="1"/>
          </p:nvPr>
        </p:nvSpPr>
        <p:spPr/>
        <p:txBody>
          <a:bodyPr/>
          <a:lstStyle/>
          <a:p>
            <a:pPr>
              <a:defRPr/>
            </a:pPr>
            <a:r>
              <a:rPr lang="en-US" dirty="0" smtClean="0"/>
              <a:t>Unit 9</a:t>
            </a:r>
            <a:endParaRPr lang="en-US" dirty="0"/>
          </a:p>
        </p:txBody>
      </p:sp>
    </p:spTree>
    <p:extLst>
      <p:ext uri="{BB962C8B-B14F-4D97-AF65-F5344CB8AC3E}">
        <p14:creationId xmlns:p14="http://schemas.microsoft.com/office/powerpoint/2010/main" val="4041794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457200" y="320040"/>
            <a:ext cx="7162800" cy="746760"/>
          </a:xfrm>
        </p:spPr>
        <p:txBody>
          <a:bodyPr/>
          <a:lstStyle/>
          <a:p>
            <a:pPr>
              <a:defRPr/>
            </a:pPr>
            <a:r>
              <a:rPr lang="en-US" sz="2400" dirty="0" smtClean="0">
                <a:solidFill>
                  <a:srgbClr val="FF0000"/>
                </a:solidFill>
              </a:rPr>
              <a:t>Citing Guidelines</a:t>
            </a:r>
          </a:p>
        </p:txBody>
      </p:sp>
      <p:sp>
        <p:nvSpPr>
          <p:cNvPr id="60419" name="Content Placeholder 5"/>
          <p:cNvSpPr>
            <a:spLocks noGrp="1"/>
          </p:cNvSpPr>
          <p:nvPr>
            <p:ph idx="1"/>
          </p:nvPr>
        </p:nvSpPr>
        <p:spPr/>
        <p:txBody>
          <a:bodyPr/>
          <a:lstStyle/>
          <a:p>
            <a:r>
              <a:rPr lang="en-US" altLang="en-US" sz="2400" b="0" smtClean="0">
                <a:latin typeface="Arial" charset="0"/>
                <a:cs typeface="Arial" charset="0"/>
              </a:rPr>
              <a:t>Cite copyrighted material</a:t>
            </a:r>
          </a:p>
          <a:p>
            <a:r>
              <a:rPr lang="en-US" altLang="en-US" sz="2400" b="0" smtClean="0">
                <a:latin typeface="Arial" charset="0"/>
                <a:cs typeface="Arial" charset="0"/>
              </a:rPr>
              <a:t>This includes photographs, graphs, charts, maps, music, and videos</a:t>
            </a:r>
          </a:p>
        </p:txBody>
      </p:sp>
      <p:sp>
        <p:nvSpPr>
          <p:cNvPr id="60420"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B12DB9-E469-45D4-8320-FADC3D5DE9EC}" type="slidenum">
              <a:rPr lang="en-US" altLang="en-US"/>
              <a:pPr eaLnBrk="1" hangingPunct="1"/>
              <a:t>52</a:t>
            </a:fld>
            <a:endParaRPr lang="en-US" altLang="en-US"/>
          </a:p>
        </p:txBody>
      </p:sp>
      <p:pic>
        <p:nvPicPr>
          <p:cNvPr id="60421" name="Picture 5" descr="C:\Users\Steph\AppData\Local\Microsoft\Windows\Temporary Internet Files\Content.IE5\QBO854N9\MP9004001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9718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718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20040"/>
            <a:ext cx="7162800" cy="670560"/>
          </a:xfrm>
        </p:spPr>
        <p:txBody>
          <a:bodyPr/>
          <a:lstStyle/>
          <a:p>
            <a:pPr>
              <a:defRPr/>
            </a:pPr>
            <a:r>
              <a:rPr lang="en-US" sz="2400" dirty="0" smtClean="0">
                <a:solidFill>
                  <a:srgbClr val="FF0000"/>
                </a:solidFill>
              </a:rPr>
              <a:t>Photographs</a:t>
            </a:r>
          </a:p>
        </p:txBody>
      </p:sp>
      <p:sp>
        <p:nvSpPr>
          <p:cNvPr id="61443" name="Content Placeholder 2"/>
          <p:cNvSpPr>
            <a:spLocks noGrp="1"/>
          </p:cNvSpPr>
          <p:nvPr>
            <p:ph idx="1"/>
          </p:nvPr>
        </p:nvSpPr>
        <p:spPr/>
        <p:txBody>
          <a:bodyPr/>
          <a:lstStyle/>
          <a:p>
            <a:pPr>
              <a:buFontTx/>
              <a:buNone/>
            </a:pPr>
            <a:r>
              <a:rPr lang="en-US" altLang="en-US" sz="2800" b="0" smtClean="0">
                <a:latin typeface="Arial" charset="0"/>
                <a:cs typeface="Arial" charset="0"/>
              </a:rPr>
              <a:t>Artist's last name, artist’s initials. (Year). </a:t>
            </a:r>
            <a:r>
              <a:rPr lang="en-US" altLang="en-US" sz="2800" b="0" i="1" smtClean="0">
                <a:latin typeface="Arial" charset="0"/>
                <a:cs typeface="Arial" charset="0"/>
              </a:rPr>
              <a:t>Title of work </a:t>
            </a:r>
            <a:r>
              <a:rPr lang="en-US" altLang="en-US" sz="2800" b="0" smtClean="0">
                <a:latin typeface="Arial" charset="0"/>
                <a:cs typeface="Arial" charset="0"/>
              </a:rPr>
              <a:t>[Photograph]. Retrieved from URL or web address.</a:t>
            </a:r>
          </a:p>
          <a:p>
            <a:pPr>
              <a:buFontTx/>
              <a:buNone/>
            </a:pPr>
            <a:endParaRPr lang="en-US" altLang="en-US" b="0" smtClean="0">
              <a:latin typeface="Arial" charset="0"/>
              <a:cs typeface="Arial" charset="0"/>
            </a:endParaRPr>
          </a:p>
          <a:p>
            <a:pPr>
              <a:buFontTx/>
              <a:buNone/>
            </a:pPr>
            <a:r>
              <a:rPr lang="en-US" altLang="en-US" sz="2800" b="0" smtClean="0">
                <a:latin typeface="Arial" charset="0"/>
                <a:cs typeface="Arial" charset="0"/>
              </a:rPr>
              <a:t>Tilcock, W. (2011). </a:t>
            </a:r>
            <a:r>
              <a:rPr lang="en-US" altLang="en-US" sz="2800" b="0" i="1" smtClean="0">
                <a:latin typeface="Arial" charset="0"/>
                <a:cs typeface="Arial" charset="0"/>
              </a:rPr>
              <a:t>University of California, Davis</a:t>
            </a:r>
            <a:r>
              <a:rPr lang="en-US" altLang="en-US" sz="2800" b="0" smtClean="0">
                <a:latin typeface="Arial" charset="0"/>
                <a:cs typeface="Arial" charset="0"/>
              </a:rPr>
              <a:t> [Photograph]. Retrieved from http://lightbox.time.com/2011/12/07/time-picks-the-top-10-photos-of-the-year/#5</a:t>
            </a:r>
            <a:br>
              <a:rPr lang="en-US" altLang="en-US" sz="2800" b="0" smtClean="0">
                <a:latin typeface="Arial" charset="0"/>
                <a:cs typeface="Arial" charset="0"/>
              </a:rPr>
            </a:br>
            <a:endParaRPr lang="en-US" altLang="en-US" sz="2800" b="0" smtClean="0">
              <a:latin typeface="Arial" charset="0"/>
              <a:cs typeface="Arial" charset="0"/>
            </a:endParaRPr>
          </a:p>
        </p:txBody>
      </p:sp>
      <p:sp>
        <p:nvSpPr>
          <p:cNvPr id="61444"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87F388-5307-4185-B519-CC9FF628D265}" type="slidenum">
              <a:rPr lang="en-US" altLang="en-US"/>
              <a:pPr eaLnBrk="1" hangingPunct="1"/>
              <a:t>53</a:t>
            </a:fld>
            <a:endParaRPr lang="en-US" altLang="en-US"/>
          </a:p>
        </p:txBody>
      </p:sp>
    </p:spTree>
    <p:extLst>
      <p:ext uri="{BB962C8B-B14F-4D97-AF65-F5344CB8AC3E}">
        <p14:creationId xmlns:p14="http://schemas.microsoft.com/office/powerpoint/2010/main" val="460233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20040"/>
            <a:ext cx="7239000" cy="746760"/>
          </a:xfrm>
        </p:spPr>
        <p:txBody>
          <a:bodyPr/>
          <a:lstStyle/>
          <a:p>
            <a:pPr>
              <a:defRPr/>
            </a:pPr>
            <a:r>
              <a:rPr lang="en-US" sz="2400" dirty="0" smtClean="0">
                <a:solidFill>
                  <a:srgbClr val="FF0000"/>
                </a:solidFill>
              </a:rPr>
              <a:t>Music Recording</a:t>
            </a:r>
          </a:p>
        </p:txBody>
      </p:sp>
      <p:sp>
        <p:nvSpPr>
          <p:cNvPr id="62467" name="Content Placeholder 2"/>
          <p:cNvSpPr>
            <a:spLocks noGrp="1"/>
          </p:cNvSpPr>
          <p:nvPr>
            <p:ph idx="1"/>
          </p:nvPr>
        </p:nvSpPr>
        <p:spPr/>
        <p:txBody>
          <a:bodyPr/>
          <a:lstStyle/>
          <a:p>
            <a:pPr>
              <a:buFontTx/>
              <a:buNone/>
            </a:pPr>
            <a:r>
              <a:rPr lang="en-US" altLang="en-US" sz="2400" b="0" smtClean="0">
                <a:latin typeface="Arial" charset="0"/>
                <a:cs typeface="Arial" charset="0"/>
              </a:rPr>
              <a:t>Songwriter, W. W. (Date of copyright). Title of song [Recorded by artist if different from song writer]. On </a:t>
            </a:r>
            <a:r>
              <a:rPr lang="en-US" altLang="en-US" sz="2400" b="0" i="1" smtClean="0">
                <a:latin typeface="Arial" charset="0"/>
                <a:cs typeface="Arial" charset="0"/>
              </a:rPr>
              <a:t>Title of album</a:t>
            </a:r>
            <a:r>
              <a:rPr lang="en-US" altLang="en-US" sz="2400" b="0" smtClean="0">
                <a:latin typeface="Arial" charset="0"/>
                <a:cs typeface="Arial" charset="0"/>
              </a:rPr>
              <a:t> [Medium of recording]. Location: Label. (Recording date if different from copyright date).</a:t>
            </a:r>
          </a:p>
          <a:p>
            <a:pPr>
              <a:buFontTx/>
              <a:buNone/>
            </a:pPr>
            <a:endParaRPr lang="en-US" altLang="en-US" b="0" smtClean="0">
              <a:latin typeface="Arial" charset="0"/>
              <a:cs typeface="Arial" charset="0"/>
            </a:endParaRPr>
          </a:p>
          <a:p>
            <a:pPr>
              <a:buFontTx/>
              <a:buNone/>
            </a:pPr>
            <a:r>
              <a:rPr lang="en-US" altLang="en-US" sz="2400" b="0" smtClean="0">
                <a:latin typeface="Arial" charset="0"/>
                <a:cs typeface="Arial" charset="0"/>
              </a:rPr>
              <a:t>Lovett, L.  (1996).  That’s right (you’re not from Texas).  On </a:t>
            </a:r>
            <a:r>
              <a:rPr lang="en-US" altLang="en-US" sz="2400" b="0" i="1" smtClean="0">
                <a:latin typeface="Arial" charset="0"/>
                <a:cs typeface="Arial" charset="0"/>
              </a:rPr>
              <a:t>The road to Ensenada</a:t>
            </a:r>
            <a:r>
              <a:rPr lang="en-US" altLang="en-US" sz="2400" b="0" smtClean="0">
                <a:latin typeface="Arial" charset="0"/>
                <a:cs typeface="Arial" charset="0"/>
              </a:rPr>
              <a:t>.   Nashville, TN: Curb Music Company. </a:t>
            </a:r>
          </a:p>
        </p:txBody>
      </p:sp>
      <p:sp>
        <p:nvSpPr>
          <p:cNvPr id="62468"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9EF206-9E11-4EE8-82D8-42394A1ACF71}" type="slidenum">
              <a:rPr lang="en-US" altLang="en-US"/>
              <a:pPr eaLnBrk="1" hangingPunct="1"/>
              <a:t>54</a:t>
            </a:fld>
            <a:endParaRPr lang="en-US" altLang="en-US"/>
          </a:p>
        </p:txBody>
      </p:sp>
    </p:spTree>
    <p:extLst>
      <p:ext uri="{BB962C8B-B14F-4D97-AF65-F5344CB8AC3E}">
        <p14:creationId xmlns:p14="http://schemas.microsoft.com/office/powerpoint/2010/main" val="3141224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defRPr/>
            </a:pPr>
            <a:r>
              <a:rPr lang="en-US" sz="2400" dirty="0" smtClean="0">
                <a:solidFill>
                  <a:srgbClr val="FF0000"/>
                </a:solidFill>
              </a:rPr>
              <a:t>YouTube Video</a:t>
            </a:r>
          </a:p>
        </p:txBody>
      </p:sp>
      <p:sp>
        <p:nvSpPr>
          <p:cNvPr id="63491" name="Content Placeholder 2"/>
          <p:cNvSpPr>
            <a:spLocks noGrp="1"/>
          </p:cNvSpPr>
          <p:nvPr>
            <p:ph idx="1"/>
          </p:nvPr>
        </p:nvSpPr>
        <p:spPr/>
        <p:txBody>
          <a:bodyPr/>
          <a:lstStyle/>
          <a:p>
            <a:pPr>
              <a:buFontTx/>
              <a:buNone/>
            </a:pPr>
            <a:r>
              <a:rPr lang="en-US" altLang="en-US" sz="2800" b="0" dirty="0" smtClean="0">
                <a:latin typeface="Arial" charset="0"/>
                <a:cs typeface="Arial" charset="0"/>
              </a:rPr>
              <a:t>Poster last name, first initial.  (Date).   Name of video [Video file]. Retrieved from. . .</a:t>
            </a:r>
          </a:p>
          <a:p>
            <a:pPr>
              <a:buFontTx/>
              <a:buNone/>
            </a:pPr>
            <a:r>
              <a:rPr lang="en-US" altLang="en-US" sz="2800" b="0" dirty="0" err="1" smtClean="0">
                <a:latin typeface="Arial" charset="0"/>
                <a:cs typeface="Arial" charset="0"/>
              </a:rPr>
              <a:t>Anner</a:t>
            </a:r>
            <a:r>
              <a:rPr lang="en-US" altLang="en-US" sz="2800" b="0" dirty="0" smtClean="0">
                <a:latin typeface="Arial" charset="0"/>
                <a:cs typeface="Arial" charset="0"/>
              </a:rPr>
              <a:t>, Z. (2010, June 13). Zach’s audition: Oprah’s search for the next </a:t>
            </a:r>
            <a:r>
              <a:rPr lang="en-US" altLang="en-US" sz="2800" b="0" dirty="0" err="1" smtClean="0">
                <a:latin typeface="Arial" charset="0"/>
                <a:cs typeface="Arial" charset="0"/>
              </a:rPr>
              <a:t>tv</a:t>
            </a:r>
            <a:r>
              <a:rPr lang="en-US" altLang="en-US" sz="2800" b="0" dirty="0" smtClean="0">
                <a:latin typeface="Arial" charset="0"/>
                <a:cs typeface="Arial" charset="0"/>
              </a:rPr>
              <a:t> star [Video file.] Retrieved from </a:t>
            </a:r>
            <a:r>
              <a:rPr lang="en-US" altLang="en-US" sz="2800" b="0" u="sng" dirty="0" smtClean="0">
                <a:latin typeface="Arial" charset="0"/>
                <a:cs typeface="Arial" charset="0"/>
                <a:hlinkClick r:id="rId2"/>
              </a:rPr>
              <a:t>http://www.youtube.com/watch?v=OIBS6LeXnT4</a:t>
            </a:r>
            <a:r>
              <a:rPr lang="en-US" altLang="en-US" sz="2800" b="0" dirty="0" smtClean="0">
                <a:latin typeface="Arial" charset="0"/>
                <a:cs typeface="Arial" charset="0"/>
              </a:rPr>
              <a:t>.</a:t>
            </a:r>
          </a:p>
          <a:p>
            <a:endParaRPr lang="en-US" altLang="en-US" dirty="0" smtClean="0">
              <a:latin typeface="Arial" charset="0"/>
              <a:cs typeface="Arial" charset="0"/>
            </a:endParaRPr>
          </a:p>
        </p:txBody>
      </p:sp>
      <p:sp>
        <p:nvSpPr>
          <p:cNvPr id="63492"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DBC3BB-38FE-4554-B047-318880391B3A}" type="slidenum">
              <a:rPr lang="en-US" altLang="en-US"/>
              <a:pPr eaLnBrk="1" hangingPunct="1"/>
              <a:t>55</a:t>
            </a:fld>
            <a:endParaRPr lang="en-US" altLang="en-US"/>
          </a:p>
        </p:txBody>
      </p:sp>
    </p:spTree>
    <p:extLst>
      <p:ext uri="{BB962C8B-B14F-4D97-AF65-F5344CB8AC3E}">
        <p14:creationId xmlns:p14="http://schemas.microsoft.com/office/powerpoint/2010/main" val="1011433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20040"/>
            <a:ext cx="7086600" cy="594360"/>
          </a:xfrm>
        </p:spPr>
        <p:txBody>
          <a:bodyPr rtlCol="0"/>
          <a:lstStyle/>
          <a:p>
            <a:pPr eaLnBrk="1" fontAlgn="auto" hangingPunct="1">
              <a:spcAft>
                <a:spcPts val="0"/>
              </a:spcAft>
              <a:defRPr/>
            </a:pPr>
            <a:r>
              <a:rPr lang="en-US" sz="2400" dirty="0" smtClean="0">
                <a:solidFill>
                  <a:srgbClr val="FF0000"/>
                </a:solidFill>
              </a:rPr>
              <a:t>References</a:t>
            </a:r>
          </a:p>
        </p:txBody>
      </p:sp>
      <p:sp>
        <p:nvSpPr>
          <p:cNvPr id="64515" name="Content Placeholder 2"/>
          <p:cNvSpPr>
            <a:spLocks noGrp="1"/>
          </p:cNvSpPr>
          <p:nvPr>
            <p:ph idx="1"/>
          </p:nvPr>
        </p:nvSpPr>
        <p:spPr>
          <a:xfrm>
            <a:off x="381000" y="1219200"/>
            <a:ext cx="8229600" cy="4525963"/>
          </a:xfrm>
        </p:spPr>
        <p:txBody>
          <a:bodyPr>
            <a:normAutofit lnSpcReduction="10000"/>
          </a:bodyPr>
          <a:lstStyle/>
          <a:p>
            <a:pPr eaLnBrk="1" hangingPunct="1">
              <a:buFont typeface="Arial" charset="0"/>
              <a:buNone/>
            </a:pPr>
            <a:r>
              <a:rPr lang="en-US" altLang="en-US" sz="2000" b="0" dirty="0" smtClean="0">
                <a:latin typeface="Arial" charset="0"/>
                <a:cs typeface="Arial" charset="0"/>
              </a:rPr>
              <a:t>Boone, J.  (2010).  Grammar, mechanics, and spelling.  In D. </a:t>
            </a:r>
            <a:r>
              <a:rPr lang="en-US" altLang="en-US" sz="2000" b="0" dirty="0" err="1" smtClean="0">
                <a:latin typeface="Arial" charset="0"/>
                <a:cs typeface="Arial" charset="0"/>
              </a:rPr>
              <a:t>Martinea</a:t>
            </a:r>
            <a:r>
              <a:rPr lang="en-US" altLang="en-US" sz="2000" b="0" dirty="0" smtClean="0">
                <a:latin typeface="Arial" charset="0"/>
                <a:cs typeface="Arial" charset="0"/>
              </a:rPr>
              <a:t>, S. Carlson, &amp; K. </a:t>
            </a:r>
            <a:r>
              <a:rPr lang="en-US" altLang="en-US" sz="2000" b="0" dirty="0" err="1" smtClean="0">
                <a:latin typeface="Arial" charset="0"/>
                <a:cs typeface="Arial" charset="0"/>
              </a:rPr>
              <a:t>VanDam</a:t>
            </a:r>
            <a:r>
              <a:rPr lang="en-US" altLang="en-US" sz="2000" b="0" dirty="0" smtClean="0">
                <a:latin typeface="Arial" charset="0"/>
                <a:cs typeface="Arial" charset="0"/>
              </a:rPr>
              <a:t> (Eds.), </a:t>
            </a:r>
            <a:r>
              <a:rPr lang="en-US" altLang="en-US" sz="2000" b="0" i="1" dirty="0" smtClean="0">
                <a:latin typeface="Arial" charset="0"/>
                <a:cs typeface="Arial" charset="0"/>
              </a:rPr>
              <a:t>The Kaplan guide to successful writing, </a:t>
            </a:r>
            <a:r>
              <a:rPr lang="en-US" altLang="en-US" sz="2000" b="0" dirty="0" smtClean="0">
                <a:latin typeface="Arial" charset="0"/>
                <a:cs typeface="Arial" charset="0"/>
              </a:rPr>
              <a:t>p. 221-296.  New York: Kaplan Publishing.</a:t>
            </a:r>
          </a:p>
          <a:p>
            <a:pPr eaLnBrk="1" hangingPunct="1">
              <a:buFont typeface="Arial" charset="0"/>
              <a:buNone/>
            </a:pPr>
            <a:r>
              <a:rPr lang="en-US" altLang="en-US" sz="2000" b="0" dirty="0" smtClean="0">
                <a:latin typeface="Arial" charset="0"/>
                <a:cs typeface="Arial" charset="0"/>
              </a:rPr>
              <a:t>Grady, E. &amp; King, D.  (2010).  Effective peer reviews. In </a:t>
            </a:r>
            <a:r>
              <a:rPr lang="en-US" altLang="en-US" sz="2000" b="0" i="1" dirty="0" smtClean="0">
                <a:latin typeface="Arial" charset="0"/>
                <a:cs typeface="Arial" charset="0"/>
              </a:rPr>
              <a:t>The Kaplan Guide to Successful Writing</a:t>
            </a:r>
            <a:r>
              <a:rPr lang="en-US" altLang="en-US" sz="2000" b="0" dirty="0" smtClean="0">
                <a:latin typeface="Arial" charset="0"/>
                <a:cs typeface="Arial" charset="0"/>
              </a:rPr>
              <a:t>, eds. D. Martinez, S. Carlson, &amp; K. </a:t>
            </a:r>
            <a:r>
              <a:rPr lang="en-US" altLang="en-US" sz="2000" b="0" dirty="0" err="1" smtClean="0">
                <a:latin typeface="Arial" charset="0"/>
                <a:cs typeface="Arial" charset="0"/>
              </a:rPr>
              <a:t>VanDam</a:t>
            </a:r>
            <a:r>
              <a:rPr lang="en-US" altLang="en-US" sz="2000" b="0" dirty="0" smtClean="0">
                <a:latin typeface="Arial" charset="0"/>
                <a:cs typeface="Arial" charset="0"/>
              </a:rPr>
              <a:t>, p. 213-219. New York: Kaplan Publishing.]</a:t>
            </a:r>
          </a:p>
          <a:p>
            <a:pPr eaLnBrk="1" hangingPunct="1">
              <a:buFont typeface="Arial" charset="0"/>
              <a:buNone/>
            </a:pPr>
            <a:r>
              <a:rPr lang="en-US" altLang="en-US" sz="2000" b="0" dirty="0" smtClean="0">
                <a:latin typeface="Arial" charset="0"/>
                <a:cs typeface="Arial" charset="0"/>
              </a:rPr>
              <a:t>Hood, R.  (2012, July 10).  Power point basics [Power point presentation].  Retrieved from https://kucampus.kaplan.edu/DocumentStore/Docs11/pdf/WC/KUWC_PowerPoint_Basics_RMHrevisedMPNotes3.pdf</a:t>
            </a:r>
          </a:p>
          <a:p>
            <a:pPr eaLnBrk="1" hangingPunct="1">
              <a:buFont typeface="Arial" charset="0"/>
              <a:buNone/>
            </a:pPr>
            <a:r>
              <a:rPr lang="en-US" altLang="en-US" sz="2000" b="0" dirty="0" smtClean="0">
                <a:latin typeface="Arial" charset="0"/>
                <a:cs typeface="Arial" charset="0"/>
              </a:rPr>
              <a:t>Sexton, A. &amp; Hammond, M.  (2010).  Visual and spatial rhetoric: Analyzing images.  Retrieved from https://kucampus.kaplan.edu/DocumentStore/Docs11/pdf/WC/VisualRhetoricPrimer_final.pdf</a:t>
            </a:r>
          </a:p>
          <a:p>
            <a:pPr eaLnBrk="1" hangingPunct="1">
              <a:buFont typeface="Arial" charset="0"/>
              <a:buNone/>
            </a:pPr>
            <a:endParaRPr lang="en-US" altLang="en-US" sz="2000" b="0" dirty="0" smtClean="0">
              <a:latin typeface="Arial" charset="0"/>
              <a:cs typeface="Arial" charset="0"/>
            </a:endParaRPr>
          </a:p>
          <a:p>
            <a:pPr eaLnBrk="1" hangingPunct="1"/>
            <a:endParaRPr lang="en-US" altLang="en-US" sz="2000" dirty="0" smtClean="0">
              <a:latin typeface="Arial" charset="0"/>
              <a:cs typeface="Arial" charset="0"/>
            </a:endParaRPr>
          </a:p>
          <a:p>
            <a:pPr eaLnBrk="1" hangingPunct="1"/>
            <a:endParaRPr lang="en-US" altLang="en-US" sz="2000" dirty="0" smtClean="0">
              <a:latin typeface="Arial" charset="0"/>
              <a:cs typeface="Arial" charset="0"/>
            </a:endParaRPr>
          </a:p>
        </p:txBody>
      </p:sp>
    </p:spTree>
    <p:extLst>
      <p:ext uri="{BB962C8B-B14F-4D97-AF65-F5344CB8AC3E}">
        <p14:creationId xmlns:p14="http://schemas.microsoft.com/office/powerpoint/2010/main" val="179536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PROJECT: Digital media</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Develop </a:t>
            </a:r>
            <a:r>
              <a:rPr lang="en-US" dirty="0"/>
              <a:t>a slide presentation or video that is designed to have a strong impact on the audience. </a:t>
            </a:r>
            <a:endParaRPr lang="en-US" dirty="0" smtClean="0"/>
          </a:p>
          <a:p>
            <a:r>
              <a:rPr lang="en-US" dirty="0" smtClean="0"/>
              <a:t>Your </a:t>
            </a:r>
            <a:r>
              <a:rPr lang="en-US" dirty="0"/>
              <a:t>digital media presentation is not necessarily testing your design skills, though you should certainly try to practice the design suggestions provided in the KUWC resources. </a:t>
            </a:r>
            <a:endParaRPr lang="en-US" dirty="0" smtClean="0"/>
          </a:p>
          <a:p>
            <a:r>
              <a:rPr lang="en-US" dirty="0" smtClean="0"/>
              <a:t>More </a:t>
            </a:r>
            <a:r>
              <a:rPr lang="en-US" dirty="0"/>
              <a:t>importantly, you are practicing your composition skills by combining text and images to compel your audience to recognize the importance of your argument.</a:t>
            </a:r>
          </a:p>
        </p:txBody>
      </p:sp>
    </p:spTree>
    <p:extLst>
      <p:ext uri="{BB962C8B-B14F-4D97-AF65-F5344CB8AC3E}">
        <p14:creationId xmlns:p14="http://schemas.microsoft.com/office/powerpoint/2010/main" val="311574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Project: required elements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Title page/slide with the presentation title, your name, and course information</a:t>
            </a:r>
          </a:p>
          <a:p>
            <a:r>
              <a:rPr lang="en-US" dirty="0"/>
              <a:t>If you are submitting a video, Vimeo® , </a:t>
            </a:r>
            <a:r>
              <a:rPr lang="en-US" dirty="0" err="1"/>
              <a:t>PowToon</a:t>
            </a:r>
            <a:r>
              <a:rPr lang="en-US" dirty="0"/>
              <a:t>, Prezi, etc., please submit a separate Word document with the title page, references page, a link to the presentation, and the text for your presentation</a:t>
            </a:r>
          </a:p>
          <a:p>
            <a:r>
              <a:rPr lang="en-US" dirty="0"/>
              <a:t>References to sources, including graphics, are cited in APA 6th Edition style both in-text and on a separate References slide</a:t>
            </a:r>
          </a:p>
          <a:p>
            <a:endParaRPr lang="en-US" dirty="0"/>
          </a:p>
        </p:txBody>
      </p:sp>
    </p:spTree>
    <p:extLst>
      <p:ext uri="{BB962C8B-B14F-4D97-AF65-F5344CB8AC3E}">
        <p14:creationId xmlns:p14="http://schemas.microsoft.com/office/powerpoint/2010/main" val="1126888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solidFill>
                  <a:srgbClr val="FF0000"/>
                </a:solidFill>
              </a:rPr>
              <a:t>Creating a successful presentation: Purpose, Topic, Audience, Context</a:t>
            </a:r>
            <a:endParaRPr lang="en-US" dirty="0">
              <a:solidFill>
                <a:srgbClr val="FF0000"/>
              </a:solidFill>
            </a:endParaRPr>
          </a:p>
        </p:txBody>
      </p:sp>
      <p:sp>
        <p:nvSpPr>
          <p:cNvPr id="5" name="Text Placeholder 4"/>
          <p:cNvSpPr>
            <a:spLocks noGrp="1"/>
          </p:cNvSpPr>
          <p:nvPr>
            <p:ph type="body" idx="1"/>
          </p:nvPr>
        </p:nvSpPr>
        <p:spPr/>
        <p:txBody>
          <a:bodyPr/>
          <a:lstStyle/>
          <a:p>
            <a:pPr>
              <a:defRPr/>
            </a:pPr>
            <a:r>
              <a:rPr lang="en-US" dirty="0" smtClean="0"/>
              <a:t>Unit 9</a:t>
            </a:r>
            <a:endParaRPr lang="en-US" dirty="0"/>
          </a:p>
        </p:txBody>
      </p:sp>
    </p:spTree>
    <p:extLst>
      <p:ext uri="{BB962C8B-B14F-4D97-AF65-F5344CB8AC3E}">
        <p14:creationId xmlns:p14="http://schemas.microsoft.com/office/powerpoint/2010/main" val="163567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7315200" cy="812800"/>
          </a:xfrm>
        </p:spPr>
        <p:txBody>
          <a:bodyPr/>
          <a:lstStyle/>
          <a:p>
            <a:pPr marL="54864" eaLnBrk="1" fontAlgn="auto" hangingPunct="1">
              <a:spcAft>
                <a:spcPts val="0"/>
              </a:spcAft>
              <a:defRPr/>
            </a:pPr>
            <a:r>
              <a:rPr lang="en-US" sz="2400" dirty="0" smtClean="0">
                <a:solidFill>
                  <a:srgbClr val="FF0000"/>
                </a:solidFill>
              </a:rPr>
              <a:t>Creating a successful presentation</a:t>
            </a:r>
            <a:endParaRPr lang="en-US" sz="2400" dirty="0">
              <a:solidFill>
                <a:srgbClr val="FF0000"/>
              </a:solidFill>
            </a:endParaRPr>
          </a:p>
        </p:txBody>
      </p:sp>
      <p:sp>
        <p:nvSpPr>
          <p:cNvPr id="16387" name="Content Placeholder 2"/>
          <p:cNvSpPr>
            <a:spLocks noGrp="1"/>
          </p:cNvSpPr>
          <p:nvPr>
            <p:ph idx="1"/>
          </p:nvPr>
        </p:nvSpPr>
        <p:spPr/>
        <p:txBody>
          <a:bodyPr/>
          <a:lstStyle/>
          <a:p>
            <a:pPr eaLnBrk="1" hangingPunct="1">
              <a:spcBef>
                <a:spcPct val="0"/>
              </a:spcBef>
            </a:pPr>
            <a:endParaRPr lang="en-US" altLang="en-US" b="0" smtClean="0">
              <a:latin typeface="Arial" charset="0"/>
              <a:cs typeface="Arial" charset="0"/>
            </a:endParaRPr>
          </a:p>
          <a:p>
            <a:pPr eaLnBrk="1" hangingPunct="1">
              <a:spcBef>
                <a:spcPct val="0"/>
              </a:spcBef>
            </a:pPr>
            <a:r>
              <a:rPr lang="en-US" altLang="en-US" sz="2400" b="0" smtClean="0">
                <a:latin typeface="Arial" charset="0"/>
                <a:cs typeface="Arial" charset="0"/>
              </a:rPr>
              <a:t>Choose technology wisely</a:t>
            </a:r>
          </a:p>
          <a:p>
            <a:pPr eaLnBrk="1" hangingPunct="1">
              <a:spcBef>
                <a:spcPct val="0"/>
              </a:spcBef>
            </a:pPr>
            <a:r>
              <a:rPr lang="en-US" altLang="en-US" sz="2400" b="0" smtClean="0">
                <a:latin typeface="Arial" charset="0"/>
                <a:cs typeface="Arial" charset="0"/>
              </a:rPr>
              <a:t>Consider what can you reasonably learn how to do or what do you already know how to do</a:t>
            </a:r>
          </a:p>
          <a:p>
            <a:pPr eaLnBrk="1" hangingPunct="1">
              <a:spcBef>
                <a:spcPct val="0"/>
              </a:spcBef>
            </a:pPr>
            <a:r>
              <a:rPr lang="en-US" altLang="en-US" sz="2400" b="0" smtClean="0">
                <a:latin typeface="Arial" charset="0"/>
                <a:cs typeface="Arial" charset="0"/>
              </a:rPr>
              <a:t>Use your strengths (and know your weaknesses!)</a:t>
            </a:r>
          </a:p>
          <a:p>
            <a:pPr eaLnBrk="1" hangingPunct="1">
              <a:spcBef>
                <a:spcPct val="0"/>
              </a:spcBef>
            </a:pPr>
            <a:r>
              <a:rPr lang="en-US" altLang="en-US" sz="2400" b="0" smtClean="0">
                <a:latin typeface="Arial" charset="0"/>
                <a:cs typeface="Arial" charset="0"/>
              </a:rPr>
              <a:t>Plan your message before creating your presentation (use the unit 8 essay as a starting point)</a:t>
            </a:r>
          </a:p>
          <a:p>
            <a:pPr eaLnBrk="1" hangingPunct="1">
              <a:spcBef>
                <a:spcPct val="0"/>
              </a:spcBef>
            </a:pPr>
            <a:r>
              <a:rPr lang="en-US" altLang="en-US" sz="2400" b="0" smtClean="0">
                <a:latin typeface="Arial" charset="0"/>
                <a:cs typeface="Arial" charset="0"/>
              </a:rPr>
              <a:t>Keep it simple</a:t>
            </a:r>
          </a:p>
          <a:p>
            <a:pPr eaLnBrk="1" hangingPunct="1">
              <a:spcBef>
                <a:spcPct val="0"/>
              </a:spcBef>
            </a:pPr>
            <a:r>
              <a:rPr lang="en-US" altLang="en-US" sz="2400" b="0" smtClean="0">
                <a:latin typeface="Arial" charset="0"/>
                <a:cs typeface="Arial" charset="0"/>
              </a:rPr>
              <a:t>Design for your audience</a:t>
            </a:r>
          </a:p>
          <a:p>
            <a:pPr eaLnBrk="1" hangingPunct="1">
              <a:spcBef>
                <a:spcPct val="0"/>
              </a:spcBef>
            </a:pPr>
            <a:r>
              <a:rPr lang="en-US" altLang="en-US" sz="2400" b="0" smtClean="0">
                <a:latin typeface="Arial" charset="0"/>
                <a:cs typeface="Arial" charset="0"/>
              </a:rPr>
              <a:t>Motivate your audience—what do you want them to do/believe after seeing your presentation?</a:t>
            </a:r>
          </a:p>
        </p:txBody>
      </p:sp>
      <p:sp>
        <p:nvSpPr>
          <p:cNvPr id="16388" name="Slide Number Placeholder 3"/>
          <p:cNvSpPr>
            <a:spLocks noGrp="1"/>
          </p:cNvSpPr>
          <p:nvPr>
            <p:ph type="sldNum" sz="quarter" idx="4294967295"/>
          </p:nvPr>
        </p:nvSpPr>
        <p:spPr bwMode="auto">
          <a:xfrm>
            <a:off x="228600" y="6172200"/>
            <a:ext cx="685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EFE7BE-FECE-414A-8B17-71B1EC99DE19}" type="slidenum">
              <a:rPr lang="en-US" altLang="en-US"/>
              <a:pPr eaLnBrk="1" hangingPunct="1"/>
              <a:t>9</a:t>
            </a:fld>
            <a:endParaRPr lang="en-US" altLang="en-US"/>
          </a:p>
        </p:txBody>
      </p:sp>
    </p:spTree>
    <p:extLst>
      <p:ext uri="{BB962C8B-B14F-4D97-AF65-F5344CB8AC3E}">
        <p14:creationId xmlns:p14="http://schemas.microsoft.com/office/powerpoint/2010/main" val="2630318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981</TotalTime>
  <Words>3063</Words>
  <Application>Microsoft Macintosh PowerPoint</Application>
  <PresentationFormat>On-screen Show (4:3)</PresentationFormat>
  <Paragraphs>366</Paragraphs>
  <Slides>56</Slides>
  <Notes>16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Opulent</vt:lpstr>
      <vt:lpstr>CM 220  Unit 9 Seminar</vt:lpstr>
      <vt:lpstr>UNIT 9: creating digital media content</vt:lpstr>
      <vt:lpstr>Unit 8 Review</vt:lpstr>
      <vt:lpstr>Unit 8 Review</vt:lpstr>
      <vt:lpstr>Unit 9 assignments</vt:lpstr>
      <vt:lpstr>PROJECT: Digital media</vt:lpstr>
      <vt:lpstr>Project: required elements</vt:lpstr>
      <vt:lpstr>Creating a successful presentation: Purpose, Topic, Audience, Context</vt:lpstr>
      <vt:lpstr>Creating a successful presentation</vt:lpstr>
      <vt:lpstr>Topic</vt:lpstr>
      <vt:lpstr>Audience</vt:lpstr>
      <vt:lpstr>Purpose and context</vt:lpstr>
      <vt:lpstr>Media possibilities </vt:lpstr>
      <vt:lpstr>Technology possibilities and resources </vt:lpstr>
      <vt:lpstr>Resources in Doc Sharing</vt:lpstr>
      <vt:lpstr>Animoto and Kizoa: Alternatives to PPT </vt:lpstr>
      <vt:lpstr>Prezi</vt:lpstr>
      <vt:lpstr>Creating effective Power point Presentations</vt:lpstr>
      <vt:lpstr>Content </vt:lpstr>
      <vt:lpstr>Where to Start</vt:lpstr>
      <vt:lpstr>Selecting a Design</vt:lpstr>
      <vt:lpstr>Insert Selections</vt:lpstr>
      <vt:lpstr>Images from clip art file, Wordle word cloud</vt:lpstr>
      <vt:lpstr>“good design” strategies</vt:lpstr>
      <vt:lpstr> “Good design” strategies</vt:lpstr>
      <vt:lpstr>Grammar tip: Parallelism</vt:lpstr>
      <vt:lpstr>Example</vt:lpstr>
      <vt:lpstr>Which is more effective? </vt:lpstr>
      <vt:lpstr>Choosing Visuals</vt:lpstr>
      <vt:lpstr>Determine rhetorical situation of image</vt:lpstr>
      <vt:lpstr>What to look for. . .</vt:lpstr>
      <vt:lpstr>Questions to ask. . .</vt:lpstr>
      <vt:lpstr>Peer reviewing</vt:lpstr>
      <vt:lpstr>Peer review in the real world</vt:lpstr>
      <vt:lpstr>How Have I Been Using Peer Review in class?</vt:lpstr>
      <vt:lpstr>Common Misconceptions and Concerns</vt:lpstr>
      <vt:lpstr>Peer response guidelines for unit 9</vt:lpstr>
      <vt:lpstr>Additional suggestions</vt:lpstr>
      <vt:lpstr>Effective peer reviews should provide. . .</vt:lpstr>
      <vt:lpstr>Things to Avoid</vt:lpstr>
      <vt:lpstr>Helpful Feedback</vt:lpstr>
      <vt:lpstr>Responses should . . .</vt:lpstr>
      <vt:lpstr>Guidelines for Critique</vt:lpstr>
      <vt:lpstr>Critique this slide </vt:lpstr>
      <vt:lpstr>Critique This slide </vt:lpstr>
      <vt:lpstr>UNIT 10</vt:lpstr>
      <vt:lpstr>Unit 10</vt:lpstr>
      <vt:lpstr>PowerPoint Presentation</vt:lpstr>
      <vt:lpstr>Some Sample Presentations</vt:lpstr>
      <vt:lpstr>Sample Presentations</vt:lpstr>
      <vt:lpstr>Citing visuals, videos, and music</vt:lpstr>
      <vt:lpstr>Citing Guidelines</vt:lpstr>
      <vt:lpstr>Photographs</vt:lpstr>
      <vt:lpstr>Music Recording</vt:lpstr>
      <vt:lpstr>YouTube Video</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dc:creator>
  <cp:lastModifiedBy>Jessica Miranda</cp:lastModifiedBy>
  <cp:revision>38</cp:revision>
  <dcterms:created xsi:type="dcterms:W3CDTF">2014-05-19T15:26:46Z</dcterms:created>
  <dcterms:modified xsi:type="dcterms:W3CDTF">2015-10-23T00:15:58Z</dcterms:modified>
</cp:coreProperties>
</file>