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95686" autoAdjust="0"/>
  </p:normalViewPr>
  <p:slideViewPr>
    <p:cSldViewPr snapToGrid="0" snapToObjects="1">
      <p:cViewPr varScale="1">
        <p:scale>
          <a:sx n="56" d="100"/>
          <a:sy n="56" d="100"/>
        </p:scale>
        <p:origin x="154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FCA525B-4D48-4EDC-860F-2299DD2A9EA6}" type="datetimeFigureOut">
              <a:rPr lang="en-US"/>
              <a:pPr>
                <a:defRPr/>
              </a:pPr>
              <a:t>4/24/2016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B75FBE9-5F46-4401-B9F8-E19E259ED464}" type="slidenum">
              <a:rPr lang="en-US"/>
              <a:pPr>
                <a:defRPr/>
              </a:pPr>
              <a:t>‹#›</a:t>
            </a:fld>
            <a:endParaRPr lang="en-US"/>
          </a:p>
        </p:txBody>
      </p:sp>
    </p:spTree>
    <p:extLst>
      <p:ext uri="{BB962C8B-B14F-4D97-AF65-F5344CB8AC3E}">
        <p14:creationId xmlns:p14="http://schemas.microsoft.com/office/powerpoint/2010/main" val="3863021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29EB014-B3A3-4497-B4F5-A07CE00EF8F7}" type="datetimeFigureOut">
              <a:rPr lang="en-US"/>
              <a:pPr>
                <a:defRPr/>
              </a:pPr>
              <a:t>4/24/2016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02DC8A5-6281-4C1C-8A08-34E570779037}" type="slidenum">
              <a:rPr lang="en-US"/>
              <a:pPr>
                <a:defRPr/>
              </a:pPr>
              <a:t>‹#›</a:t>
            </a:fld>
            <a:endParaRPr lang="en-US"/>
          </a:p>
        </p:txBody>
      </p:sp>
    </p:spTree>
    <p:extLst>
      <p:ext uri="{BB962C8B-B14F-4D97-AF65-F5344CB8AC3E}">
        <p14:creationId xmlns:p14="http://schemas.microsoft.com/office/powerpoint/2010/main" val="105739878"/>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B1FFB58-20C0-4FE8-AC34-76AD93ED6140}" type="datetime1">
              <a:rPr lang="en-US"/>
              <a:pPr>
                <a:defRPr/>
              </a:pPr>
              <a:t>4/24/2016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719F79-60A2-4DFA-80CA-B00AC57931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3DEF3F5-46D1-4DBA-B31A-F476C30E7101}" type="datetime1">
              <a:rPr lang="en-US"/>
              <a:pPr>
                <a:defRPr/>
              </a:pPr>
              <a:t>4/24/2016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1D9B9B-7A4E-4D06-AE86-C7A4B582987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810FE6B-AD00-4489-96E4-3C146C3A7034}" type="datetime1">
              <a:rPr lang="en-US"/>
              <a:pPr>
                <a:defRPr/>
              </a:pPr>
              <a:t>4/24/2016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19BB92-9F6C-4371-8965-70251B3AC3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Slide Number Placeholder 3"/>
          <p:cNvSpPr txBox="1">
            <a:spLocks noGrp="1"/>
          </p:cNvSpPr>
          <p:nvPr userDrawn="1"/>
        </p:nvSpPr>
        <p:spPr bwMode="auto">
          <a:xfrm>
            <a:off x="6553200" y="6356350"/>
            <a:ext cx="2133600" cy="365125"/>
          </a:xfrm>
          <a:prstGeom prst="rect">
            <a:avLst/>
          </a:prstGeom>
          <a:noFill/>
          <a:ln w="9525">
            <a:noFill/>
            <a:miter lim="800000"/>
            <a:headEnd/>
            <a:tailEnd/>
          </a:ln>
        </p:spPr>
        <p:txBody>
          <a:bodyPr anchor="ctr"/>
          <a:lstStyle/>
          <a:p>
            <a:pPr algn="r"/>
            <a:r>
              <a:rPr lang="en-US" sz="1000">
                <a:solidFill>
                  <a:srgbClr val="000000"/>
                </a:solidFill>
                <a:latin typeface="Times New Roman" pitchFamily="18" charset="0"/>
              </a:rPr>
              <a:t>12-</a:t>
            </a:r>
            <a:fld id="{F402910A-7994-4E3A-867F-3A4F35F76A95}" type="slidenum">
              <a:rPr lang="en-US" sz="1000">
                <a:solidFill>
                  <a:srgbClr val="000000"/>
                </a:solidFill>
                <a:latin typeface="Times New Roman" pitchFamily="18" charset="0"/>
              </a:rPr>
              <a:pPr algn="r"/>
              <a:t>‹#›</a:t>
            </a:fld>
            <a:endParaRPr lang="en-US" sz="1000">
              <a:solidFill>
                <a:srgbClr val="000000"/>
              </a:solidFill>
              <a:latin typeface="Times New Roman" pitchFamily="18" charset="0"/>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1200"/>
              </a:spcBef>
              <a:spcAft>
                <a:spcPts val="0"/>
              </a:spcAft>
              <a:defRPr/>
            </a:lvl1pPr>
            <a:lvl2pPr>
              <a:spcBef>
                <a:spcPts val="300"/>
              </a:spcBef>
              <a:spcAft>
                <a:spcPts val="0"/>
              </a:spcAft>
              <a:defRPr/>
            </a:lvl2pPr>
            <a:lvl3pPr>
              <a:spcBef>
                <a:spcPts val="300"/>
              </a:spcBef>
              <a:spcAft>
                <a:spcPts val="0"/>
              </a:spcAft>
              <a:defRPr/>
            </a:lvl3pPr>
            <a:lvl4pPr>
              <a:spcBef>
                <a:spcPts val="0"/>
              </a:spcBef>
              <a:defRPr/>
            </a:lvl4pPr>
          </a:lstStyle>
          <a:p>
            <a:pPr lvl="0"/>
            <a:r>
              <a:rPr lang="en-US" dirty="0" smtClean="0"/>
              <a:t>Click to edit Master text styles</a:t>
            </a:r>
          </a:p>
          <a:p>
            <a:pPr lvl="0"/>
            <a:r>
              <a:rPr lang="en-US" dirty="0" smtClean="0"/>
              <a:t>Master</a:t>
            </a:r>
          </a:p>
          <a:p>
            <a:pPr lvl="1"/>
            <a:r>
              <a:rPr lang="en-US" dirty="0" smtClean="0"/>
              <a:t>Second level</a:t>
            </a:r>
          </a:p>
          <a:p>
            <a:pPr lvl="1"/>
            <a:r>
              <a:rPr lang="en-US" dirty="0" smtClean="0"/>
              <a:t>Second level</a:t>
            </a:r>
          </a:p>
          <a:p>
            <a:pPr lvl="2"/>
            <a:r>
              <a:rPr lang="en-US" dirty="0" smtClean="0"/>
              <a:t>Third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0F096FE6-C319-445B-BD53-9590BB020DAC}" type="datetime1">
              <a:rPr lang="en-US"/>
              <a:pPr>
                <a:defRPr/>
              </a:pPr>
              <a:t>4/24/2016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E45B248-F3A0-495B-A199-668CA6E24F1B}" type="datetime1">
              <a:rPr lang="en-US"/>
              <a:pPr>
                <a:defRPr/>
              </a:pPr>
              <a:t>4/24/2016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98265B-7547-4A97-BA90-41FD58A936F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529542C1-2361-47F4-8B4A-2B1B6A813C02}" type="datetime1">
              <a:rPr lang="en-US"/>
              <a:pPr>
                <a:defRPr/>
              </a:pPr>
              <a:t>4/24/2016</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6B5F274-296C-4C50-A8E6-37AC4A34A9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B67C00C0-0138-4208-B9F7-6D278AAA7355}" type="datetime1">
              <a:rPr lang="en-US"/>
              <a:pPr>
                <a:defRPr/>
              </a:pPr>
              <a:t>4/24/2016</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C75494CA-5BBF-4563-8861-D1BE9808666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4494B55E-6363-4E44-8C9E-9DDC9E9E9A8D}" type="datetime1">
              <a:rPr lang="en-US"/>
              <a:pPr>
                <a:defRPr/>
              </a:pPr>
              <a:t>4/24/2016</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2A5A455C-09A5-4BF1-A57F-B10C4DFD7FB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00CC89-77CD-44F5-8995-40CC44BD943C}" type="datetime1">
              <a:rPr lang="en-US"/>
              <a:pPr>
                <a:defRPr/>
              </a:pPr>
              <a:t>4/24/2016</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78327E95-0808-4A9E-B16F-FDE72F33E9D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C41D56F-0BA3-480F-9581-14060040B6C8}" type="datetime1">
              <a:rPr lang="en-US"/>
              <a:pPr>
                <a:defRPr/>
              </a:pPr>
              <a:t>4/24/2016</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53061A1-EAEE-4E7D-8D84-687363DCD51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53FBA8D-92DF-4AB5-9C7E-11EF4938B070}" type="datetime1">
              <a:rPr lang="en-US"/>
              <a:pPr>
                <a:defRPr/>
              </a:pPr>
              <a:t>4/24/2016</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01706D1-DFC8-40AD-A816-131DF15BB81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1000">
              <a:schemeClr val="bg2">
                <a:lumMod val="40000"/>
                <a:lumOff val="60000"/>
                <a:alpha val="51000"/>
              </a:schemeClr>
            </a:gs>
            <a:gs pos="81000">
              <a:schemeClr val="bg2">
                <a:lumMod val="60000"/>
                <a:lumOff val="4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 sdfsdfsdfsd sdfdsfsdfsdf</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733742D2-3BEC-4B85-B02D-084E35ED481A}" type="datetime1">
              <a:rPr lang="en-US"/>
              <a:pPr>
                <a:defRPr/>
              </a:pPr>
              <a:t>4/24/2016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dirty="0" smtClean="0">
                <a:solidFill>
                  <a:schemeClr val="tx1">
                    <a:tint val="75000"/>
                  </a:schemeClr>
                </a:solidFill>
                <a:latin typeface="+mn-lt"/>
              </a:defRPr>
            </a:lvl1pPr>
          </a:lstStyle>
          <a:p>
            <a:pPr>
              <a:defRPr/>
            </a:pPr>
            <a:r>
              <a:rPr lang="en-US"/>
              <a:t>3-</a:t>
            </a:r>
            <a:fld id="{E82F7950-76A8-4C52-B2D6-F9C3C85435F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ctr" defTabSz="457200" rtl="0" fontAlgn="base">
        <a:spcBef>
          <a:spcPct val="0"/>
        </a:spcBef>
        <a:spcAft>
          <a:spcPct val="0"/>
        </a:spcAft>
        <a:defRPr sz="4400" b="1" kern="1200">
          <a:solidFill>
            <a:schemeClr val="tx1"/>
          </a:solidFill>
          <a:latin typeface="+mj-lt"/>
          <a:ea typeface="+mj-ea"/>
          <a:cs typeface="+mj-cs"/>
        </a:defRPr>
      </a:lvl1pPr>
      <a:lvl2pPr algn="ctr" defTabSz="457200" rtl="0" fontAlgn="base">
        <a:spcBef>
          <a:spcPct val="0"/>
        </a:spcBef>
        <a:spcAft>
          <a:spcPct val="0"/>
        </a:spcAft>
        <a:defRPr sz="4400" b="1">
          <a:solidFill>
            <a:schemeClr val="tx1"/>
          </a:solidFill>
          <a:latin typeface="Calibri" pitchFamily="34" charset="0"/>
        </a:defRPr>
      </a:lvl2pPr>
      <a:lvl3pPr algn="ctr" defTabSz="457200" rtl="0" fontAlgn="base">
        <a:spcBef>
          <a:spcPct val="0"/>
        </a:spcBef>
        <a:spcAft>
          <a:spcPct val="0"/>
        </a:spcAft>
        <a:defRPr sz="4400" b="1">
          <a:solidFill>
            <a:schemeClr val="tx1"/>
          </a:solidFill>
          <a:latin typeface="Calibri" pitchFamily="34" charset="0"/>
        </a:defRPr>
      </a:lvl3pPr>
      <a:lvl4pPr algn="ctr" defTabSz="457200" rtl="0" fontAlgn="base">
        <a:spcBef>
          <a:spcPct val="0"/>
        </a:spcBef>
        <a:spcAft>
          <a:spcPct val="0"/>
        </a:spcAft>
        <a:defRPr sz="4400" b="1">
          <a:solidFill>
            <a:schemeClr val="tx1"/>
          </a:solidFill>
          <a:latin typeface="Calibri" pitchFamily="34" charset="0"/>
        </a:defRPr>
      </a:lvl4pPr>
      <a:lvl5pPr algn="ctr" defTabSz="457200" rtl="0" fontAlgn="base">
        <a:spcBef>
          <a:spcPct val="0"/>
        </a:spcBef>
        <a:spcAft>
          <a:spcPct val="0"/>
        </a:spcAft>
        <a:defRPr sz="4400" b="1">
          <a:solidFill>
            <a:schemeClr val="tx1"/>
          </a:solidFill>
          <a:latin typeface="Calibri" pitchFamily="34" charset="0"/>
        </a:defRPr>
      </a:lvl5pPr>
      <a:lvl6pPr marL="457200" algn="ctr" defTabSz="457200" rtl="0" fontAlgn="base">
        <a:spcBef>
          <a:spcPct val="0"/>
        </a:spcBef>
        <a:spcAft>
          <a:spcPct val="0"/>
        </a:spcAft>
        <a:defRPr sz="4400" b="1">
          <a:solidFill>
            <a:schemeClr val="tx1"/>
          </a:solidFill>
          <a:latin typeface="Calibri" pitchFamily="34" charset="0"/>
        </a:defRPr>
      </a:lvl6pPr>
      <a:lvl7pPr marL="914400" algn="ctr" defTabSz="457200" rtl="0" fontAlgn="base">
        <a:spcBef>
          <a:spcPct val="0"/>
        </a:spcBef>
        <a:spcAft>
          <a:spcPct val="0"/>
        </a:spcAft>
        <a:defRPr sz="4400" b="1">
          <a:solidFill>
            <a:schemeClr val="tx1"/>
          </a:solidFill>
          <a:latin typeface="Calibri" pitchFamily="34" charset="0"/>
        </a:defRPr>
      </a:lvl7pPr>
      <a:lvl8pPr marL="1371600" algn="ctr" defTabSz="457200" rtl="0" fontAlgn="base">
        <a:spcBef>
          <a:spcPct val="0"/>
        </a:spcBef>
        <a:spcAft>
          <a:spcPct val="0"/>
        </a:spcAft>
        <a:defRPr sz="4400" b="1">
          <a:solidFill>
            <a:schemeClr val="tx1"/>
          </a:solidFill>
          <a:latin typeface="Calibri" pitchFamily="34" charset="0"/>
        </a:defRPr>
      </a:lvl8pPr>
      <a:lvl9pPr marL="1828800" algn="ctr" defTabSz="457200" rtl="0" fontAlgn="base">
        <a:spcBef>
          <a:spcPct val="0"/>
        </a:spcBef>
        <a:spcAft>
          <a:spcPct val="0"/>
        </a:spcAft>
        <a:defRPr sz="4400" b="1">
          <a:solidFill>
            <a:schemeClr val="tx1"/>
          </a:solidFill>
          <a:latin typeface="Calibri" pitchFamily="34" charset="0"/>
        </a:defRPr>
      </a:lvl9pPr>
    </p:titleStyle>
    <p:bodyStyle>
      <a:lvl1pPr marL="342900" indent="-342900" algn="l" defTabSz="457200" rtl="0" fontAlgn="base">
        <a:spcBef>
          <a:spcPct val="0"/>
        </a:spcBef>
        <a:spcAft>
          <a:spcPts val="120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0"/>
        </a:spcBef>
        <a:spcAft>
          <a:spcPts val="60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0"/>
        </a:spcBef>
        <a:spcAft>
          <a:spcPts val="30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85800" y="660400"/>
            <a:ext cx="7772400" cy="1470025"/>
          </a:xfrm>
        </p:spPr>
        <p:txBody>
          <a:bodyPr/>
          <a:lstStyle/>
          <a:p>
            <a:pPr algn="r"/>
            <a:r>
              <a:rPr lang="en-US" sz="3600" smtClean="0">
                <a:cs typeface="Arial" charset="0"/>
              </a:rPr>
              <a:t>Employee Benefits 5</a:t>
            </a:r>
            <a:r>
              <a:rPr lang="en-US" sz="3600" baseline="30000" smtClean="0">
                <a:cs typeface="Arial" charset="0"/>
              </a:rPr>
              <a:t>th</a:t>
            </a:r>
            <a:r>
              <a:rPr lang="en-US" sz="3600" smtClean="0">
                <a:cs typeface="Arial" charset="0"/>
              </a:rPr>
              <a:t> Edition</a:t>
            </a:r>
            <a:br>
              <a:rPr lang="en-US" sz="3600" smtClean="0">
                <a:cs typeface="Arial" charset="0"/>
              </a:rPr>
            </a:br>
            <a:r>
              <a:rPr lang="en-US" sz="3600" smtClean="0">
                <a:cs typeface="Arial" charset="0"/>
              </a:rPr>
              <a:t>Joseph Martocchio</a:t>
            </a:r>
          </a:p>
        </p:txBody>
      </p:sp>
      <p:sp>
        <p:nvSpPr>
          <p:cNvPr id="3" name="Subtitle 2"/>
          <p:cNvSpPr>
            <a:spLocks noGrp="1"/>
          </p:cNvSpPr>
          <p:nvPr>
            <p:ph type="subTitle" idx="1"/>
          </p:nvPr>
        </p:nvSpPr>
        <p:spPr>
          <a:xfrm>
            <a:off x="4233863" y="2374900"/>
            <a:ext cx="4367212" cy="4191000"/>
          </a:xfrm>
        </p:spPr>
        <p:txBody>
          <a:bodyPr rtlCol="0">
            <a:noAutofit/>
          </a:bodyPr>
          <a:lstStyle/>
          <a:p>
            <a:pPr fontAlgn="auto">
              <a:spcBef>
                <a:spcPts val="0"/>
              </a:spcBef>
              <a:buFont typeface="Arial"/>
              <a:buNone/>
              <a:defRPr/>
            </a:pPr>
            <a:endParaRPr lang="en-US" sz="4000" b="1" dirty="0" smtClean="0">
              <a:solidFill>
                <a:schemeClr val="tx1"/>
              </a:solidFill>
              <a:latin typeface="+mj-lt"/>
              <a:cs typeface="Arial"/>
            </a:endParaRPr>
          </a:p>
          <a:p>
            <a:pPr fontAlgn="auto">
              <a:spcBef>
                <a:spcPts val="0"/>
              </a:spcBef>
              <a:buFont typeface="Arial"/>
              <a:buNone/>
              <a:defRPr/>
            </a:pPr>
            <a:r>
              <a:rPr lang="en-US" sz="4000" b="1" dirty="0" smtClean="0">
                <a:solidFill>
                  <a:schemeClr val="tx1"/>
                </a:solidFill>
                <a:latin typeface="+mj-lt"/>
                <a:cs typeface="Arial"/>
              </a:rPr>
              <a:t>Chapter 12</a:t>
            </a:r>
          </a:p>
          <a:p>
            <a:pPr fontAlgn="auto">
              <a:spcBef>
                <a:spcPts val="0"/>
              </a:spcBef>
              <a:buFont typeface="Arial"/>
              <a:buNone/>
              <a:defRPr/>
            </a:pPr>
            <a:r>
              <a:rPr lang="en-US" sz="4000" b="1" dirty="0" smtClean="0">
                <a:solidFill>
                  <a:schemeClr val="tx1"/>
                </a:solidFill>
                <a:latin typeface="+mj-lt"/>
                <a:cs typeface="Arial"/>
              </a:rPr>
              <a:t>Global Employee Benefits at a Glance</a:t>
            </a:r>
          </a:p>
        </p:txBody>
      </p:sp>
      <p:pic>
        <p:nvPicPr>
          <p:cNvPr id="15363" name="Picture 3" descr="Martocchio 5e_Cover Only_small.jpg"/>
          <p:cNvPicPr>
            <a:picLocks noChangeAspect="1"/>
          </p:cNvPicPr>
          <p:nvPr/>
        </p:nvPicPr>
        <p:blipFill>
          <a:blip r:embed="rId2"/>
          <a:srcRect/>
          <a:stretch>
            <a:fillRect/>
          </a:stretch>
        </p:blipFill>
        <p:spPr bwMode="auto">
          <a:xfrm>
            <a:off x="341313" y="1665288"/>
            <a:ext cx="3389312" cy="4191000"/>
          </a:xfrm>
          <a:prstGeom prst="rect">
            <a:avLst/>
          </a:prstGeom>
          <a:noFill/>
          <a:ln w="9525">
            <a:noFill/>
            <a:miter lim="800000"/>
            <a:headEnd/>
            <a:tailEnd/>
          </a:ln>
        </p:spPr>
      </p:pic>
      <p:sp>
        <p:nvSpPr>
          <p:cNvPr id="15364" name="TextBox 4"/>
          <p:cNvSpPr txBox="1">
            <a:spLocks noChangeArrowheads="1"/>
          </p:cNvSpPr>
          <p:nvPr/>
        </p:nvSpPr>
        <p:spPr bwMode="auto">
          <a:xfrm>
            <a:off x="304800" y="6148388"/>
            <a:ext cx="8382000" cy="458787"/>
          </a:xfrm>
          <a:prstGeom prst="rect">
            <a:avLst/>
          </a:prstGeom>
          <a:noFill/>
          <a:ln w="9525">
            <a:noFill/>
            <a:miter lim="800000"/>
            <a:headEnd/>
            <a:tailEnd/>
          </a:ln>
        </p:spPr>
        <p:txBody>
          <a:bodyPr>
            <a:spAutoFit/>
          </a:bodyPr>
          <a:lstStyle/>
          <a:p>
            <a:r>
              <a:rPr lang="en-US" sz="800">
                <a:latin typeface="Times New Roman" pitchFamily="18" charset="0"/>
              </a:rPr>
              <a:t>© 2014 by McGraw-Hill Education. This is proprietary material solely for authorized instructor use. Not authorized for sale or distribution in any manner. This document may not be copied, scanned, duplicated, forwarded, distributed, or posted on a website, in whole or part.</a:t>
            </a:r>
          </a:p>
          <a:p>
            <a:endParaRPr lang="en-US" sz="800">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European Union</a:t>
            </a:r>
          </a:p>
        </p:txBody>
      </p:sp>
      <p:sp>
        <p:nvSpPr>
          <p:cNvPr id="3" name="Content Placeholder 2"/>
          <p:cNvSpPr>
            <a:spLocks noGrp="1"/>
          </p:cNvSpPr>
          <p:nvPr>
            <p:ph idx="1"/>
          </p:nvPr>
        </p:nvSpPr>
        <p:spPr>
          <a:xfrm>
            <a:off x="457200" y="1516063"/>
            <a:ext cx="8229600" cy="5205412"/>
          </a:xfrm>
        </p:spPr>
        <p:txBody>
          <a:bodyPr rtlCol="0">
            <a:normAutofit fontScale="92500" lnSpcReduction="10000"/>
          </a:bodyPr>
          <a:lstStyle/>
          <a:p>
            <a:pPr fontAlgn="auto">
              <a:lnSpc>
                <a:spcPct val="90000"/>
              </a:lnSpc>
              <a:spcAft>
                <a:spcPts val="600"/>
              </a:spcAft>
              <a:buFont typeface="Arial"/>
              <a:buChar char="•"/>
              <a:defRPr/>
            </a:pPr>
            <a:r>
              <a:rPr lang="en-US" sz="3000" dirty="0"/>
              <a:t>Unique </a:t>
            </a:r>
            <a:r>
              <a:rPr lang="en-US" sz="3000" dirty="0" smtClean="0"/>
              <a:t>international </a:t>
            </a:r>
            <a:r>
              <a:rPr lang="en-US" sz="3000" dirty="0"/>
              <a:t>organization hoping to elevate participating European countries to become an economic </a:t>
            </a:r>
            <a:r>
              <a:rPr lang="en-US" sz="3000" dirty="0" smtClean="0"/>
              <a:t>powerhouse</a:t>
            </a:r>
          </a:p>
          <a:p>
            <a:pPr fontAlgn="auto">
              <a:lnSpc>
                <a:spcPct val="90000"/>
              </a:lnSpc>
              <a:spcAft>
                <a:spcPts val="600"/>
              </a:spcAft>
              <a:buFont typeface="Arial"/>
              <a:buChar char="•"/>
              <a:defRPr/>
            </a:pPr>
            <a:r>
              <a:rPr lang="en-US" sz="3000" dirty="0" smtClean="0"/>
              <a:t>Limited </a:t>
            </a:r>
            <a:r>
              <a:rPr lang="en-US" sz="3000" dirty="0"/>
              <a:t>authority in employment matters; member states must give employees a written employment document </a:t>
            </a:r>
            <a:endParaRPr lang="en-US" sz="3000" dirty="0" smtClean="0"/>
          </a:p>
          <a:p>
            <a:pPr fontAlgn="auto">
              <a:lnSpc>
                <a:spcPct val="90000"/>
              </a:lnSpc>
              <a:spcAft>
                <a:spcPts val="600"/>
              </a:spcAft>
              <a:buFont typeface="Arial"/>
              <a:buChar char="•"/>
              <a:defRPr/>
            </a:pPr>
            <a:r>
              <a:rPr lang="en-US" sz="3000" dirty="0"/>
              <a:t>Labor law was designed with the aim of ensuring that the creation of the </a:t>
            </a:r>
            <a:r>
              <a:rPr lang="en-US" sz="3000" dirty="0" smtClean="0"/>
              <a:t>single </a:t>
            </a:r>
            <a:r>
              <a:rPr lang="en-US" sz="3000" dirty="0"/>
              <a:t>m</a:t>
            </a:r>
            <a:r>
              <a:rPr lang="en-US" sz="3000" dirty="0" smtClean="0"/>
              <a:t>arket </a:t>
            </a:r>
            <a:r>
              <a:rPr lang="en-US" sz="3000" dirty="0"/>
              <a:t>did not result in a lowering of labor standards or distortions in competition </a:t>
            </a:r>
            <a:endParaRPr lang="en-US" sz="3000" dirty="0" smtClean="0"/>
          </a:p>
          <a:p>
            <a:pPr fontAlgn="auto">
              <a:lnSpc>
                <a:spcPct val="90000"/>
              </a:lnSpc>
              <a:spcAft>
                <a:spcPts val="600"/>
              </a:spcAft>
              <a:buFont typeface="Arial"/>
              <a:buChar char="•"/>
              <a:defRPr/>
            </a:pPr>
            <a:r>
              <a:rPr lang="en-US" sz="3000" dirty="0" smtClean="0"/>
              <a:t>The concept of “employment at will” does not exist in the EU as in the United States</a:t>
            </a:r>
            <a:endParaRPr lang="en-US" sz="3000" dirty="0"/>
          </a:p>
          <a:p>
            <a:pPr fontAlgn="auto">
              <a:buFont typeface="Arial"/>
              <a:buChar char="•"/>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57150"/>
            <a:ext cx="8229600" cy="1143000"/>
          </a:xfrm>
        </p:spPr>
        <p:txBody>
          <a:bodyPr/>
          <a:lstStyle/>
          <a:p>
            <a:r>
              <a:rPr lang="en-US" smtClean="0"/>
              <a:t>France</a:t>
            </a:r>
          </a:p>
        </p:txBody>
      </p:sp>
      <p:sp>
        <p:nvSpPr>
          <p:cNvPr id="25602" name="Content Placeholder 2"/>
          <p:cNvSpPr>
            <a:spLocks noGrp="1"/>
          </p:cNvSpPr>
          <p:nvPr>
            <p:ph idx="1"/>
          </p:nvPr>
        </p:nvSpPr>
        <p:spPr>
          <a:xfrm>
            <a:off x="317500" y="1176338"/>
            <a:ext cx="8237538" cy="5727700"/>
          </a:xfrm>
        </p:spPr>
        <p:txBody>
          <a:bodyPr/>
          <a:lstStyle/>
          <a:p>
            <a:pPr>
              <a:lnSpc>
                <a:spcPct val="80000"/>
              </a:lnSpc>
              <a:spcAft>
                <a:spcPct val="0"/>
              </a:spcAft>
            </a:pPr>
            <a:r>
              <a:rPr lang="en-US" sz="2800" smtClean="0"/>
              <a:t>Mandatory profit sharing and greater employee participation in management as well as “just cause dismissal” (as opposed to “employment at will”) make French employment relationships different from the U.S. </a:t>
            </a:r>
          </a:p>
          <a:p>
            <a:pPr>
              <a:lnSpc>
                <a:spcPct val="80000"/>
              </a:lnSpc>
              <a:spcAft>
                <a:spcPct val="0"/>
              </a:spcAft>
            </a:pPr>
            <a:r>
              <a:rPr lang="en-US" sz="2800" smtClean="0"/>
              <a:t>5 weeks of paid leave after one year of employment </a:t>
            </a:r>
          </a:p>
          <a:p>
            <a:pPr>
              <a:lnSpc>
                <a:spcPct val="80000"/>
              </a:lnSpc>
              <a:spcAft>
                <a:spcPct val="0"/>
              </a:spcAft>
            </a:pPr>
            <a:r>
              <a:rPr lang="en-US" sz="2800" smtClean="0"/>
              <a:t>Social security benefits granted to employees contain three components: health insurance, unemployment insurance, and retirement insurance </a:t>
            </a:r>
          </a:p>
          <a:p>
            <a:pPr>
              <a:lnSpc>
                <a:spcPct val="80000"/>
              </a:lnSpc>
              <a:spcAft>
                <a:spcPct val="0"/>
              </a:spcAft>
            </a:pPr>
            <a:r>
              <a:rPr lang="en-US" sz="2800" smtClean="0"/>
              <a:t>Organization of medical services for employees is the responsibility of the employer </a:t>
            </a:r>
          </a:p>
          <a:p>
            <a:pPr>
              <a:lnSpc>
                <a:spcPct val="80000"/>
              </a:lnSpc>
              <a:spcAft>
                <a:spcPct val="0"/>
              </a:spcAft>
            </a:pPr>
            <a:r>
              <a:rPr lang="en-US" sz="2800" smtClean="0"/>
              <a:t>Employees must be informed in writing regarding the terms and conditions of their employment </a:t>
            </a:r>
          </a:p>
          <a:p>
            <a:pPr>
              <a:spcAft>
                <a:spcPct val="0"/>
              </a:spcAft>
            </a:pPr>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61913"/>
            <a:ext cx="8229600" cy="925512"/>
          </a:xfrm>
        </p:spPr>
        <p:txBody>
          <a:bodyPr/>
          <a:lstStyle/>
          <a:p>
            <a:r>
              <a:rPr lang="en-US" smtClean="0"/>
              <a:t>Germany</a:t>
            </a:r>
          </a:p>
        </p:txBody>
      </p:sp>
      <p:sp>
        <p:nvSpPr>
          <p:cNvPr id="26626" name="Content Placeholder 2"/>
          <p:cNvSpPr>
            <a:spLocks noGrp="1"/>
          </p:cNvSpPr>
          <p:nvPr>
            <p:ph idx="1"/>
          </p:nvPr>
        </p:nvSpPr>
        <p:spPr>
          <a:xfrm>
            <a:off x="457200" y="1144588"/>
            <a:ext cx="8229600" cy="5713412"/>
          </a:xfrm>
        </p:spPr>
        <p:txBody>
          <a:bodyPr/>
          <a:lstStyle/>
          <a:p>
            <a:pPr>
              <a:lnSpc>
                <a:spcPct val="80000"/>
              </a:lnSpc>
              <a:spcBef>
                <a:spcPts val="1000"/>
              </a:spcBef>
              <a:spcAft>
                <a:spcPct val="0"/>
              </a:spcAft>
            </a:pPr>
            <a:r>
              <a:rPr lang="en-US" sz="2400" smtClean="0"/>
              <a:t>There have been increasing concerns about the aging workforce and high unemployment bankrupting the social security system but for now Germany has managed to bring the deficit to within the EU debt limit</a:t>
            </a:r>
          </a:p>
          <a:p>
            <a:pPr>
              <a:lnSpc>
                <a:spcPct val="80000"/>
              </a:lnSpc>
              <a:spcBef>
                <a:spcPts val="1000"/>
              </a:spcBef>
              <a:spcAft>
                <a:spcPct val="0"/>
              </a:spcAft>
            </a:pPr>
            <a:r>
              <a:rPr lang="en-US" sz="2400" smtClean="0"/>
              <a:t>The German Civil Code provides numerous statues which deal with individual employment as well as collective bargaining agreements</a:t>
            </a:r>
          </a:p>
          <a:p>
            <a:pPr>
              <a:lnSpc>
                <a:spcPct val="80000"/>
              </a:lnSpc>
              <a:spcBef>
                <a:spcPts val="1000"/>
              </a:spcBef>
              <a:spcAft>
                <a:spcPct val="0"/>
              </a:spcAft>
            </a:pPr>
            <a:r>
              <a:rPr lang="en-US" sz="2400" smtClean="0"/>
              <a:t>4 weeks of paid vacation; cannot be required to work on holidays</a:t>
            </a:r>
          </a:p>
          <a:p>
            <a:pPr>
              <a:lnSpc>
                <a:spcPct val="80000"/>
              </a:lnSpc>
              <a:spcBef>
                <a:spcPts val="1000"/>
              </a:spcBef>
              <a:spcAft>
                <a:spcPct val="0"/>
              </a:spcAft>
            </a:pPr>
            <a:r>
              <a:rPr lang="en-US" sz="2400" smtClean="0"/>
              <a:t>Statutory pension system analogous to the Social Security system in the U.S. </a:t>
            </a:r>
          </a:p>
          <a:p>
            <a:pPr>
              <a:lnSpc>
                <a:spcPct val="80000"/>
              </a:lnSpc>
              <a:spcBef>
                <a:spcPts val="1000"/>
              </a:spcBef>
              <a:spcAft>
                <a:spcPct val="0"/>
              </a:spcAft>
            </a:pPr>
            <a:r>
              <a:rPr lang="en-US" sz="2400" smtClean="0"/>
              <a:t>Employees have three different sources for their pension benefits: statutory pension insurance, company pension plans and private life insurance </a:t>
            </a:r>
          </a:p>
          <a:p>
            <a:pPr>
              <a:lnSpc>
                <a:spcPct val="80000"/>
              </a:lnSpc>
              <a:spcBef>
                <a:spcPts val="1000"/>
              </a:spcBef>
              <a:spcAft>
                <a:spcPct val="0"/>
              </a:spcAft>
            </a:pPr>
            <a:r>
              <a:rPr lang="en-US" sz="2400" smtClean="0"/>
              <a:t>German laws stipulate guidelines for minimal health welfare of workers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457200" y="36513"/>
            <a:ext cx="8229600" cy="992187"/>
          </a:xfrm>
        </p:spPr>
        <p:txBody>
          <a:bodyPr/>
          <a:lstStyle/>
          <a:p>
            <a:r>
              <a:rPr lang="en-US" smtClean="0"/>
              <a:t>United Kingdom</a:t>
            </a:r>
          </a:p>
        </p:txBody>
      </p:sp>
      <p:sp>
        <p:nvSpPr>
          <p:cNvPr id="27650" name="Content Placeholder 2"/>
          <p:cNvSpPr>
            <a:spLocks noGrp="1"/>
          </p:cNvSpPr>
          <p:nvPr>
            <p:ph idx="1"/>
          </p:nvPr>
        </p:nvSpPr>
        <p:spPr>
          <a:xfrm>
            <a:off x="457200" y="1136650"/>
            <a:ext cx="8229600" cy="5638800"/>
          </a:xfrm>
        </p:spPr>
        <p:txBody>
          <a:bodyPr/>
          <a:lstStyle/>
          <a:p>
            <a:pPr>
              <a:lnSpc>
                <a:spcPct val="80000"/>
              </a:lnSpc>
              <a:spcAft>
                <a:spcPct val="0"/>
              </a:spcAft>
            </a:pPr>
            <a:r>
              <a:rPr lang="en-US" sz="2400" smtClean="0"/>
              <a:t>The employment relationship in the U.K. is governed by a variety of common law and statutory provisions  </a:t>
            </a:r>
          </a:p>
          <a:p>
            <a:pPr>
              <a:lnSpc>
                <a:spcPct val="80000"/>
              </a:lnSpc>
              <a:spcAft>
                <a:spcPct val="0"/>
              </a:spcAft>
            </a:pPr>
            <a:r>
              <a:rPr lang="en-US" sz="2400" smtClean="0"/>
              <a:t>The most recent reforms, instituted by the Labour government, resulted in the Employment Relations Act of 1999</a:t>
            </a:r>
          </a:p>
          <a:p>
            <a:pPr>
              <a:lnSpc>
                <a:spcPct val="80000"/>
              </a:lnSpc>
              <a:spcAft>
                <a:spcPct val="0"/>
              </a:spcAft>
            </a:pPr>
            <a:r>
              <a:rPr lang="en-US" sz="2400" smtClean="0"/>
              <a:t>4 weeks paid annual leave including holidays</a:t>
            </a:r>
          </a:p>
          <a:p>
            <a:pPr>
              <a:lnSpc>
                <a:spcPct val="80000"/>
              </a:lnSpc>
              <a:spcAft>
                <a:spcPct val="0"/>
              </a:spcAft>
            </a:pPr>
            <a:r>
              <a:rPr lang="en-US" sz="2400" smtClean="0"/>
              <a:t>Employees can receive a leave of 26 weeks, which may not begin prior to 11 weeks before birth</a:t>
            </a:r>
          </a:p>
          <a:p>
            <a:pPr>
              <a:lnSpc>
                <a:spcPct val="80000"/>
              </a:lnSpc>
              <a:spcAft>
                <a:spcPct val="0"/>
              </a:spcAft>
            </a:pPr>
            <a:r>
              <a:rPr lang="en-US" sz="2400" smtClean="0"/>
              <a:t>All employees with the requisite National Insurance Contributions are entitled to basic state pension</a:t>
            </a:r>
          </a:p>
          <a:p>
            <a:pPr>
              <a:lnSpc>
                <a:spcPct val="80000"/>
              </a:lnSpc>
              <a:spcAft>
                <a:spcPct val="0"/>
              </a:spcAft>
            </a:pPr>
            <a:r>
              <a:rPr lang="en-US" sz="2400" smtClean="0"/>
              <a:t>The minimum age to receive a state pension is increasing to 66 beginning in 2020. It will increase further to age 67 in 2028 </a:t>
            </a:r>
          </a:p>
          <a:p>
            <a:pPr>
              <a:lnSpc>
                <a:spcPct val="80000"/>
              </a:lnSpc>
              <a:spcAft>
                <a:spcPct val="0"/>
              </a:spcAft>
            </a:pPr>
            <a:r>
              <a:rPr lang="en-US" sz="2400" smtClean="0"/>
              <a:t>Workers’ Comp is also required</a:t>
            </a:r>
          </a:p>
          <a:p>
            <a:pPr>
              <a:lnSpc>
                <a:spcPct val="80000"/>
              </a:lnSpc>
              <a:spcAft>
                <a:spcPct val="0"/>
              </a:spcAft>
            </a:pPr>
            <a:r>
              <a:rPr lang="en-US" sz="2400" smtClean="0"/>
              <a:t>Medical services are provided by the National Health Service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457200" y="107950"/>
            <a:ext cx="8229600" cy="1143000"/>
          </a:xfrm>
        </p:spPr>
        <p:txBody>
          <a:bodyPr/>
          <a:lstStyle/>
          <a:p>
            <a:r>
              <a:rPr lang="en-US" smtClean="0"/>
              <a:t>Sweden </a:t>
            </a:r>
          </a:p>
        </p:txBody>
      </p:sp>
      <p:sp>
        <p:nvSpPr>
          <p:cNvPr id="28674" name="Content Placeholder 2"/>
          <p:cNvSpPr>
            <a:spLocks noGrp="1"/>
          </p:cNvSpPr>
          <p:nvPr>
            <p:ph idx="1"/>
          </p:nvPr>
        </p:nvSpPr>
        <p:spPr>
          <a:xfrm>
            <a:off x="457200" y="1404938"/>
            <a:ext cx="8229600" cy="5183187"/>
          </a:xfrm>
        </p:spPr>
        <p:txBody>
          <a:bodyPr/>
          <a:lstStyle/>
          <a:p>
            <a:pPr>
              <a:lnSpc>
                <a:spcPct val="80000"/>
              </a:lnSpc>
              <a:spcAft>
                <a:spcPct val="0"/>
              </a:spcAft>
            </a:pPr>
            <a:r>
              <a:rPr lang="en-US" sz="2800" smtClean="0"/>
              <a:t>Employment relationships are partly covered by the law under the Employment Protection Act of 1982 helps bind employers to minimum standards</a:t>
            </a:r>
          </a:p>
          <a:p>
            <a:pPr>
              <a:lnSpc>
                <a:spcPct val="80000"/>
              </a:lnSpc>
              <a:spcAft>
                <a:spcPct val="0"/>
              </a:spcAft>
            </a:pPr>
            <a:r>
              <a:rPr lang="en-US" sz="2800" smtClean="0"/>
              <a:t>1,600 hours work year – among the shortest in the world</a:t>
            </a:r>
          </a:p>
          <a:p>
            <a:pPr>
              <a:lnSpc>
                <a:spcPct val="80000"/>
              </a:lnSpc>
              <a:spcAft>
                <a:spcPct val="0"/>
              </a:spcAft>
            </a:pPr>
            <a:r>
              <a:rPr lang="en-US" sz="2800" smtClean="0"/>
              <a:t>14 weeks of maternity leave (80% wages)</a:t>
            </a:r>
          </a:p>
          <a:p>
            <a:pPr>
              <a:lnSpc>
                <a:spcPct val="80000"/>
              </a:lnSpc>
              <a:spcAft>
                <a:spcPct val="0"/>
              </a:spcAft>
            </a:pPr>
            <a:r>
              <a:rPr lang="en-US" sz="2800" smtClean="0"/>
              <a:t>Two statutory pension plans</a:t>
            </a:r>
          </a:p>
          <a:p>
            <a:pPr>
              <a:lnSpc>
                <a:spcPct val="80000"/>
              </a:lnSpc>
              <a:spcAft>
                <a:spcPct val="0"/>
              </a:spcAft>
            </a:pPr>
            <a:r>
              <a:rPr lang="en-US" sz="2800" smtClean="0"/>
              <a:t>Workers’ medical benefits include free medical and dental care for children up to age 20, subsidies for basic and preventive and dental care, a high-cost limit for prosthetic treatment, and free insulin</a:t>
            </a:r>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457200" y="-19050"/>
            <a:ext cx="8229600" cy="1143000"/>
          </a:xfrm>
        </p:spPr>
        <p:txBody>
          <a:bodyPr/>
          <a:lstStyle/>
          <a:p>
            <a:r>
              <a:rPr lang="en-US" smtClean="0"/>
              <a:t>People’s Republic of China</a:t>
            </a:r>
          </a:p>
        </p:txBody>
      </p:sp>
      <p:sp>
        <p:nvSpPr>
          <p:cNvPr id="29698" name="Content Placeholder 2"/>
          <p:cNvSpPr>
            <a:spLocks noGrp="1"/>
          </p:cNvSpPr>
          <p:nvPr>
            <p:ph idx="1"/>
          </p:nvPr>
        </p:nvSpPr>
        <p:spPr>
          <a:xfrm>
            <a:off x="339725" y="1235075"/>
            <a:ext cx="8399463" cy="5440363"/>
          </a:xfrm>
        </p:spPr>
        <p:txBody>
          <a:bodyPr/>
          <a:lstStyle/>
          <a:p>
            <a:pPr>
              <a:lnSpc>
                <a:spcPct val="80000"/>
              </a:lnSpc>
              <a:spcAft>
                <a:spcPct val="0"/>
              </a:spcAft>
            </a:pPr>
            <a:r>
              <a:rPr lang="en-US" sz="2300" smtClean="0"/>
              <a:t>The PRC Labor Law was established in 1995, resulting in a break from the traditional “iron rice bowl” system of employment, with a shift from state-owned enterprises to private ones, a move that has given rise to new employment relationship issues </a:t>
            </a:r>
          </a:p>
          <a:p>
            <a:pPr>
              <a:lnSpc>
                <a:spcPct val="80000"/>
              </a:lnSpc>
              <a:spcAft>
                <a:spcPct val="0"/>
              </a:spcAft>
            </a:pPr>
            <a:r>
              <a:rPr lang="en-US" sz="2300" smtClean="0"/>
              <a:t>Employees who have worked for one or more years are entitled to paid annual leave but there are no binding laws about this; national policy guidelines recommend 7 to 14 days </a:t>
            </a:r>
          </a:p>
          <a:p>
            <a:pPr>
              <a:lnSpc>
                <a:spcPct val="80000"/>
              </a:lnSpc>
              <a:spcAft>
                <a:spcPct val="0"/>
              </a:spcAft>
            </a:pPr>
            <a:r>
              <a:rPr lang="en-US" sz="2300" smtClean="0"/>
              <a:t>Women are entitled to no less than 90 days of maternity leave starting 15 days prior to birth</a:t>
            </a:r>
          </a:p>
          <a:p>
            <a:pPr>
              <a:lnSpc>
                <a:spcPct val="80000"/>
              </a:lnSpc>
              <a:spcAft>
                <a:spcPct val="0"/>
              </a:spcAft>
            </a:pPr>
            <a:r>
              <a:rPr lang="en-US" sz="2300" smtClean="0"/>
              <a:t>Pension characterized by social insurance and mandatory individual accounts  </a:t>
            </a:r>
          </a:p>
          <a:p>
            <a:pPr>
              <a:lnSpc>
                <a:spcPct val="80000"/>
              </a:lnSpc>
              <a:spcAft>
                <a:spcPct val="0"/>
              </a:spcAft>
            </a:pPr>
            <a:r>
              <a:rPr lang="en-US" sz="2300" smtClean="0"/>
              <a:t>Under a unified medical insurance system, health insurance consists of both Pooled Fund and Personal Accounts</a:t>
            </a:r>
          </a:p>
          <a:p>
            <a:pPr>
              <a:lnSpc>
                <a:spcPct val="80000"/>
              </a:lnSpc>
              <a:spcAft>
                <a:spcPct val="0"/>
              </a:spcAft>
            </a:pPr>
            <a:r>
              <a:rPr lang="en-US" sz="2300" smtClean="0"/>
              <a:t>Employees’ contributions go directly to their Personal Accounts and 30% of employer contributions are paid into these accounts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457200" y="-114300"/>
            <a:ext cx="8229600" cy="1143000"/>
          </a:xfrm>
        </p:spPr>
        <p:txBody>
          <a:bodyPr/>
          <a:lstStyle/>
          <a:p>
            <a:r>
              <a:rPr lang="en-US" smtClean="0"/>
              <a:t>Hong Kong</a:t>
            </a:r>
          </a:p>
        </p:txBody>
      </p:sp>
      <p:sp>
        <p:nvSpPr>
          <p:cNvPr id="30722" name="Content Placeholder 2"/>
          <p:cNvSpPr>
            <a:spLocks noGrp="1"/>
          </p:cNvSpPr>
          <p:nvPr>
            <p:ph idx="1"/>
          </p:nvPr>
        </p:nvSpPr>
        <p:spPr>
          <a:xfrm>
            <a:off x="457200" y="973138"/>
            <a:ext cx="8229600" cy="5780087"/>
          </a:xfrm>
        </p:spPr>
        <p:txBody>
          <a:bodyPr/>
          <a:lstStyle/>
          <a:p>
            <a:pPr>
              <a:lnSpc>
                <a:spcPct val="80000"/>
              </a:lnSpc>
              <a:spcBef>
                <a:spcPts val="1000"/>
              </a:spcBef>
              <a:spcAft>
                <a:spcPct val="0"/>
              </a:spcAft>
            </a:pPr>
            <a:r>
              <a:rPr lang="en-US" sz="2200" smtClean="0"/>
              <a:t>Became a limited democracy under People’s Republic of China rule beginning July 1, 1997</a:t>
            </a:r>
          </a:p>
          <a:p>
            <a:pPr>
              <a:lnSpc>
                <a:spcPct val="80000"/>
              </a:lnSpc>
              <a:spcBef>
                <a:spcPts val="1000"/>
              </a:spcBef>
              <a:spcAft>
                <a:spcPct val="0"/>
              </a:spcAft>
            </a:pPr>
            <a:r>
              <a:rPr lang="en-US" sz="2200" smtClean="0"/>
              <a:t>The governing constitution is known as the Basic Law, the Hong Kong Special Administrative Region has the authority to make employment laws and the Employment Ordinance provides minimum labor standards</a:t>
            </a:r>
          </a:p>
          <a:p>
            <a:pPr>
              <a:lnSpc>
                <a:spcPct val="80000"/>
              </a:lnSpc>
              <a:spcBef>
                <a:spcPts val="1000"/>
              </a:spcBef>
              <a:spcAft>
                <a:spcPct val="0"/>
              </a:spcAft>
            </a:pPr>
            <a:r>
              <a:rPr lang="en-US" sz="2200" smtClean="0"/>
              <a:t>Employee’s whose length of service is over one year are entitled to up to 14 days of paid leave. Public institutions observe additional holidays as well. </a:t>
            </a:r>
          </a:p>
          <a:p>
            <a:pPr>
              <a:lnSpc>
                <a:spcPct val="80000"/>
              </a:lnSpc>
              <a:spcBef>
                <a:spcPts val="1000"/>
              </a:spcBef>
              <a:spcAft>
                <a:spcPct val="0"/>
              </a:spcAft>
            </a:pPr>
            <a:r>
              <a:rPr lang="en-US" sz="2200" smtClean="0"/>
              <a:t>Employees get 80% of regular pay for sick days</a:t>
            </a:r>
          </a:p>
          <a:p>
            <a:pPr>
              <a:lnSpc>
                <a:spcPct val="80000"/>
              </a:lnSpc>
              <a:spcBef>
                <a:spcPts val="1000"/>
              </a:spcBef>
              <a:spcAft>
                <a:spcPct val="0"/>
              </a:spcAft>
            </a:pPr>
            <a:r>
              <a:rPr lang="en-US" sz="2200" smtClean="0"/>
              <a:t>Maternity leave is 10 weeks at 80% pay. </a:t>
            </a:r>
          </a:p>
          <a:p>
            <a:pPr>
              <a:lnSpc>
                <a:spcPct val="80000"/>
              </a:lnSpc>
              <a:spcBef>
                <a:spcPts val="1000"/>
              </a:spcBef>
              <a:spcAft>
                <a:spcPct val="0"/>
              </a:spcAft>
            </a:pPr>
            <a:r>
              <a:rPr lang="en-US" sz="2200" smtClean="0"/>
              <a:t>Workers’ compensation exists for on-the-job injuries</a:t>
            </a:r>
          </a:p>
          <a:p>
            <a:pPr>
              <a:lnSpc>
                <a:spcPct val="80000"/>
              </a:lnSpc>
              <a:spcBef>
                <a:spcPts val="1000"/>
              </a:spcBef>
              <a:spcAft>
                <a:spcPct val="0"/>
              </a:spcAft>
            </a:pPr>
            <a:r>
              <a:rPr lang="en-US" sz="2200" smtClean="0"/>
              <a:t>Universal old age and disability pensions, mandatory occupational benefits, and social assistance systems are key elements of retirement protection</a:t>
            </a:r>
          </a:p>
          <a:p>
            <a:pPr>
              <a:lnSpc>
                <a:spcPct val="80000"/>
              </a:lnSpc>
              <a:spcBef>
                <a:spcPts val="1000"/>
              </a:spcBef>
              <a:spcAft>
                <a:spcPct val="0"/>
              </a:spcAft>
            </a:pPr>
            <a:r>
              <a:rPr lang="en-US" sz="2200" smtClean="0"/>
              <a:t>Free medical care in public hospitals is available for qualified social assistance participants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457200" y="0"/>
            <a:ext cx="8229600" cy="1017588"/>
          </a:xfrm>
        </p:spPr>
        <p:txBody>
          <a:bodyPr/>
          <a:lstStyle/>
          <a:p>
            <a:r>
              <a:rPr lang="en-US" smtClean="0"/>
              <a:t>Japan</a:t>
            </a:r>
          </a:p>
        </p:txBody>
      </p:sp>
      <p:sp>
        <p:nvSpPr>
          <p:cNvPr id="5" name="Content Placeholder 2"/>
          <p:cNvSpPr>
            <a:spLocks noGrp="1"/>
          </p:cNvSpPr>
          <p:nvPr>
            <p:ph idx="1"/>
          </p:nvPr>
        </p:nvSpPr>
        <p:spPr>
          <a:xfrm>
            <a:off x="457200" y="1028700"/>
            <a:ext cx="8229600" cy="5327650"/>
          </a:xfrm>
        </p:spPr>
        <p:txBody>
          <a:bodyPr rtlCol="0">
            <a:normAutofit fontScale="62500" lnSpcReduction="20000"/>
          </a:bodyPr>
          <a:lstStyle/>
          <a:p>
            <a:pPr fontAlgn="auto">
              <a:buFont typeface="Arial"/>
              <a:buChar char="•"/>
              <a:defRPr/>
            </a:pPr>
            <a:r>
              <a:rPr lang="en-US" dirty="0"/>
              <a:t>E</a:t>
            </a:r>
            <a:r>
              <a:rPr lang="en-US" dirty="0" smtClean="0"/>
              <a:t>mployment relationships are </a:t>
            </a:r>
            <a:r>
              <a:rPr lang="en-US" dirty="0"/>
              <a:t>based on the traditional notion of freedom of contract and some basic provisions for individual employment are contained in the Civil Code of 1896 </a:t>
            </a:r>
            <a:endParaRPr lang="en-US" dirty="0" smtClean="0"/>
          </a:p>
          <a:p>
            <a:pPr fontAlgn="auto">
              <a:buFont typeface="Arial"/>
              <a:buChar char="•"/>
              <a:defRPr/>
            </a:pPr>
            <a:r>
              <a:rPr lang="en-US" dirty="0" smtClean="0"/>
              <a:t>The outdated </a:t>
            </a:r>
            <a:r>
              <a:rPr lang="en-US" dirty="0"/>
              <a:t>Civil Code has been replaced and there are currently numerous recent laws enacted post-WWII dealing with labor standards, unions, minimum wages, childcare and family leave to name a few as well as employee benefits laws </a:t>
            </a:r>
            <a:endParaRPr lang="en-US" dirty="0" smtClean="0"/>
          </a:p>
          <a:p>
            <a:pPr fontAlgn="auto">
              <a:buFont typeface="Arial"/>
              <a:buChar char="•"/>
              <a:defRPr/>
            </a:pPr>
            <a:r>
              <a:rPr lang="en-US" dirty="0" smtClean="0"/>
              <a:t>Annual paid leave begins </a:t>
            </a:r>
            <a:r>
              <a:rPr lang="en-US" dirty="0"/>
              <a:t>at 10 days and caps at 20 days per year based on length of </a:t>
            </a:r>
            <a:r>
              <a:rPr lang="en-US" dirty="0" smtClean="0"/>
              <a:t>service</a:t>
            </a:r>
          </a:p>
          <a:p>
            <a:pPr fontAlgn="auto">
              <a:buFont typeface="Arial"/>
              <a:buChar char="•"/>
              <a:defRPr/>
            </a:pPr>
            <a:r>
              <a:rPr lang="en-US" dirty="0" smtClean="0"/>
              <a:t>Workers are entitled to 15 paid public holidays each year</a:t>
            </a:r>
          </a:p>
          <a:p>
            <a:pPr fontAlgn="auto">
              <a:buFont typeface="Arial"/>
              <a:buChar char="•"/>
              <a:defRPr/>
            </a:pPr>
            <a:r>
              <a:rPr lang="en-US" dirty="0" smtClean="0"/>
              <a:t>Maternity </a:t>
            </a:r>
            <a:r>
              <a:rPr lang="en-US" dirty="0"/>
              <a:t>leave is granted if requested within 6 weeks of giving birth. Post birth leave of 8 weeks is mandatory although employee may return to work after 6 weeks with the approval of a physician </a:t>
            </a:r>
            <a:endParaRPr lang="en-US" dirty="0" smtClean="0"/>
          </a:p>
          <a:p>
            <a:pPr fontAlgn="auto">
              <a:buFont typeface="Arial"/>
              <a:buChar char="•"/>
              <a:defRPr/>
            </a:pPr>
            <a:r>
              <a:rPr lang="en-US" dirty="0" smtClean="0"/>
              <a:t>Pensions are provided for all residents </a:t>
            </a:r>
            <a:r>
              <a:rPr lang="en-US" dirty="0"/>
              <a:t>with additional benefits for the </a:t>
            </a:r>
            <a:r>
              <a:rPr lang="en-US" dirty="0" smtClean="0"/>
              <a:t>employed</a:t>
            </a:r>
          </a:p>
          <a:p>
            <a:pPr fontAlgn="auto">
              <a:buFont typeface="Arial"/>
              <a:buChar char="•"/>
              <a:defRPr/>
            </a:pPr>
            <a:r>
              <a:rPr lang="en-US" dirty="0" smtClean="0"/>
              <a:t>The national health insurance plan covers </a:t>
            </a:r>
            <a:r>
              <a:rPr lang="en-US" dirty="0"/>
              <a:t>medical care and treatment typically contracted with the insurance carrier. Cost sharing is based on age and there is no benefit duration limit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457200" y="0"/>
            <a:ext cx="8229600" cy="1143000"/>
          </a:xfrm>
        </p:spPr>
        <p:txBody>
          <a:bodyPr/>
          <a:lstStyle/>
          <a:p>
            <a:r>
              <a:rPr lang="en-US" smtClean="0"/>
              <a:t>South Korea</a:t>
            </a:r>
          </a:p>
        </p:txBody>
      </p:sp>
      <p:sp>
        <p:nvSpPr>
          <p:cNvPr id="3" name="Content Placeholder 2"/>
          <p:cNvSpPr>
            <a:spLocks noGrp="1"/>
          </p:cNvSpPr>
          <p:nvPr>
            <p:ph idx="1"/>
          </p:nvPr>
        </p:nvSpPr>
        <p:spPr>
          <a:xfrm>
            <a:off x="457200" y="1117600"/>
            <a:ext cx="8229600" cy="5791200"/>
          </a:xfrm>
        </p:spPr>
        <p:txBody>
          <a:bodyPr rtlCol="0">
            <a:normAutofit fontScale="62500" lnSpcReduction="20000"/>
          </a:bodyPr>
          <a:lstStyle/>
          <a:p>
            <a:pPr fontAlgn="auto">
              <a:spcBef>
                <a:spcPts val="800"/>
              </a:spcBef>
              <a:buFont typeface="Arial"/>
              <a:buChar char="•"/>
              <a:defRPr/>
            </a:pPr>
            <a:r>
              <a:rPr lang="en-US" sz="3500" dirty="0" smtClean="0"/>
              <a:t>Most aspects </a:t>
            </a:r>
            <a:r>
              <a:rPr lang="en-US" sz="3500" dirty="0"/>
              <a:t>of employment in South Korea are governed by laws and violations of mandatory </a:t>
            </a:r>
            <a:r>
              <a:rPr lang="en-US" sz="3500" dirty="0" smtClean="0"/>
              <a:t>provisions are treated as </a:t>
            </a:r>
            <a:r>
              <a:rPr lang="en-US" sz="3500" dirty="0"/>
              <a:t>criminal </a:t>
            </a:r>
            <a:r>
              <a:rPr lang="en-US" sz="3500" dirty="0" smtClean="0"/>
              <a:t>offenses. </a:t>
            </a:r>
          </a:p>
          <a:p>
            <a:pPr fontAlgn="auto">
              <a:spcBef>
                <a:spcPts val="800"/>
              </a:spcBef>
              <a:buFont typeface="Arial"/>
              <a:buChar char="•"/>
              <a:defRPr/>
            </a:pPr>
            <a:r>
              <a:rPr lang="en-US" sz="3500" dirty="0" smtClean="0"/>
              <a:t>Employees </a:t>
            </a:r>
            <a:r>
              <a:rPr lang="en-US" sz="3500" dirty="0"/>
              <a:t>are entitled to paid holidays designated by the company and are also entitled to 10 days of paid leave when they have worked one year without absence and, 8 days </a:t>
            </a:r>
            <a:r>
              <a:rPr lang="en-US" sz="3500" dirty="0" smtClean="0"/>
              <a:t>of </a:t>
            </a:r>
            <a:r>
              <a:rPr lang="en-US" sz="3500" dirty="0"/>
              <a:t>when they worked 90% or more </a:t>
            </a:r>
            <a:r>
              <a:rPr lang="en-US" sz="3500" dirty="0" smtClean="0"/>
              <a:t> </a:t>
            </a:r>
          </a:p>
          <a:p>
            <a:pPr fontAlgn="auto">
              <a:spcBef>
                <a:spcPts val="800"/>
              </a:spcBef>
              <a:buFont typeface="Arial"/>
              <a:buChar char="•"/>
              <a:defRPr/>
            </a:pPr>
            <a:r>
              <a:rPr lang="en-US" sz="3500" dirty="0" smtClean="0"/>
              <a:t>Female employees </a:t>
            </a:r>
            <a:r>
              <a:rPr lang="en-US" sz="3500" dirty="0"/>
              <a:t>are entitled to 90 </a:t>
            </a:r>
            <a:r>
              <a:rPr lang="en-US" sz="3500" dirty="0" smtClean="0"/>
              <a:t>days of </a:t>
            </a:r>
            <a:r>
              <a:rPr lang="en-US" sz="3500" dirty="0"/>
              <a:t>paid maternity leave of which 45 days must be used after childbirth, with the final 30 days compensated by the Unemployment Insurance Fund </a:t>
            </a:r>
            <a:endParaRPr lang="en-US" sz="3500" dirty="0" smtClean="0"/>
          </a:p>
          <a:p>
            <a:pPr fontAlgn="auto">
              <a:spcBef>
                <a:spcPts val="800"/>
              </a:spcBef>
              <a:buFont typeface="Arial"/>
              <a:buChar char="•"/>
              <a:defRPr/>
            </a:pPr>
            <a:r>
              <a:rPr lang="en-US" sz="3500" dirty="0" smtClean="0"/>
              <a:t>Sick leave is </a:t>
            </a:r>
            <a:r>
              <a:rPr lang="en-US" sz="3500" dirty="0"/>
              <a:t>required only for occupational injuries/</a:t>
            </a:r>
            <a:r>
              <a:rPr lang="en-US" sz="3500" dirty="0" smtClean="0"/>
              <a:t>accidents</a:t>
            </a:r>
          </a:p>
          <a:p>
            <a:pPr fontAlgn="auto">
              <a:spcBef>
                <a:spcPts val="800"/>
              </a:spcBef>
              <a:buFont typeface="Arial"/>
              <a:buChar char="•"/>
              <a:defRPr/>
            </a:pPr>
            <a:r>
              <a:rPr lang="en-US" sz="3500" dirty="0"/>
              <a:t>Pensions cover most </a:t>
            </a:r>
            <a:r>
              <a:rPr lang="en-US" sz="3500" dirty="0" smtClean="0"/>
              <a:t>workers</a:t>
            </a:r>
            <a:r>
              <a:rPr lang="en-US" sz="3500" dirty="0"/>
              <a:t>; both the employer and employee contribute to retirement benefits and employees are eligible after 20 years of </a:t>
            </a:r>
            <a:r>
              <a:rPr lang="en-US" sz="3500" dirty="0" smtClean="0"/>
              <a:t>service</a:t>
            </a:r>
          </a:p>
          <a:p>
            <a:pPr fontAlgn="auto">
              <a:spcBef>
                <a:spcPts val="800"/>
              </a:spcBef>
              <a:buFont typeface="Arial"/>
              <a:buChar char="•"/>
              <a:defRPr/>
            </a:pPr>
            <a:r>
              <a:rPr lang="en-US" sz="3500" dirty="0" smtClean="0"/>
              <a:t>Employee health insurance subscription is required at a rate of approximately 5% of annual base salary. Medical services are provided by doctors, clinics, hospitals, and pharmacist under contract with the National Health Insurance Corporation (NHIC)</a:t>
            </a:r>
            <a:endParaRPr lang="en-US" sz="3500" dirty="0"/>
          </a:p>
          <a:p>
            <a:pPr fontAlgn="auto">
              <a:buFont typeface="Arial"/>
              <a:buChar char="•"/>
              <a:defRP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457200" y="42863"/>
            <a:ext cx="8229600" cy="1143000"/>
          </a:xfrm>
        </p:spPr>
        <p:txBody>
          <a:bodyPr/>
          <a:lstStyle/>
          <a:p>
            <a:r>
              <a:rPr lang="en-US" smtClean="0"/>
              <a:t>India</a:t>
            </a:r>
          </a:p>
        </p:txBody>
      </p:sp>
      <p:sp>
        <p:nvSpPr>
          <p:cNvPr id="3" name="Content Placeholder 2"/>
          <p:cNvSpPr>
            <a:spLocks noGrp="1"/>
          </p:cNvSpPr>
          <p:nvPr>
            <p:ph idx="1"/>
          </p:nvPr>
        </p:nvSpPr>
        <p:spPr>
          <a:xfrm>
            <a:off x="457200" y="1270000"/>
            <a:ext cx="8229600" cy="5578475"/>
          </a:xfrm>
        </p:spPr>
        <p:txBody>
          <a:bodyPr rtlCol="0">
            <a:normAutofit fontScale="70000" lnSpcReduction="20000"/>
          </a:bodyPr>
          <a:lstStyle/>
          <a:p>
            <a:pPr fontAlgn="auto">
              <a:buFont typeface="Arial"/>
              <a:buChar char="•"/>
              <a:defRPr/>
            </a:pPr>
            <a:r>
              <a:rPr lang="en-US" dirty="0" smtClean="0"/>
              <a:t>India is a democratic federal republic with a diverse economy</a:t>
            </a:r>
          </a:p>
          <a:p>
            <a:pPr fontAlgn="auto">
              <a:buFont typeface="Arial"/>
              <a:buChar char="•"/>
              <a:defRPr/>
            </a:pPr>
            <a:r>
              <a:rPr lang="en-US" dirty="0" smtClean="0"/>
              <a:t>The Directive Principle of State Policy has statues that affect various </a:t>
            </a:r>
            <a:r>
              <a:rPr lang="en-US" dirty="0"/>
              <a:t>aspects of </a:t>
            </a:r>
            <a:r>
              <a:rPr lang="en-US" dirty="0" smtClean="0"/>
              <a:t>employment relationships </a:t>
            </a:r>
            <a:r>
              <a:rPr lang="en-US" dirty="0"/>
              <a:t>such as working conditions and participation in management </a:t>
            </a:r>
            <a:endParaRPr lang="en-US" dirty="0" smtClean="0"/>
          </a:p>
          <a:p>
            <a:pPr fontAlgn="auto">
              <a:buFont typeface="Arial"/>
              <a:buChar char="•"/>
              <a:defRPr/>
            </a:pPr>
            <a:r>
              <a:rPr lang="en-US" dirty="0" smtClean="0"/>
              <a:t>Paid time-off benefits:</a:t>
            </a:r>
          </a:p>
          <a:p>
            <a:pPr lvl="1" fontAlgn="auto">
              <a:buFont typeface="Arial"/>
              <a:buChar char="–"/>
              <a:defRPr/>
            </a:pPr>
            <a:r>
              <a:rPr lang="en-US" dirty="0" smtClean="0"/>
              <a:t>Leave is usually calculated </a:t>
            </a:r>
            <a:r>
              <a:rPr lang="en-US" dirty="0"/>
              <a:t>for each year based on the number of days worked in the previous </a:t>
            </a:r>
            <a:r>
              <a:rPr lang="en-US" dirty="0" smtClean="0"/>
              <a:t>year, up </a:t>
            </a:r>
            <a:r>
              <a:rPr lang="en-US" dirty="0"/>
              <a:t>to a maximum of 30 days </a:t>
            </a:r>
            <a:r>
              <a:rPr lang="en-US" dirty="0" smtClean="0"/>
              <a:t> </a:t>
            </a:r>
          </a:p>
          <a:p>
            <a:pPr lvl="1" fontAlgn="auto">
              <a:buFont typeface="Arial"/>
              <a:buChar char="–"/>
              <a:defRPr/>
            </a:pPr>
            <a:r>
              <a:rPr lang="en-US" dirty="0" smtClean="0"/>
              <a:t>There is no </a:t>
            </a:r>
            <a:r>
              <a:rPr lang="en-US" dirty="0"/>
              <a:t>statutory provision </a:t>
            </a:r>
            <a:r>
              <a:rPr lang="en-US" dirty="0" smtClean="0"/>
              <a:t>for </a:t>
            </a:r>
            <a:r>
              <a:rPr lang="en-US" dirty="0"/>
              <a:t>paternity leave but maternity leave is allowed in the form of paid time-off and possible medical bonus </a:t>
            </a:r>
            <a:endParaRPr lang="en-US" dirty="0" smtClean="0"/>
          </a:p>
          <a:p>
            <a:pPr fontAlgn="auto">
              <a:buFont typeface="Arial"/>
              <a:buChar char="•"/>
              <a:defRPr/>
            </a:pPr>
            <a:r>
              <a:rPr lang="en-US" dirty="0" smtClean="0"/>
              <a:t>Protection benefits:</a:t>
            </a:r>
          </a:p>
          <a:p>
            <a:pPr lvl="1" fontAlgn="auto">
              <a:buFont typeface="Arial"/>
              <a:buChar char="–"/>
              <a:defRPr/>
            </a:pPr>
            <a:r>
              <a:rPr lang="en-US" dirty="0" smtClean="0"/>
              <a:t>In 2004, a voluntary old-age disability</a:t>
            </a:r>
            <a:r>
              <a:rPr lang="en-US" dirty="0"/>
              <a:t>, and </a:t>
            </a:r>
            <a:r>
              <a:rPr lang="en-US" dirty="0" smtClean="0"/>
              <a:t>survivors’ </a:t>
            </a:r>
            <a:r>
              <a:rPr lang="en-US" dirty="0"/>
              <a:t>benefits scheme was enacted </a:t>
            </a:r>
            <a:endParaRPr lang="en-US" dirty="0" smtClean="0"/>
          </a:p>
          <a:p>
            <a:pPr lvl="1" fontAlgn="auto">
              <a:buFont typeface="Arial"/>
              <a:buChar char="–"/>
              <a:defRPr/>
            </a:pPr>
            <a:r>
              <a:rPr lang="en-US" dirty="0"/>
              <a:t>State governments arrange for the provision of medical care on behalf of the Employees' State Insurance </a:t>
            </a:r>
            <a:r>
              <a:rPr lang="en-US" dirty="0" smtClean="0"/>
              <a:t>Corporation</a:t>
            </a:r>
          </a:p>
          <a:p>
            <a:pPr fontAlgn="auto">
              <a:buFont typeface="Arial"/>
              <a:buChar char="•"/>
              <a:defRPr/>
            </a:pPr>
            <a:r>
              <a:rPr lang="en-US" dirty="0" smtClean="0"/>
              <a:t>State governments arrange for the provision of medical care on behalf of the Employees’ State Insurance Corporation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457200" y="84138"/>
            <a:ext cx="8229600" cy="1143000"/>
          </a:xfrm>
        </p:spPr>
        <p:txBody>
          <a:bodyPr/>
          <a:lstStyle/>
          <a:p>
            <a:r>
              <a:rPr lang="en-US" smtClean="0"/>
              <a:t>Learning Objectives</a:t>
            </a:r>
          </a:p>
        </p:txBody>
      </p:sp>
      <p:sp>
        <p:nvSpPr>
          <p:cNvPr id="3" name="Content Placeholder 2"/>
          <p:cNvSpPr>
            <a:spLocks noGrp="1"/>
          </p:cNvSpPr>
          <p:nvPr>
            <p:ph idx="1"/>
          </p:nvPr>
        </p:nvSpPr>
        <p:spPr>
          <a:xfrm>
            <a:off x="457200" y="1320800"/>
            <a:ext cx="8229600" cy="5502275"/>
          </a:xfrm>
        </p:spPr>
        <p:txBody>
          <a:bodyPr rtlCol="0">
            <a:normAutofit lnSpcReduction="10000"/>
          </a:bodyPr>
          <a:lstStyle/>
          <a:p>
            <a:pPr marL="350838" indent="-350838" fontAlgn="auto">
              <a:lnSpc>
                <a:spcPct val="90000"/>
              </a:lnSpc>
              <a:buFont typeface="Arial"/>
              <a:buChar char="•"/>
              <a:defRPr/>
            </a:pPr>
            <a:r>
              <a:rPr lang="en-US" dirty="0"/>
              <a:t>Differences between benefits in the US and around the world</a:t>
            </a:r>
          </a:p>
          <a:p>
            <a:pPr marL="350838" indent="-350838" fontAlgn="auto">
              <a:lnSpc>
                <a:spcPct val="90000"/>
              </a:lnSpc>
              <a:buFont typeface="Arial"/>
              <a:buChar char="•"/>
              <a:defRPr/>
            </a:pPr>
            <a:r>
              <a:rPr lang="en-US" dirty="0"/>
              <a:t>Paid time-off benefits in various continents and countries</a:t>
            </a:r>
          </a:p>
          <a:p>
            <a:pPr marL="350838" indent="-350838" fontAlgn="auto">
              <a:lnSpc>
                <a:spcPct val="90000"/>
              </a:lnSpc>
              <a:buFont typeface="Arial"/>
              <a:buChar char="•"/>
              <a:defRPr/>
            </a:pPr>
            <a:r>
              <a:rPr lang="en-US" dirty="0"/>
              <a:t>Protection benefits such as retirement, health care, and social security in various continents and countries</a:t>
            </a:r>
          </a:p>
          <a:p>
            <a:pPr marL="350838" indent="-350838" fontAlgn="auto">
              <a:lnSpc>
                <a:spcPct val="90000"/>
              </a:lnSpc>
              <a:buFont typeface="Arial"/>
              <a:buChar char="•"/>
              <a:defRPr/>
            </a:pPr>
            <a:r>
              <a:rPr lang="en-US" dirty="0"/>
              <a:t>Legal and regulatory influences on </a:t>
            </a:r>
            <a:r>
              <a:rPr lang="en-US" dirty="0" smtClean="0"/>
              <a:t>employee-benefits </a:t>
            </a:r>
            <a:r>
              <a:rPr lang="en-US" dirty="0"/>
              <a:t>practices</a:t>
            </a:r>
          </a:p>
          <a:p>
            <a:pPr marL="350838" indent="-350838" fontAlgn="auto">
              <a:lnSpc>
                <a:spcPct val="90000"/>
              </a:lnSpc>
              <a:buFont typeface="Arial"/>
              <a:buChar char="•"/>
              <a:defRPr/>
            </a:pPr>
            <a:r>
              <a:rPr lang="en-US" dirty="0"/>
              <a:t>Other practices that distinguish countries benefits </a:t>
            </a:r>
            <a:r>
              <a:rPr lang="en-US" dirty="0" smtClean="0"/>
              <a:t>programs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457200" y="187325"/>
            <a:ext cx="8229600" cy="1143000"/>
          </a:xfrm>
        </p:spPr>
        <p:txBody>
          <a:bodyPr/>
          <a:lstStyle/>
          <a:p>
            <a:r>
              <a:rPr lang="en-US" smtClean="0"/>
              <a:t>Saudi Arabia</a:t>
            </a:r>
          </a:p>
        </p:txBody>
      </p:sp>
      <p:sp>
        <p:nvSpPr>
          <p:cNvPr id="3" name="Content Placeholder 2"/>
          <p:cNvSpPr>
            <a:spLocks noGrp="1"/>
          </p:cNvSpPr>
          <p:nvPr>
            <p:ph idx="1"/>
          </p:nvPr>
        </p:nvSpPr>
        <p:spPr>
          <a:xfrm>
            <a:off x="457200" y="1565275"/>
            <a:ext cx="8229600" cy="5156200"/>
          </a:xfrm>
        </p:spPr>
        <p:txBody>
          <a:bodyPr rtlCol="0">
            <a:normAutofit fontScale="92500" lnSpcReduction="20000"/>
          </a:bodyPr>
          <a:lstStyle/>
          <a:p>
            <a:pPr fontAlgn="auto">
              <a:lnSpc>
                <a:spcPct val="90000"/>
              </a:lnSpc>
              <a:spcAft>
                <a:spcPts val="600"/>
              </a:spcAft>
              <a:buFont typeface="Arial"/>
              <a:buChar char="•"/>
              <a:defRPr/>
            </a:pPr>
            <a:r>
              <a:rPr lang="en-US" dirty="0" smtClean="0"/>
              <a:t>Islamic </a:t>
            </a:r>
            <a:r>
              <a:rPr lang="en-US" dirty="0" err="1" smtClean="0"/>
              <a:t>Shari’a</a:t>
            </a:r>
            <a:r>
              <a:rPr lang="en-US" dirty="0" smtClean="0"/>
              <a:t> law</a:t>
            </a:r>
          </a:p>
          <a:p>
            <a:pPr fontAlgn="auto">
              <a:lnSpc>
                <a:spcPct val="90000"/>
              </a:lnSpc>
              <a:spcAft>
                <a:spcPts val="600"/>
              </a:spcAft>
              <a:buFont typeface="Arial"/>
              <a:buChar char="•"/>
              <a:defRPr/>
            </a:pPr>
            <a:r>
              <a:rPr lang="en-US" dirty="0" smtClean="0"/>
              <a:t>15-21 days of paid vacation based on longevity</a:t>
            </a:r>
          </a:p>
          <a:p>
            <a:pPr fontAlgn="auto">
              <a:lnSpc>
                <a:spcPct val="90000"/>
              </a:lnSpc>
              <a:spcAft>
                <a:spcPts val="600"/>
              </a:spcAft>
              <a:buFont typeface="Arial"/>
              <a:buChar char="•"/>
              <a:defRPr/>
            </a:pPr>
            <a:r>
              <a:rPr lang="en-US" dirty="0" err="1" smtClean="0"/>
              <a:t>Eid</a:t>
            </a:r>
            <a:r>
              <a:rPr lang="en-US" dirty="0" smtClean="0"/>
              <a:t> Al-</a:t>
            </a:r>
            <a:r>
              <a:rPr lang="en-US" dirty="0" err="1" smtClean="0"/>
              <a:t>Fitr</a:t>
            </a:r>
            <a:r>
              <a:rPr lang="en-US" dirty="0" smtClean="0"/>
              <a:t> &amp; </a:t>
            </a:r>
            <a:r>
              <a:rPr lang="en-US" dirty="0" err="1"/>
              <a:t>Eid</a:t>
            </a:r>
            <a:r>
              <a:rPr lang="en-US" dirty="0"/>
              <a:t> Al-</a:t>
            </a:r>
            <a:r>
              <a:rPr lang="en-US" dirty="0" err="1" smtClean="0"/>
              <a:t>Adha</a:t>
            </a:r>
            <a:r>
              <a:rPr lang="en-US" dirty="0" smtClean="0"/>
              <a:t> – 10 day holidays</a:t>
            </a:r>
          </a:p>
          <a:p>
            <a:pPr fontAlgn="auto">
              <a:lnSpc>
                <a:spcPct val="90000"/>
              </a:lnSpc>
              <a:spcAft>
                <a:spcPts val="600"/>
              </a:spcAft>
              <a:buFont typeface="Arial"/>
              <a:buChar char="•"/>
              <a:defRPr/>
            </a:pPr>
            <a:r>
              <a:rPr lang="en-US" dirty="0" smtClean="0"/>
              <a:t>Maternity leave – 4 weeks before birth and 6 weeks after birth</a:t>
            </a:r>
          </a:p>
          <a:p>
            <a:pPr fontAlgn="auto">
              <a:lnSpc>
                <a:spcPct val="90000"/>
              </a:lnSpc>
              <a:spcAft>
                <a:spcPts val="600"/>
              </a:spcAft>
              <a:buFont typeface="Arial"/>
              <a:buChar char="•"/>
              <a:defRPr/>
            </a:pPr>
            <a:r>
              <a:rPr lang="en-US" dirty="0" smtClean="0"/>
              <a:t>Comprehensive social insurance system covers employees in public and private sectors</a:t>
            </a:r>
          </a:p>
          <a:p>
            <a:pPr fontAlgn="auto">
              <a:lnSpc>
                <a:spcPct val="90000"/>
              </a:lnSpc>
              <a:spcAft>
                <a:spcPts val="600"/>
              </a:spcAft>
              <a:buFont typeface="Arial"/>
              <a:buChar char="•"/>
              <a:defRPr/>
            </a:pPr>
            <a:r>
              <a:rPr lang="en-US" dirty="0" smtClean="0"/>
              <a:t>Full medical services</a:t>
            </a:r>
          </a:p>
          <a:p>
            <a:pPr fontAlgn="auto">
              <a:lnSpc>
                <a:spcPct val="90000"/>
              </a:lnSpc>
              <a:spcAft>
                <a:spcPts val="600"/>
              </a:spcAft>
              <a:buFont typeface="Arial"/>
              <a:buChar char="•"/>
              <a:defRPr/>
            </a:pPr>
            <a:r>
              <a:rPr lang="en-US" dirty="0" smtClean="0"/>
              <a:t>Employer provides living quarters and transportation</a:t>
            </a:r>
          </a:p>
          <a:p>
            <a:pPr fontAlgn="auto">
              <a:buFont typeface="Arial"/>
              <a:buChar char="•"/>
              <a:defRPr/>
            </a:pP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457200" y="117475"/>
            <a:ext cx="8229600" cy="1143000"/>
          </a:xfrm>
        </p:spPr>
        <p:txBody>
          <a:bodyPr/>
          <a:lstStyle/>
          <a:p>
            <a:r>
              <a:rPr lang="en-US" smtClean="0"/>
              <a:t>South Africa</a:t>
            </a:r>
          </a:p>
        </p:txBody>
      </p:sp>
      <p:sp>
        <p:nvSpPr>
          <p:cNvPr id="3" name="Content Placeholder 2"/>
          <p:cNvSpPr>
            <a:spLocks noGrp="1"/>
          </p:cNvSpPr>
          <p:nvPr>
            <p:ph idx="1"/>
          </p:nvPr>
        </p:nvSpPr>
        <p:spPr>
          <a:xfrm>
            <a:off x="457200" y="1252538"/>
            <a:ext cx="8229600" cy="5245100"/>
          </a:xfrm>
        </p:spPr>
        <p:txBody>
          <a:bodyPr rtlCol="0">
            <a:normAutofit fontScale="77500" lnSpcReduction="20000"/>
          </a:bodyPr>
          <a:lstStyle/>
          <a:p>
            <a:pPr fontAlgn="auto">
              <a:buFont typeface="Arial"/>
              <a:buChar char="•"/>
              <a:defRPr/>
            </a:pPr>
            <a:r>
              <a:rPr lang="en-US" dirty="0" smtClean="0"/>
              <a:t>South Africa is one of the more economically developed countries on the Continent</a:t>
            </a:r>
          </a:p>
          <a:p>
            <a:pPr fontAlgn="auto">
              <a:buFont typeface="Arial"/>
              <a:buChar char="•"/>
              <a:defRPr/>
            </a:pPr>
            <a:r>
              <a:rPr lang="en-US" dirty="0" smtClean="0"/>
              <a:t>Labor Relations Act of 1995 – there is no distinction between union and nonunion employees and all employment relationships are dealt with under this law</a:t>
            </a:r>
          </a:p>
          <a:p>
            <a:pPr fontAlgn="auto">
              <a:buFont typeface="Arial"/>
              <a:buChar char="•"/>
              <a:defRPr/>
            </a:pPr>
            <a:r>
              <a:rPr lang="en-US" dirty="0" smtClean="0"/>
              <a:t>21 days of annual leave every year plus 12 public holidays</a:t>
            </a:r>
          </a:p>
          <a:p>
            <a:pPr fontAlgn="auto">
              <a:buFont typeface="Arial"/>
              <a:buChar char="•"/>
              <a:defRPr/>
            </a:pPr>
            <a:r>
              <a:rPr lang="en-US" dirty="0" smtClean="0"/>
              <a:t>Sick leave is calculated over a 36-month period at the same employer, and an employee is entitled to paid sick leave equal to the number of days an employee would normally work during a period of six weeks</a:t>
            </a:r>
          </a:p>
          <a:p>
            <a:pPr fontAlgn="auto">
              <a:buFont typeface="Arial"/>
              <a:buChar char="•"/>
              <a:defRPr/>
            </a:pPr>
            <a:r>
              <a:rPr lang="en-US" dirty="0" smtClean="0"/>
              <a:t>4 months of unpaid maternity leave </a:t>
            </a:r>
          </a:p>
          <a:p>
            <a:pPr fontAlgn="auto">
              <a:buFont typeface="Arial"/>
              <a:buChar char="•"/>
              <a:defRPr/>
            </a:pPr>
            <a:r>
              <a:rPr lang="en-US" dirty="0" smtClean="0"/>
              <a:t>State pensions are modest</a:t>
            </a:r>
          </a:p>
          <a:p>
            <a:pPr fontAlgn="auto">
              <a:buFont typeface="Arial"/>
              <a:buChar char="•"/>
              <a:defRPr/>
            </a:pPr>
            <a:r>
              <a:rPr lang="en-US" dirty="0" smtClean="0"/>
              <a:t>Numerous private medical plans</a:t>
            </a:r>
          </a:p>
          <a:p>
            <a:pPr fontAlgn="auto">
              <a:buFont typeface="Arial"/>
              <a:buChar char="•"/>
              <a:defRP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457200" y="25400"/>
            <a:ext cx="8229600" cy="1143000"/>
          </a:xfrm>
        </p:spPr>
        <p:txBody>
          <a:bodyPr/>
          <a:lstStyle/>
          <a:p>
            <a:r>
              <a:rPr lang="en-US" smtClean="0"/>
              <a:t>Australia</a:t>
            </a:r>
          </a:p>
        </p:txBody>
      </p:sp>
      <p:sp>
        <p:nvSpPr>
          <p:cNvPr id="3" name="Content Placeholder 2"/>
          <p:cNvSpPr>
            <a:spLocks noGrp="1"/>
          </p:cNvSpPr>
          <p:nvPr>
            <p:ph idx="1"/>
          </p:nvPr>
        </p:nvSpPr>
        <p:spPr>
          <a:xfrm>
            <a:off x="457200" y="1185863"/>
            <a:ext cx="8229600" cy="5319712"/>
          </a:xfrm>
        </p:spPr>
        <p:txBody>
          <a:bodyPr rtlCol="0">
            <a:normAutofit fontScale="92500" lnSpcReduction="10000"/>
          </a:bodyPr>
          <a:lstStyle/>
          <a:p>
            <a:pPr fontAlgn="auto">
              <a:buFont typeface="Arial"/>
              <a:buChar char="•"/>
              <a:defRPr/>
            </a:pPr>
            <a:r>
              <a:rPr lang="en-US" sz="3000" dirty="0" smtClean="0"/>
              <a:t>Most employment </a:t>
            </a:r>
            <a:r>
              <a:rPr lang="en-US" sz="3000" dirty="0"/>
              <a:t>actions are governed by the 2005 Work Choices </a:t>
            </a:r>
            <a:r>
              <a:rPr lang="en-US" sz="3000" dirty="0" smtClean="0"/>
              <a:t>Act</a:t>
            </a:r>
          </a:p>
          <a:p>
            <a:pPr fontAlgn="auto">
              <a:buFont typeface="Arial"/>
              <a:buChar char="•"/>
              <a:defRPr/>
            </a:pPr>
            <a:r>
              <a:rPr lang="en-US" sz="3000" dirty="0" smtClean="0"/>
              <a:t>Full time employees </a:t>
            </a:r>
            <a:r>
              <a:rPr lang="en-US" sz="3000" dirty="0"/>
              <a:t>are entitled to 10 days paid personal time and </a:t>
            </a:r>
            <a:r>
              <a:rPr lang="en-US" sz="3000" dirty="0" smtClean="0"/>
              <a:t>also 20 </a:t>
            </a:r>
            <a:r>
              <a:rPr lang="en-US" sz="3000" dirty="0"/>
              <a:t>days of </a:t>
            </a:r>
            <a:r>
              <a:rPr lang="en-US" sz="3000" dirty="0" smtClean="0"/>
              <a:t>annual leave which </a:t>
            </a:r>
            <a:r>
              <a:rPr lang="en-US" sz="3000" dirty="0"/>
              <a:t>can roll over. </a:t>
            </a:r>
            <a:r>
              <a:rPr lang="en-US" sz="3000" dirty="0" smtClean="0"/>
              <a:t>Unpaid </a:t>
            </a:r>
            <a:r>
              <a:rPr lang="en-US" sz="3000" dirty="0"/>
              <a:t>parental leave up to 52 </a:t>
            </a:r>
            <a:r>
              <a:rPr lang="en-US" sz="3000" dirty="0" smtClean="0"/>
              <a:t>weeks. Paid maternity and paid paternity leave maximum are 18 weeks</a:t>
            </a:r>
          </a:p>
          <a:p>
            <a:pPr fontAlgn="auto">
              <a:buFont typeface="Arial"/>
              <a:buChar char="•"/>
              <a:defRPr/>
            </a:pPr>
            <a:r>
              <a:rPr lang="en-US" sz="3000" dirty="0" smtClean="0"/>
              <a:t>Employers are required to make annual </a:t>
            </a:r>
            <a:r>
              <a:rPr lang="en-US" sz="3000" dirty="0"/>
              <a:t>contributions to help support government </a:t>
            </a:r>
            <a:r>
              <a:rPr lang="en-US" sz="3000" dirty="0" smtClean="0"/>
              <a:t>pensions</a:t>
            </a:r>
          </a:p>
          <a:p>
            <a:pPr fontAlgn="auto">
              <a:buFont typeface="Arial"/>
              <a:buChar char="•"/>
              <a:defRPr/>
            </a:pPr>
            <a:r>
              <a:rPr lang="en-US" sz="3000" dirty="0" smtClean="0"/>
              <a:t>Health benefits include </a:t>
            </a:r>
            <a:r>
              <a:rPr lang="en-US" sz="3000" dirty="0"/>
              <a:t>free care by staff doctors in public hospitals; patients pay 15% of the scheduled fees or </a:t>
            </a:r>
            <a:r>
              <a:rPr lang="en-US" sz="3000" dirty="0" smtClean="0"/>
              <a:t>A$</a:t>
            </a:r>
            <a:r>
              <a:rPr lang="en-US" sz="3000" dirty="0"/>
              <a:t>50.10; whichever is less</a:t>
            </a:r>
            <a:r>
              <a:rPr lang="en-US" sz="3000" dirty="0" smtClean="0"/>
              <a:t> </a:t>
            </a:r>
          </a:p>
          <a:p>
            <a:pPr fontAlgn="auto">
              <a:buFont typeface="Arial"/>
              <a:buChar char="•"/>
              <a:defRPr/>
            </a:pPr>
            <a:endParaRPr lang="en-US" dirty="0" smtClean="0"/>
          </a:p>
          <a:p>
            <a:pPr fontAlgn="auto">
              <a:buFont typeface="Arial"/>
              <a:buChar char="•"/>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Summary </a:t>
            </a:r>
          </a:p>
        </p:txBody>
      </p:sp>
      <p:sp>
        <p:nvSpPr>
          <p:cNvPr id="37890" name="Content Placeholder 2"/>
          <p:cNvSpPr>
            <a:spLocks noGrp="1"/>
          </p:cNvSpPr>
          <p:nvPr>
            <p:ph idx="1"/>
          </p:nvPr>
        </p:nvSpPr>
        <p:spPr/>
        <p:txBody>
          <a:bodyPr/>
          <a:lstStyle/>
          <a:p>
            <a:pPr>
              <a:spcAft>
                <a:spcPct val="0"/>
              </a:spcAft>
            </a:pPr>
            <a:r>
              <a:rPr lang="en-US" smtClean="0"/>
              <a:t>A comparison of U.S.-based benefits and those of the countries identified in this chapter reveal that the U.S. has fewer paid days off for employees but greater leave benefits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The World is Flat</a:t>
            </a:r>
          </a:p>
        </p:txBody>
      </p:sp>
      <p:sp>
        <p:nvSpPr>
          <p:cNvPr id="17410" name="Content Placeholder 2"/>
          <p:cNvSpPr>
            <a:spLocks noGrp="1"/>
          </p:cNvSpPr>
          <p:nvPr>
            <p:ph idx="1"/>
          </p:nvPr>
        </p:nvSpPr>
        <p:spPr>
          <a:xfrm>
            <a:off x="457200" y="1701800"/>
            <a:ext cx="8229600" cy="4756150"/>
          </a:xfrm>
        </p:spPr>
        <p:txBody>
          <a:bodyPr/>
          <a:lstStyle/>
          <a:p>
            <a:pPr marL="350838" indent="-350838">
              <a:lnSpc>
                <a:spcPct val="90000"/>
              </a:lnSpc>
              <a:spcAft>
                <a:spcPct val="0"/>
              </a:spcAft>
            </a:pPr>
            <a:r>
              <a:rPr lang="en-US" sz="2800" smtClean="0"/>
              <a:t>According to Thomas Friedman in his best seller, The World Is Flat, recent technological globalization has increased the “interconnectedness” between economies in various parts of the world</a:t>
            </a:r>
          </a:p>
          <a:p>
            <a:pPr marL="350838" indent="-350838">
              <a:lnSpc>
                <a:spcPct val="90000"/>
              </a:lnSpc>
              <a:spcAft>
                <a:spcPct val="0"/>
              </a:spcAft>
            </a:pPr>
            <a:r>
              <a:rPr lang="en-US" sz="2800" smtClean="0"/>
              <a:t>This means that that U.S. economy must become more globally-agile and with it U.S. companies must employ HR professional who can navigate and understand legal and compliance issues within the global context and specifically, within the countries where their company has established a economic presence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North America - NAFTA</a:t>
            </a:r>
          </a:p>
        </p:txBody>
      </p:sp>
      <p:sp>
        <p:nvSpPr>
          <p:cNvPr id="3" name="Content Placeholder 2"/>
          <p:cNvSpPr>
            <a:spLocks noGrp="1"/>
          </p:cNvSpPr>
          <p:nvPr>
            <p:ph idx="1"/>
          </p:nvPr>
        </p:nvSpPr>
        <p:spPr>
          <a:xfrm>
            <a:off x="457200" y="1735138"/>
            <a:ext cx="8229600" cy="4525962"/>
          </a:xfrm>
        </p:spPr>
        <p:txBody>
          <a:bodyPr rtlCol="0">
            <a:normAutofit fontScale="85000" lnSpcReduction="20000"/>
          </a:bodyPr>
          <a:lstStyle/>
          <a:p>
            <a:pPr fontAlgn="auto">
              <a:spcAft>
                <a:spcPts val="600"/>
              </a:spcAft>
              <a:buFont typeface="Arial"/>
              <a:buChar char="•"/>
              <a:defRPr/>
            </a:pPr>
            <a:r>
              <a:rPr lang="en-US" dirty="0"/>
              <a:t>Mexico, Canada, and the </a:t>
            </a:r>
            <a:r>
              <a:rPr lang="en-US" dirty="0" smtClean="0"/>
              <a:t>U.S. </a:t>
            </a:r>
            <a:r>
              <a:rPr lang="en-US" dirty="0"/>
              <a:t>are part of a trade bloc known as NAFTA – the North Atlantic Free Trade Agreement </a:t>
            </a:r>
            <a:endParaRPr lang="en-US" dirty="0" smtClean="0"/>
          </a:p>
          <a:p>
            <a:pPr fontAlgn="auto">
              <a:spcAft>
                <a:spcPts val="600"/>
              </a:spcAft>
              <a:buFont typeface="Arial"/>
              <a:buChar char="•"/>
              <a:defRPr/>
            </a:pPr>
            <a:r>
              <a:rPr lang="en-US" dirty="0" smtClean="0"/>
              <a:t>NAFTA </a:t>
            </a:r>
            <a:r>
              <a:rPr lang="en-US" dirty="0"/>
              <a:t>created the world’s largest free trade area, which now links 450 million people producing $17 trillion worth of goods and </a:t>
            </a:r>
            <a:r>
              <a:rPr lang="en-US" dirty="0" smtClean="0"/>
              <a:t>services. </a:t>
            </a:r>
          </a:p>
          <a:p>
            <a:pPr fontAlgn="auto">
              <a:spcAft>
                <a:spcPts val="600"/>
              </a:spcAft>
              <a:buFont typeface="Arial"/>
              <a:buChar char="•"/>
              <a:defRPr/>
            </a:pPr>
            <a:r>
              <a:rPr lang="en-US" dirty="0" smtClean="0"/>
              <a:t>The labor side of </a:t>
            </a:r>
            <a:r>
              <a:rPr lang="en-US" dirty="0"/>
              <a:t>NAFTA is the North American Agreement on Labor Cooperation (NAALC) and was created in order to promote cooperation between trade unions and social organizations in order to champion improved labor conditions </a:t>
            </a: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198438"/>
            <a:ext cx="8229600" cy="1143000"/>
          </a:xfrm>
        </p:spPr>
        <p:txBody>
          <a:bodyPr/>
          <a:lstStyle/>
          <a:p>
            <a:r>
              <a:rPr lang="en-US" smtClean="0"/>
              <a:t>Canada</a:t>
            </a:r>
          </a:p>
        </p:txBody>
      </p:sp>
      <p:sp>
        <p:nvSpPr>
          <p:cNvPr id="3" name="Content Placeholder 2"/>
          <p:cNvSpPr>
            <a:spLocks noGrp="1"/>
          </p:cNvSpPr>
          <p:nvPr>
            <p:ph idx="1"/>
          </p:nvPr>
        </p:nvSpPr>
        <p:spPr>
          <a:xfrm>
            <a:off x="457200" y="1422400"/>
            <a:ext cx="8229600" cy="4933950"/>
          </a:xfrm>
        </p:spPr>
        <p:txBody>
          <a:bodyPr rtlCol="0">
            <a:normAutofit fontScale="85000" lnSpcReduction="20000"/>
          </a:bodyPr>
          <a:lstStyle/>
          <a:p>
            <a:pPr fontAlgn="auto">
              <a:buFont typeface="Arial"/>
              <a:buChar char="•"/>
              <a:defRPr/>
            </a:pPr>
            <a:r>
              <a:rPr lang="en-US" dirty="0" smtClean="0"/>
              <a:t>The </a:t>
            </a:r>
            <a:r>
              <a:rPr lang="en-US" dirty="0"/>
              <a:t>basic rule of Canadian law holds that labor and employment law fall within the exclusive jurisdiction of the provinces </a:t>
            </a:r>
            <a:endParaRPr lang="en-US" dirty="0" smtClean="0"/>
          </a:p>
          <a:p>
            <a:pPr fontAlgn="auto">
              <a:buFont typeface="Arial"/>
              <a:buChar char="•"/>
              <a:defRPr/>
            </a:pPr>
            <a:r>
              <a:rPr lang="en-US" dirty="0" smtClean="0"/>
              <a:t>Employees are entitled to several paid holidays, the number of which varies by province. Typically, the number of paid holidays is 10 per year</a:t>
            </a:r>
          </a:p>
          <a:p>
            <a:pPr fontAlgn="auto">
              <a:buFont typeface="Arial"/>
              <a:buChar char="•"/>
              <a:defRPr/>
            </a:pPr>
            <a:r>
              <a:rPr lang="en-US" dirty="0" smtClean="0"/>
              <a:t>Two weeks paid vacation</a:t>
            </a:r>
          </a:p>
          <a:p>
            <a:pPr fontAlgn="auto">
              <a:buFont typeface="Arial"/>
              <a:buChar char="•"/>
              <a:defRPr/>
            </a:pPr>
            <a:r>
              <a:rPr lang="en-US" dirty="0" smtClean="0"/>
              <a:t>Two state pension plans, one for Quebec residents only and one for all other Canadians</a:t>
            </a:r>
          </a:p>
          <a:p>
            <a:pPr fontAlgn="auto">
              <a:buFont typeface="Arial"/>
              <a:buChar char="•"/>
              <a:defRPr/>
            </a:pPr>
            <a:r>
              <a:rPr lang="en-US" dirty="0" smtClean="0"/>
              <a:t>Medical and basic hospital care paid for by provincial medical insurance plans with compulsory coverage for all residents</a:t>
            </a:r>
            <a:endParaRPr lang="en-US" dirty="0"/>
          </a:p>
          <a:p>
            <a:pPr fontAlgn="auto">
              <a:buFont typeface="Arial"/>
              <a:buChar char="•"/>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150813"/>
            <a:ext cx="8229600" cy="1143000"/>
          </a:xfrm>
        </p:spPr>
        <p:txBody>
          <a:bodyPr/>
          <a:lstStyle/>
          <a:p>
            <a:r>
              <a:rPr lang="en-US" smtClean="0"/>
              <a:t>Mexico</a:t>
            </a:r>
          </a:p>
        </p:txBody>
      </p:sp>
      <p:sp>
        <p:nvSpPr>
          <p:cNvPr id="3" name="Content Placeholder 2"/>
          <p:cNvSpPr>
            <a:spLocks noGrp="1"/>
          </p:cNvSpPr>
          <p:nvPr>
            <p:ph idx="1"/>
          </p:nvPr>
        </p:nvSpPr>
        <p:spPr>
          <a:xfrm>
            <a:off x="457200" y="1382713"/>
            <a:ext cx="8397875" cy="5121275"/>
          </a:xfrm>
        </p:spPr>
        <p:txBody>
          <a:bodyPr rtlCol="0">
            <a:normAutofit fontScale="77500" lnSpcReduction="20000"/>
          </a:bodyPr>
          <a:lstStyle/>
          <a:p>
            <a:pPr fontAlgn="auto">
              <a:buFont typeface="Arial"/>
              <a:buChar char="•"/>
              <a:defRPr/>
            </a:pPr>
            <a:r>
              <a:rPr lang="en-US" dirty="0" smtClean="0"/>
              <a:t>Mexico is a federal republic and Mexican labor law is based on the Mexican Federal Labor Law</a:t>
            </a:r>
          </a:p>
          <a:p>
            <a:pPr fontAlgn="auto">
              <a:buFont typeface="Arial"/>
              <a:buChar char="•"/>
              <a:defRPr/>
            </a:pPr>
            <a:r>
              <a:rPr lang="en-US" dirty="0" smtClean="0"/>
              <a:t>Workers are entitled to paid time</a:t>
            </a:r>
            <a:r>
              <a:rPr lang="en-US" dirty="0"/>
              <a:t>-off </a:t>
            </a:r>
            <a:r>
              <a:rPr lang="en-US" dirty="0" smtClean="0"/>
              <a:t>during </a:t>
            </a:r>
            <a:r>
              <a:rPr lang="en-US" dirty="0"/>
              <a:t>public holidays </a:t>
            </a:r>
            <a:r>
              <a:rPr lang="en-US" dirty="0" smtClean="0"/>
              <a:t>and those who are required to work during a mandatory holiday are entitled to double pay</a:t>
            </a:r>
          </a:p>
          <a:p>
            <a:pPr fontAlgn="auto">
              <a:buFont typeface="Arial"/>
              <a:buChar char="•"/>
              <a:defRPr/>
            </a:pPr>
            <a:r>
              <a:rPr lang="en-US" dirty="0" smtClean="0"/>
              <a:t>6 weeks of leave prior to giving birth and 6 weeks of  leave after birth on full salary</a:t>
            </a:r>
          </a:p>
          <a:p>
            <a:pPr fontAlgn="auto">
              <a:buFont typeface="Arial"/>
              <a:buChar char="•"/>
              <a:defRPr/>
            </a:pPr>
            <a:r>
              <a:rPr lang="en-US" dirty="0" smtClean="0"/>
              <a:t>Six vacation days after being employed for one year and to two more days for each subsequent year, up to a maximum of 12 days</a:t>
            </a:r>
          </a:p>
          <a:p>
            <a:pPr fontAlgn="auto">
              <a:buFont typeface="Arial"/>
              <a:buChar char="•"/>
              <a:defRPr/>
            </a:pPr>
            <a:r>
              <a:rPr lang="en-US" dirty="0" smtClean="0"/>
              <a:t>Social security programs in Mexico are administered by the Mexican Social Security Institute</a:t>
            </a:r>
          </a:p>
          <a:p>
            <a:pPr fontAlgn="auto">
              <a:buFont typeface="Arial"/>
              <a:buChar char="•"/>
              <a:defRPr/>
            </a:pPr>
            <a:r>
              <a:rPr lang="en-US" dirty="0" smtClean="0"/>
              <a:t>Medical services provided directly to patients through the health facilities of the Mexican Social Security Institute</a:t>
            </a:r>
          </a:p>
          <a:p>
            <a:pPr fontAlgn="auto">
              <a:buFont typeface="Arial"/>
              <a:buChar cha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South America</a:t>
            </a:r>
          </a:p>
        </p:txBody>
      </p:sp>
      <p:sp>
        <p:nvSpPr>
          <p:cNvPr id="21506" name="Content Placeholder 2"/>
          <p:cNvSpPr>
            <a:spLocks noGrp="1"/>
          </p:cNvSpPr>
          <p:nvPr>
            <p:ph idx="1"/>
          </p:nvPr>
        </p:nvSpPr>
        <p:spPr>
          <a:xfrm>
            <a:off x="457200" y="1847850"/>
            <a:ext cx="8229600" cy="4525963"/>
          </a:xfrm>
        </p:spPr>
        <p:txBody>
          <a:bodyPr/>
          <a:lstStyle/>
          <a:p>
            <a:pPr>
              <a:lnSpc>
                <a:spcPct val="80000"/>
              </a:lnSpc>
              <a:spcAft>
                <a:spcPts val="1200"/>
              </a:spcAft>
            </a:pPr>
            <a:r>
              <a:rPr lang="en-US" sz="3000" smtClean="0"/>
              <a:t>According to the International Monetary Fund (IMF), Brazil, Argentina, Columbia, and Chile are the largest economies in South America.  Other countries are experiencing economic development as well</a:t>
            </a:r>
          </a:p>
          <a:p>
            <a:pPr>
              <a:lnSpc>
                <a:spcPct val="80000"/>
              </a:lnSpc>
              <a:spcAft>
                <a:spcPts val="1200"/>
              </a:spcAft>
            </a:pPr>
            <a:r>
              <a:rPr lang="en-US" sz="3000" smtClean="0"/>
              <a:t>The two largest trade blocks merged in 2004 into The South American Community of Nations which plans to model itself after the European Union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457200" y="58738"/>
            <a:ext cx="8229600" cy="915987"/>
          </a:xfrm>
        </p:spPr>
        <p:txBody>
          <a:bodyPr/>
          <a:lstStyle/>
          <a:p>
            <a:r>
              <a:rPr lang="en-US" smtClean="0"/>
              <a:t>Brazil</a:t>
            </a:r>
          </a:p>
        </p:txBody>
      </p:sp>
      <p:sp>
        <p:nvSpPr>
          <p:cNvPr id="22530" name="Content Placeholder 2"/>
          <p:cNvSpPr>
            <a:spLocks noGrp="1"/>
          </p:cNvSpPr>
          <p:nvPr>
            <p:ph idx="1"/>
          </p:nvPr>
        </p:nvSpPr>
        <p:spPr>
          <a:xfrm>
            <a:off x="457200" y="1138238"/>
            <a:ext cx="8229600" cy="5467350"/>
          </a:xfrm>
        </p:spPr>
        <p:txBody>
          <a:bodyPr/>
          <a:lstStyle/>
          <a:p>
            <a:pPr>
              <a:lnSpc>
                <a:spcPct val="80000"/>
              </a:lnSpc>
              <a:spcBef>
                <a:spcPts val="600"/>
              </a:spcBef>
              <a:spcAft>
                <a:spcPts val="600"/>
              </a:spcAft>
            </a:pPr>
            <a:r>
              <a:rPr lang="en-US" sz="2200" smtClean="0"/>
              <a:t>Brazil’s economy is strongest among South American countries</a:t>
            </a:r>
          </a:p>
          <a:p>
            <a:pPr>
              <a:lnSpc>
                <a:spcPct val="80000"/>
              </a:lnSpc>
              <a:spcBef>
                <a:spcPts val="600"/>
              </a:spcBef>
              <a:spcAft>
                <a:spcPts val="600"/>
              </a:spcAft>
            </a:pPr>
            <a:r>
              <a:rPr lang="en-US" sz="2200" smtClean="0"/>
              <a:t>Consolidation of Labor Laws highly regulates employment practices</a:t>
            </a:r>
          </a:p>
          <a:p>
            <a:pPr>
              <a:lnSpc>
                <a:spcPct val="80000"/>
              </a:lnSpc>
              <a:spcBef>
                <a:spcPts val="600"/>
              </a:spcBef>
              <a:spcAft>
                <a:spcPts val="600"/>
              </a:spcAft>
            </a:pPr>
            <a:r>
              <a:rPr lang="en-US" sz="2200" smtClean="0"/>
              <a:t>Although theoretically employees are protected by principal of continuity, employers discharge employees arbitrarily because of the substantial supply of ready workers willing to accept lower pay</a:t>
            </a:r>
          </a:p>
          <a:p>
            <a:pPr>
              <a:lnSpc>
                <a:spcPct val="80000"/>
              </a:lnSpc>
              <a:spcBef>
                <a:spcPts val="600"/>
              </a:spcBef>
              <a:spcAft>
                <a:spcPts val="600"/>
              </a:spcAft>
            </a:pPr>
            <a:r>
              <a:rPr lang="en-US" sz="2200" smtClean="0"/>
              <a:t>Brazilian labor law stipulates a 30 day paid annual vacation with a 1/3 month bonus as well as a paid 120 day maternity leave</a:t>
            </a:r>
          </a:p>
          <a:p>
            <a:pPr>
              <a:lnSpc>
                <a:spcPct val="80000"/>
              </a:lnSpc>
              <a:spcBef>
                <a:spcPts val="600"/>
              </a:spcBef>
              <a:spcAft>
                <a:spcPts val="600"/>
              </a:spcAft>
            </a:pPr>
            <a:r>
              <a:rPr lang="en-US" sz="2200" smtClean="0"/>
              <a:t>Comprehensive social security benefits for all workers</a:t>
            </a:r>
          </a:p>
          <a:p>
            <a:pPr>
              <a:lnSpc>
                <a:spcPct val="80000"/>
              </a:lnSpc>
              <a:spcBef>
                <a:spcPts val="600"/>
              </a:spcBef>
              <a:spcAft>
                <a:spcPts val="600"/>
              </a:spcAft>
            </a:pPr>
            <a:r>
              <a:rPr lang="en-US" sz="2200" smtClean="0"/>
              <a:t>Social insurance is provided to employed persons in industry, commerce, and agriculture, domestic servants, some categories of casual workers, elected civil servants, and the self-employed </a:t>
            </a:r>
          </a:p>
          <a:p>
            <a:pPr>
              <a:lnSpc>
                <a:spcPct val="80000"/>
              </a:lnSpc>
              <a:spcBef>
                <a:spcPts val="600"/>
              </a:spcBef>
              <a:spcAft>
                <a:spcPts val="600"/>
              </a:spcAft>
            </a:pPr>
            <a:r>
              <a:rPr lang="en-US" sz="2200" smtClean="0"/>
              <a:t>Voluntary coverage is offered for students, housewives, the unemployed, and other categories and a special system for public sector employees and military personnel</a:t>
            </a:r>
          </a:p>
          <a:p>
            <a:pPr>
              <a:lnSpc>
                <a:spcPct val="80000"/>
              </a:lnSpc>
              <a:spcBef>
                <a:spcPts val="600"/>
              </a:spcBef>
              <a:spcAft>
                <a:spcPts val="600"/>
              </a:spcAft>
            </a:pPr>
            <a:r>
              <a:rPr lang="en-US" sz="2200" smtClean="0"/>
              <a:t>Medical services are provided directly to patients in rural and urban areas through the Unified Health System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30163"/>
            <a:ext cx="8229600" cy="1143000"/>
          </a:xfrm>
        </p:spPr>
        <p:txBody>
          <a:bodyPr/>
          <a:lstStyle/>
          <a:p>
            <a:r>
              <a:rPr lang="en-US" smtClean="0"/>
              <a:t>Argentina</a:t>
            </a:r>
          </a:p>
        </p:txBody>
      </p:sp>
      <p:sp>
        <p:nvSpPr>
          <p:cNvPr id="3" name="Content Placeholder 2"/>
          <p:cNvSpPr>
            <a:spLocks noGrp="1"/>
          </p:cNvSpPr>
          <p:nvPr>
            <p:ph idx="1"/>
          </p:nvPr>
        </p:nvSpPr>
        <p:spPr>
          <a:xfrm>
            <a:off x="457200" y="1173163"/>
            <a:ext cx="8229600" cy="5684837"/>
          </a:xfrm>
        </p:spPr>
        <p:txBody>
          <a:bodyPr rtlCol="0">
            <a:normAutofit fontScale="77500" lnSpcReduction="20000"/>
          </a:bodyPr>
          <a:lstStyle/>
          <a:p>
            <a:pPr fontAlgn="auto">
              <a:buFont typeface="Arial"/>
              <a:buChar char="•"/>
              <a:defRPr/>
            </a:pPr>
            <a:r>
              <a:rPr lang="en-US" dirty="0" smtClean="0"/>
              <a:t>The CIA </a:t>
            </a:r>
            <a:r>
              <a:rPr lang="en-US" dirty="0" err="1" smtClean="0"/>
              <a:t>Factbook</a:t>
            </a:r>
            <a:r>
              <a:rPr lang="en-US" dirty="0" smtClean="0"/>
              <a:t> reports that Argentina, a democratic republic, enjoys a high education level and rich natural resources</a:t>
            </a:r>
          </a:p>
          <a:p>
            <a:pPr fontAlgn="auto">
              <a:buFont typeface="Arial"/>
              <a:buChar char="•"/>
              <a:defRPr/>
            </a:pPr>
            <a:r>
              <a:rPr lang="en-US" sz="3100" dirty="0"/>
              <a:t>Argentina has experienced a rebound in economic growth since a downturn in the 1990s </a:t>
            </a:r>
          </a:p>
          <a:p>
            <a:pPr fontAlgn="auto">
              <a:buFont typeface="Arial"/>
              <a:buChar char="•"/>
              <a:defRPr/>
            </a:pPr>
            <a:r>
              <a:rPr lang="en-US" sz="3100" dirty="0"/>
              <a:t>Recently, the government nationalized private pension funds</a:t>
            </a:r>
          </a:p>
          <a:p>
            <a:pPr fontAlgn="auto">
              <a:buFont typeface="Arial"/>
              <a:buChar char="•"/>
              <a:defRPr/>
            </a:pPr>
            <a:r>
              <a:rPr lang="en-US" sz="3100" dirty="0"/>
              <a:t>14 days of paid annual vacation; more with over 5 years of seniority</a:t>
            </a:r>
          </a:p>
          <a:p>
            <a:pPr fontAlgn="auto">
              <a:buFont typeface="Arial"/>
              <a:buChar char="•"/>
              <a:defRPr/>
            </a:pPr>
            <a:r>
              <a:rPr lang="en-US" sz="3100" dirty="0"/>
              <a:t>Also entitled to 3</a:t>
            </a:r>
            <a:r>
              <a:rPr lang="en-US" sz="3100" dirty="0" smtClean="0"/>
              <a:t>-6 </a:t>
            </a:r>
            <a:r>
              <a:rPr lang="en-US" sz="3100" dirty="0"/>
              <a:t>months of sick leave based on seniority</a:t>
            </a:r>
          </a:p>
          <a:p>
            <a:pPr fontAlgn="auto">
              <a:buFont typeface="Arial"/>
              <a:buChar char="•"/>
              <a:defRPr/>
            </a:pPr>
            <a:r>
              <a:rPr lang="en-US" sz="3100" dirty="0"/>
              <a:t>Maternity leave for 45 days before birth and 45 days after birth</a:t>
            </a:r>
          </a:p>
          <a:p>
            <a:pPr fontAlgn="auto">
              <a:buFont typeface="Arial"/>
              <a:buChar char="•"/>
              <a:defRPr/>
            </a:pPr>
            <a:r>
              <a:rPr lang="en-US" sz="3100" dirty="0"/>
              <a:t>There is a mandatory retirement and pension system (</a:t>
            </a:r>
            <a:r>
              <a:rPr lang="en-US" sz="3100" dirty="0" smtClean="0"/>
              <a:t>both employer </a:t>
            </a:r>
            <a:r>
              <a:rPr lang="en-US" sz="3100" dirty="0"/>
              <a:t>and employee pay 11% covered earnings)</a:t>
            </a:r>
          </a:p>
          <a:p>
            <a:pPr fontAlgn="auto">
              <a:buFont typeface="Arial"/>
              <a:buChar char="•"/>
              <a:defRPr/>
            </a:pPr>
            <a:r>
              <a:rPr lang="en-US" sz="3100" dirty="0"/>
              <a:t>Employee health insurance mandated by statute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ky">
      <a:dk1>
        <a:sysClr val="windowText" lastClr="000000"/>
      </a:dk1>
      <a:lt1>
        <a:sysClr val="window" lastClr="FFFFFF"/>
      </a:lt1>
      <a:dk2>
        <a:srgbClr val="1782BF"/>
      </a:dk2>
      <a:lt2>
        <a:srgbClr val="62BCE9"/>
      </a:lt2>
      <a:accent1>
        <a:srgbClr val="073779"/>
      </a:accent1>
      <a:accent2>
        <a:srgbClr val="8FD9FB"/>
      </a:accent2>
      <a:accent3>
        <a:srgbClr val="FFCC00"/>
      </a:accent3>
      <a:accent4>
        <a:srgbClr val="EB6615"/>
      </a:accent4>
      <a:accent5>
        <a:srgbClr val="C76402"/>
      </a:accent5>
      <a:accent6>
        <a:srgbClr val="B523B4"/>
      </a:accent6>
      <a:hlink>
        <a:srgbClr val="FFDE26"/>
      </a:hlink>
      <a:folHlink>
        <a:srgbClr val="DEBE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2676</TotalTime>
  <Words>2334</Words>
  <Application>Microsoft Office PowerPoint</Application>
  <PresentationFormat>On-screen Show (4:3)</PresentationFormat>
  <Paragraphs>149</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Office Theme</vt:lpstr>
      <vt:lpstr>Employee Benefits 5th Edition Joseph Martocchio</vt:lpstr>
      <vt:lpstr>Learning Objectives</vt:lpstr>
      <vt:lpstr>The World is Flat</vt:lpstr>
      <vt:lpstr>North America - NAFTA</vt:lpstr>
      <vt:lpstr>Canada</vt:lpstr>
      <vt:lpstr>Mexico</vt:lpstr>
      <vt:lpstr>South America</vt:lpstr>
      <vt:lpstr>Brazil</vt:lpstr>
      <vt:lpstr>Argentina</vt:lpstr>
      <vt:lpstr>European Union</vt:lpstr>
      <vt:lpstr>France</vt:lpstr>
      <vt:lpstr>Germany</vt:lpstr>
      <vt:lpstr>United Kingdom</vt:lpstr>
      <vt:lpstr>Sweden </vt:lpstr>
      <vt:lpstr>People’s Republic of China</vt:lpstr>
      <vt:lpstr>Hong Kong</vt:lpstr>
      <vt:lpstr>Japan</vt:lpstr>
      <vt:lpstr>South Korea</vt:lpstr>
      <vt:lpstr>India</vt:lpstr>
      <vt:lpstr>Saudi Arabia</vt:lpstr>
      <vt:lpstr>South Africa</vt:lpstr>
      <vt:lpstr>Australia</vt:lpstr>
      <vt:lpstr>Summary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Benefits 5th Edition Joseph Martocchio</dc:title>
  <dc:creator>Burcu</dc:creator>
  <cp:lastModifiedBy>Sherita Holden</cp:lastModifiedBy>
  <cp:revision>268</cp:revision>
  <dcterms:created xsi:type="dcterms:W3CDTF">2012-08-26T03:03:45Z</dcterms:created>
  <dcterms:modified xsi:type="dcterms:W3CDTF">2016-04-24T16:22:17Z</dcterms:modified>
</cp:coreProperties>
</file>