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gif" ContentType="image/gif"/>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1.xml" ContentType="application/vnd.openxmlformats-officedocument.presentationml.tags+xml"/>
  <Override PartName="/ppt/notesSlides/notesSlide5.xml" ContentType="application/vnd.openxmlformats-officedocument.presentationml.notesSlide+xml"/>
  <Override PartName="/ppt/tags/tag2.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tags/tag5.xml" ContentType="application/vnd.openxmlformats-officedocument.presentationml.tags+xml"/>
  <Override PartName="/ppt/notesSlides/notesSlide10.xml" ContentType="application/vnd.openxmlformats-officedocument.presentationml.notesSlide+xml"/>
  <Override PartName="/ppt/tags/tag6.xml" ContentType="application/vnd.openxmlformats-officedocument.presentationml.tag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tags/tag7.xml" ContentType="application/vnd.openxmlformats-officedocument.presentationml.tag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tags/tag8.xml" ContentType="application/vnd.openxmlformats-officedocument.presentationml.tags+xml"/>
  <Override PartName="/ppt/notesSlides/notesSlide15.xml" ContentType="application/vnd.openxmlformats-officedocument.presentationml.notesSlide+xml"/>
  <Override PartName="/ppt/tags/tag9.xml" ContentType="application/vnd.openxmlformats-officedocument.presentationml.tags+xml"/>
  <Override PartName="/ppt/notesSlides/notesSlide16.xml" ContentType="application/vnd.openxmlformats-officedocument.presentationml.notesSlide+xml"/>
  <Override PartName="/ppt/tags/tag10.xml" ContentType="application/vnd.openxmlformats-officedocument.presentationml.tags+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tags/tag11.xml" ContentType="application/vnd.openxmlformats-officedocument.presentationml.tags+xml"/>
  <Override PartName="/ppt/tags/tag12.xml" ContentType="application/vnd.openxmlformats-officedocument.presentationml.tags+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tags/tag13.xml" ContentType="application/vnd.openxmlformats-officedocument.presentationml.tags+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tags/tag14.xml" ContentType="application/vnd.openxmlformats-officedocument.presentationml.tags+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tags/tag15.xml" ContentType="application/vnd.openxmlformats-officedocument.presentationml.tags+xml"/>
  <Override PartName="/ppt/notesSlides/notesSlide33.xml" ContentType="application/vnd.openxmlformats-officedocument.presentationml.notesSlide+xml"/>
  <Override PartName="/ppt/tags/tag16.xml" ContentType="application/vnd.openxmlformats-officedocument.presentationml.tags+xml"/>
  <Override PartName="/ppt/notesSlides/notesSlide34.xml" ContentType="application/vnd.openxmlformats-officedocument.presentationml.notesSlide+xml"/>
  <Override PartName="/ppt/tags/tag17.xml" ContentType="application/vnd.openxmlformats-officedocument.presentationml.tags+xml"/>
  <Override PartName="/ppt/notesSlides/notesSlide35.xml" ContentType="application/vnd.openxmlformats-officedocument.presentationml.notesSlide+xml"/>
  <Override PartName="/ppt/tags/tag18.xml" ContentType="application/vnd.openxmlformats-officedocument.presentationml.tags+xml"/>
  <Override PartName="/ppt/tags/tag19.xml" ContentType="application/vnd.openxmlformats-officedocument.presentationml.tags+xml"/>
  <Override PartName="/ppt/notesSlides/notesSlide36.xml" ContentType="application/vnd.openxmlformats-officedocument.presentationml.notesSlide+xml"/>
  <Override PartName="/ppt/tags/tag20.xml" ContentType="application/vnd.openxmlformats-officedocument.presentationml.tags+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tags/tag21.xml" ContentType="application/vnd.openxmlformats-officedocument.presentationml.tags+xml"/>
  <Override PartName="/ppt/notesSlides/notesSlide39.xml" ContentType="application/vnd.openxmlformats-officedocument.presentationml.notesSlide+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notesSlides/notesSlide40.xml" ContentType="application/vnd.openxmlformats-officedocument.presentationml.notesSlide+xml"/>
  <Override PartName="/ppt/tags/tag25.xml" ContentType="application/vnd.openxmlformats-officedocument.presentationml.tags+xml"/>
  <Override PartName="/ppt/notesSlides/notesSlide41.xml" ContentType="application/vnd.openxmlformats-officedocument.presentationml.notesSlide+xml"/>
  <Override PartName="/ppt/tags/tag26.xml" ContentType="application/vnd.openxmlformats-officedocument.presentationml.tags+xml"/>
  <Override PartName="/ppt/tags/tag27.xml" ContentType="application/vnd.openxmlformats-officedocument.presentationml.tags+xml"/>
  <Override PartName="/ppt/notesSlides/notesSlide42.xml" ContentType="application/vnd.openxmlformats-officedocument.presentationml.notesSlide+xml"/>
  <Override PartName="/ppt/tags/tag28.xml" ContentType="application/vnd.openxmlformats-officedocument.presentationml.tags+xml"/>
  <Override PartName="/ppt/notesSlides/notesSlide43.xml" ContentType="application/vnd.openxmlformats-officedocument.presentationml.notesSlide+xml"/>
  <Override PartName="/ppt/tags/tag29.xml" ContentType="application/vnd.openxmlformats-officedocument.presentationml.tags+xml"/>
  <Override PartName="/ppt/notesSlides/notesSlide44.xml" ContentType="application/vnd.openxmlformats-officedocument.presentationml.notesSlide+xml"/>
  <Override PartName="/ppt/notesSlides/notesSlide4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9"/>
  </p:notesMasterIdLst>
  <p:sldIdLst>
    <p:sldId id="257" r:id="rId2"/>
    <p:sldId id="275" r:id="rId3"/>
    <p:sldId id="258" r:id="rId4"/>
    <p:sldId id="308" r:id="rId5"/>
    <p:sldId id="309" r:id="rId6"/>
    <p:sldId id="304" r:id="rId7"/>
    <p:sldId id="259" r:id="rId8"/>
    <p:sldId id="260" r:id="rId9"/>
    <p:sldId id="262" r:id="rId10"/>
    <p:sldId id="263" r:id="rId11"/>
    <p:sldId id="264" r:id="rId12"/>
    <p:sldId id="265" r:id="rId13"/>
    <p:sldId id="266" r:id="rId14"/>
    <p:sldId id="276" r:id="rId15"/>
    <p:sldId id="277" r:id="rId16"/>
    <p:sldId id="267" r:id="rId17"/>
    <p:sldId id="268" r:id="rId18"/>
    <p:sldId id="278" r:id="rId19"/>
    <p:sldId id="269" r:id="rId20"/>
    <p:sldId id="270" r:id="rId21"/>
    <p:sldId id="271" r:id="rId22"/>
    <p:sldId id="305" r:id="rId23"/>
    <p:sldId id="306" r:id="rId24"/>
    <p:sldId id="273" r:id="rId25"/>
    <p:sldId id="279" r:id="rId26"/>
    <p:sldId id="274" r:id="rId27"/>
    <p:sldId id="280" r:id="rId28"/>
    <p:sldId id="281" r:id="rId29"/>
    <p:sldId id="282" r:id="rId30"/>
    <p:sldId id="292" r:id="rId31"/>
    <p:sldId id="293" r:id="rId32"/>
    <p:sldId id="283" r:id="rId33"/>
    <p:sldId id="284" r:id="rId34"/>
    <p:sldId id="285" r:id="rId35"/>
    <p:sldId id="299" r:id="rId36"/>
    <p:sldId id="294" r:id="rId37"/>
    <p:sldId id="302" r:id="rId38"/>
    <p:sldId id="303" r:id="rId39"/>
    <p:sldId id="296" r:id="rId40"/>
    <p:sldId id="297" r:id="rId41"/>
    <p:sldId id="310" r:id="rId42"/>
    <p:sldId id="311" r:id="rId43"/>
    <p:sldId id="312" r:id="rId44"/>
    <p:sldId id="313" r:id="rId45"/>
    <p:sldId id="317" r:id="rId46"/>
    <p:sldId id="318" r:id="rId47"/>
    <p:sldId id="319" r:id="rId48"/>
    <p:sldId id="320" r:id="rId49"/>
    <p:sldId id="321" r:id="rId50"/>
    <p:sldId id="322" r:id="rId51"/>
    <p:sldId id="323" r:id="rId52"/>
    <p:sldId id="324" r:id="rId53"/>
    <p:sldId id="325" r:id="rId54"/>
    <p:sldId id="326" r:id="rId55"/>
    <p:sldId id="327" r:id="rId56"/>
    <p:sldId id="328" r:id="rId57"/>
    <p:sldId id="329" r:id="rId58"/>
    <p:sldId id="330" r:id="rId59"/>
    <p:sldId id="331" r:id="rId60"/>
    <p:sldId id="332" r:id="rId61"/>
    <p:sldId id="333" r:id="rId62"/>
    <p:sldId id="334" r:id="rId63"/>
    <p:sldId id="335" r:id="rId64"/>
    <p:sldId id="336" r:id="rId65"/>
    <p:sldId id="337" r:id="rId66"/>
    <p:sldId id="338" r:id="rId67"/>
    <p:sldId id="339" r:id="rId6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3082" autoAdjust="0"/>
  </p:normalViewPr>
  <p:slideViewPr>
    <p:cSldViewPr>
      <p:cViewPr varScale="1">
        <p:scale>
          <a:sx n="62" d="100"/>
          <a:sy n="62" d="100"/>
        </p:scale>
        <p:origin x="-2000"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notesMaster" Target="notesMasters/notesMaster1.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70" Type="http://schemas.openxmlformats.org/officeDocument/2006/relationships/printerSettings" Target="printerSettings/printerSettings1.bin"/><Relationship Id="rId71" Type="http://schemas.openxmlformats.org/officeDocument/2006/relationships/presProps" Target="presProps.xml"/><Relationship Id="rId72" Type="http://schemas.openxmlformats.org/officeDocument/2006/relationships/viewProps" Target="viewProp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73" Type="http://schemas.openxmlformats.org/officeDocument/2006/relationships/theme" Target="theme/theme1.xml"/><Relationship Id="rId74" Type="http://schemas.openxmlformats.org/officeDocument/2006/relationships/tableStyles" Target="tableStyles.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4B44D35-862E-47B0-B6B1-023179E478FF}" type="datetimeFigureOut">
              <a:rPr lang="en-US" smtClean="0"/>
              <a:pPr/>
              <a:t>2/2/15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4EAF599-5DCF-48DD-9780-41998EF2C098}" type="slidenum">
              <a:rPr lang="en-US" smtClean="0"/>
              <a:pPr/>
              <a:t>‹#›</a:t>
            </a:fld>
            <a:endParaRPr lang="en-US"/>
          </a:p>
        </p:txBody>
      </p:sp>
    </p:spTree>
    <p:extLst>
      <p:ext uri="{BB962C8B-B14F-4D97-AF65-F5344CB8AC3E}">
        <p14:creationId xmlns:p14="http://schemas.microsoft.com/office/powerpoint/2010/main" val="22924044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24.xml.rels><?xml version="1.0" encoding="UTF-8" standalone="yes"?>
<Relationships xmlns="http://schemas.openxmlformats.org/package/2006/relationships"><Relationship Id="rId3" Type="http://schemas.openxmlformats.org/officeDocument/2006/relationships/hyperlink" Target="http://en.wikipedia.org/wiki/Moral_reasoning" TargetMode="External"/><Relationship Id="rId4" Type="http://schemas.openxmlformats.org/officeDocument/2006/relationships/hyperlink" Target="http://en.wikipedia.org/wiki/Ethical" TargetMode="External"/><Relationship Id="rId5" Type="http://schemas.openxmlformats.org/officeDocument/2006/relationships/hyperlink" Target="http://en.wikipedia.org/wiki/Constructivism_(learning_theory)" TargetMode="External"/><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2.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8.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9.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2.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3.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 Id="rId3" Type="http://schemas.openxmlformats.org/officeDocument/2006/relationships/hyperlink" Target="http://en.wikipedia.org/wiki/God_in_Islam" TargetMode="Externa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en.wikipedia.org/wiki/Normative_ethics" TargetMode="External"/><Relationship Id="rId4" Type="http://schemas.openxmlformats.org/officeDocument/2006/relationships/hyperlink" Target="http://en.wikipedia.org/wiki/Moral_agency" TargetMode="External"/><Relationship Id="rId5" Type="http://schemas.openxmlformats.org/officeDocument/2006/relationships/hyperlink" Target="http://en.wikipedia.org/wiki/Self-interest" TargetMode="External"/><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DCCD32C1-8D19-4215-85C0-C449678F60E2}" type="slidenum">
              <a:rPr lang="en-US" smtClean="0"/>
              <a:pPr/>
              <a:t>1</a:t>
            </a:fld>
            <a:endParaRPr lang="en-US" smtClean="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n-US" smtClean="0">
              <a:cs typeface="Times New Roman"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2a). </a:t>
            </a:r>
            <a:r>
              <a:rPr lang="en-US" baseline="0" dirty="0" smtClean="0"/>
              <a:t>  According to this theory, what is the argument that Joe should go to camp?  (b/c he is a rational person and deserves to make that choice himself) </a:t>
            </a:r>
            <a:endParaRPr lang="en-US" dirty="0"/>
          </a:p>
        </p:txBody>
      </p:sp>
      <p:sp>
        <p:nvSpPr>
          <p:cNvPr id="4" name="Slide Number Placeholder 3"/>
          <p:cNvSpPr>
            <a:spLocks noGrp="1"/>
          </p:cNvSpPr>
          <p:nvPr>
            <p:ph type="sldNum" sz="quarter" idx="10"/>
          </p:nvPr>
        </p:nvSpPr>
        <p:spPr/>
        <p:txBody>
          <a:bodyPr/>
          <a:lstStyle/>
          <a:p>
            <a:fld id="{94EAF599-5DCF-48DD-9780-41998EF2C098}" type="slidenum">
              <a:rPr lang="en-US" smtClean="0"/>
              <a:pPr/>
              <a:t>14</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2a) READ AFTER…  </a:t>
            </a:r>
            <a:r>
              <a:rPr lang="en-US" baseline="0" dirty="0" smtClean="0"/>
              <a:t>ex:  </a:t>
            </a:r>
            <a:r>
              <a:rPr lang="en-US" baseline="0" dirty="0" err="1" smtClean="0"/>
              <a:t>conartists</a:t>
            </a:r>
            <a:r>
              <a:rPr lang="en-US" baseline="0" dirty="0" smtClean="0"/>
              <a:t> convincing old </a:t>
            </a:r>
            <a:r>
              <a:rPr lang="en-US" baseline="0" dirty="0" err="1" smtClean="0"/>
              <a:t>ppl</a:t>
            </a:r>
            <a:r>
              <a:rPr lang="en-US" baseline="0" dirty="0" smtClean="0"/>
              <a:t> to buy things… </a:t>
            </a:r>
            <a:endParaRPr lang="en-US" dirty="0" smtClean="0"/>
          </a:p>
          <a:p>
            <a:endParaRPr lang="en-US" dirty="0"/>
          </a:p>
        </p:txBody>
      </p:sp>
      <p:sp>
        <p:nvSpPr>
          <p:cNvPr id="4" name="Slide Number Placeholder 3"/>
          <p:cNvSpPr>
            <a:spLocks noGrp="1"/>
          </p:cNvSpPr>
          <p:nvPr>
            <p:ph type="sldNum" sz="quarter" idx="10"/>
          </p:nvPr>
        </p:nvSpPr>
        <p:spPr/>
        <p:txBody>
          <a:bodyPr/>
          <a:lstStyle/>
          <a:p>
            <a:fld id="{94EAF599-5DCF-48DD-9780-41998EF2C098}" type="slidenum">
              <a:rPr lang="en-US" smtClean="0"/>
              <a:pPr/>
              <a:t>15</a:t>
            </a:fld>
            <a:endParaRPr lang="en-US"/>
          </a:p>
        </p:txBody>
      </p:sp>
    </p:spTree>
    <p:extLst>
      <p:ext uri="{BB962C8B-B14F-4D97-AF65-F5344CB8AC3E}">
        <p14:creationId xmlns:p14="http://schemas.microsoft.com/office/powerpoint/2010/main" val="12832445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what does this show?  </a:t>
            </a: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READ LAST…  (sum</a:t>
            </a:r>
            <a:r>
              <a:rPr lang="en-US" baseline="0" dirty="0" smtClean="0"/>
              <a:t> it up to </a:t>
            </a:r>
            <a:r>
              <a:rPr lang="en-US" dirty="0" smtClean="0"/>
              <a:t>Personal Credo: “To </a:t>
            </a:r>
            <a:r>
              <a:rPr lang="en-US" dirty="0" err="1" smtClean="0"/>
              <a:t>thine</a:t>
            </a:r>
            <a:r>
              <a:rPr lang="en-US" dirty="0" smtClean="0"/>
              <a:t> own self be true.”)</a:t>
            </a:r>
          </a:p>
          <a:p>
            <a:endParaRPr lang="en-US" dirty="0"/>
          </a:p>
        </p:txBody>
      </p:sp>
      <p:sp>
        <p:nvSpPr>
          <p:cNvPr id="4" name="Slide Number Placeholder 3"/>
          <p:cNvSpPr>
            <a:spLocks noGrp="1"/>
          </p:cNvSpPr>
          <p:nvPr>
            <p:ph type="sldNum" sz="quarter" idx="10"/>
          </p:nvPr>
        </p:nvSpPr>
        <p:spPr/>
        <p:txBody>
          <a:bodyPr/>
          <a:lstStyle/>
          <a:p>
            <a:fld id="{94EAF599-5DCF-48DD-9780-41998EF2C098}" type="slidenum">
              <a:rPr lang="en-US" smtClean="0"/>
              <a:pPr/>
              <a:t>20</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4EAF599-5DCF-48DD-9780-41998EF2C098}" type="slidenum">
              <a:rPr lang="en-US" smtClean="0"/>
              <a:pPr/>
              <a:t>21</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even if I was the really</a:t>
            </a:r>
            <a:r>
              <a:rPr lang="en-US" baseline="0" dirty="0" smtClean="0"/>
              <a:t> tall guy to the right???   I will bribe you with an A!  </a:t>
            </a:r>
            <a:endParaRPr lang="en-US" dirty="0"/>
          </a:p>
        </p:txBody>
      </p:sp>
      <p:sp>
        <p:nvSpPr>
          <p:cNvPr id="4" name="Slide Number Placeholder 3"/>
          <p:cNvSpPr>
            <a:spLocks noGrp="1"/>
          </p:cNvSpPr>
          <p:nvPr>
            <p:ph type="sldNum" sz="quarter" idx="10"/>
          </p:nvPr>
        </p:nvSpPr>
        <p:spPr/>
        <p:txBody>
          <a:bodyPr/>
          <a:lstStyle/>
          <a:p>
            <a:fld id="{94EAF599-5DCF-48DD-9780-41998EF2C098}" type="slidenum">
              <a:rPr lang="en-US" smtClean="0"/>
              <a:pPr/>
              <a:t>23</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Ex:  Whether to go out</a:t>
            </a:r>
            <a:r>
              <a:rPr lang="en-US" baseline="0" dirty="0" smtClean="0"/>
              <a:t> the</a:t>
            </a:r>
            <a:r>
              <a:rPr lang="en-US" dirty="0" smtClean="0"/>
              <a:t> night before and</a:t>
            </a:r>
            <a:r>
              <a:rPr lang="en-US" baseline="0" dirty="0" smtClean="0"/>
              <a:t> not prepare for THIS class tomorrow…  </a:t>
            </a:r>
            <a:endParaRPr lang="en-US" dirty="0"/>
          </a:p>
        </p:txBody>
      </p:sp>
      <p:sp>
        <p:nvSpPr>
          <p:cNvPr id="4" name="Slide Number Placeholder 3"/>
          <p:cNvSpPr>
            <a:spLocks noGrp="1"/>
          </p:cNvSpPr>
          <p:nvPr>
            <p:ph type="sldNum" sz="quarter" idx="10"/>
          </p:nvPr>
        </p:nvSpPr>
        <p:spPr/>
        <p:txBody>
          <a:bodyPr/>
          <a:lstStyle/>
          <a:p>
            <a:fld id="{94EAF599-5DCF-48DD-9780-41998EF2C098}" type="slidenum">
              <a:rPr lang="en-US" smtClean="0"/>
              <a:pPr/>
              <a:t>24</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(ASK THEM)</a:t>
            </a:r>
            <a:endParaRPr lang="en-US" dirty="0"/>
          </a:p>
        </p:txBody>
      </p:sp>
      <p:sp>
        <p:nvSpPr>
          <p:cNvPr id="4" name="Slide Number Placeholder 3"/>
          <p:cNvSpPr>
            <a:spLocks noGrp="1"/>
          </p:cNvSpPr>
          <p:nvPr>
            <p:ph type="sldNum" sz="quarter" idx="10"/>
          </p:nvPr>
        </p:nvSpPr>
        <p:spPr/>
        <p:txBody>
          <a:bodyPr/>
          <a:lstStyle/>
          <a:p>
            <a:fld id="{94EAF599-5DCF-48DD-9780-41998EF2C098}" type="slidenum">
              <a:rPr lang="en-US" smtClean="0"/>
              <a:pPr/>
              <a:t>25</a:t>
            </a:fld>
            <a:endParaRPr lang="en-US"/>
          </a:p>
        </p:txBody>
      </p:sp>
    </p:spTree>
    <p:extLst>
      <p:ext uri="{BB962C8B-B14F-4D97-AF65-F5344CB8AC3E}">
        <p14:creationId xmlns:p14="http://schemas.microsoft.com/office/powerpoint/2010/main" val="15265789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2a)</a:t>
            </a:r>
            <a:r>
              <a:rPr lang="en-US" baseline="0" dirty="0" smtClean="0"/>
              <a:t>  is there a vote?  </a:t>
            </a:r>
          </a:p>
          <a:p>
            <a:r>
              <a:rPr lang="en-US" baseline="0" dirty="0" smtClean="0"/>
              <a:t>2b)…  that would seem a bit subjective… </a:t>
            </a:r>
          </a:p>
          <a:p>
            <a:r>
              <a:rPr lang="en-US" baseline="0" dirty="0" smtClean="0"/>
              <a:t>2c)  would the person who pushed the guy off the bridge be charged with murder?  Imaging telling the judge that you did it b/c “it was for the greater good”…</a:t>
            </a:r>
            <a:endParaRPr lang="en-US" dirty="0"/>
          </a:p>
        </p:txBody>
      </p:sp>
      <p:sp>
        <p:nvSpPr>
          <p:cNvPr id="4" name="Slide Number Placeholder 3"/>
          <p:cNvSpPr>
            <a:spLocks noGrp="1"/>
          </p:cNvSpPr>
          <p:nvPr>
            <p:ph type="sldNum" sz="quarter" idx="10"/>
          </p:nvPr>
        </p:nvSpPr>
        <p:spPr/>
        <p:txBody>
          <a:bodyPr/>
          <a:lstStyle/>
          <a:p>
            <a:fld id="{94EAF599-5DCF-48DD-9780-41998EF2C098}" type="slidenum">
              <a:rPr lang="en-US" smtClean="0"/>
              <a:pPr/>
              <a:t>26</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AutoNum type="arabicParenR"/>
            </a:pPr>
            <a:r>
              <a:rPr lang="en-US" dirty="0" smtClean="0"/>
              <a:t>READ FIRST…  deontology is </a:t>
            </a:r>
            <a:r>
              <a:rPr lang="en-US" sz="1200" dirty="0" smtClean="0"/>
              <a:t>the branch of philosophy concerned with ethics, moral obligation, and right action</a:t>
            </a:r>
          </a:p>
          <a:p>
            <a:pPr marL="228600" indent="-228600">
              <a:buNone/>
            </a:pPr>
            <a:endParaRPr lang="en-US" sz="1200" dirty="0" smtClean="0"/>
          </a:p>
          <a:p>
            <a:pPr marL="228600" marR="0" indent="-228600" algn="l" defTabSz="914400" rtl="0" eaLnBrk="1" fontAlgn="auto" latinLnBrk="0" hangingPunct="1">
              <a:lnSpc>
                <a:spcPct val="100000"/>
              </a:lnSpc>
              <a:spcBef>
                <a:spcPts val="0"/>
              </a:spcBef>
              <a:spcAft>
                <a:spcPts val="0"/>
              </a:spcAft>
              <a:buClrTx/>
              <a:buSzTx/>
              <a:buFontTx/>
              <a:buAutoNum type="arabicParenR"/>
              <a:tabLst/>
              <a:defRPr/>
            </a:pPr>
            <a:r>
              <a:rPr lang="en-US" sz="1200" dirty="0" smtClean="0"/>
              <a:t>READ LAST…  </a:t>
            </a:r>
            <a:r>
              <a:rPr lang="en-US" sz="1200" kern="1200" dirty="0" smtClean="0">
                <a:solidFill>
                  <a:schemeClr val="tx1"/>
                </a:solidFill>
                <a:latin typeface="+mn-lt"/>
                <a:ea typeface="+mn-ea"/>
                <a:cs typeface="+mn-cs"/>
              </a:rPr>
              <a:t>Roughly speaking, deontologists hold that </a:t>
            </a:r>
            <a:r>
              <a:rPr lang="en-US" sz="1200" u="sng" kern="1200" dirty="0" smtClean="0">
                <a:solidFill>
                  <a:schemeClr val="tx1"/>
                </a:solidFill>
                <a:latin typeface="+mn-lt"/>
                <a:ea typeface="+mn-ea"/>
                <a:cs typeface="+mn-cs"/>
              </a:rPr>
              <a:t>some choices cannot be justified by their effects — that no matter how morally good their consequences, some choices are morally forbidden</a:t>
            </a:r>
            <a:r>
              <a:rPr lang="en-US" sz="1200" kern="1200" dirty="0" smtClean="0">
                <a:solidFill>
                  <a:schemeClr val="tx1"/>
                </a:solidFill>
                <a:latin typeface="+mn-lt"/>
                <a:ea typeface="+mn-ea"/>
                <a:cs typeface="+mn-cs"/>
              </a:rPr>
              <a:t>.  People cannot make certain wrongful choices even if by doing so the number of wrongful choices will be minimized…</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Tx/>
              <a:buAutoNum type="arabicParenR"/>
              <a:tabLst/>
              <a:defRPr/>
            </a:pPr>
            <a:endParaRPr lang="en-US" sz="1200" kern="1200" dirty="0" smtClean="0">
              <a:solidFill>
                <a:schemeClr val="tx1"/>
              </a:solidFill>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Tx/>
              <a:buAutoNum type="arabicParenR"/>
              <a:tabLst/>
              <a:defRPr/>
            </a:pPr>
            <a:r>
              <a:rPr lang="en-US" sz="1200" kern="1200" dirty="0" smtClean="0">
                <a:solidFill>
                  <a:schemeClr val="tx1"/>
                </a:solidFill>
                <a:latin typeface="+mn-lt"/>
                <a:ea typeface="+mn-ea"/>
                <a:cs typeface="+mn-cs"/>
              </a:rPr>
              <a:t>READ FIRST…  Kan</a:t>
            </a:r>
            <a:r>
              <a:rPr lang="en-US" sz="1200" kern="1200" baseline="0" dirty="0" smtClean="0">
                <a:solidFill>
                  <a:schemeClr val="tx1"/>
                </a:solidFill>
                <a:latin typeface="+mn-lt"/>
                <a:ea typeface="+mn-ea"/>
                <a:cs typeface="+mn-cs"/>
              </a:rPr>
              <a:t>t says that ‘</a:t>
            </a:r>
            <a:r>
              <a:rPr lang="en-US" dirty="0" smtClean="0"/>
              <a:t>a person has a good will when he 'acts out of respect for the moral law‘.  There are two </a:t>
            </a:r>
            <a:r>
              <a:rPr lang="en-US" dirty="0" err="1" smtClean="0"/>
              <a:t>catergorical</a:t>
            </a:r>
            <a:r>
              <a:rPr lang="en-US" baseline="0" dirty="0" smtClean="0"/>
              <a:t> imperative principles he proclaims… </a:t>
            </a:r>
            <a:endParaRPr lang="en-US" sz="1200" kern="1200" dirty="0" smtClean="0">
              <a:solidFill>
                <a:schemeClr val="tx1"/>
              </a:solidFill>
              <a:latin typeface="+mn-lt"/>
              <a:ea typeface="+mn-ea"/>
              <a:cs typeface="+mn-cs"/>
            </a:endParaRPr>
          </a:p>
          <a:p>
            <a:pPr marL="228600" indent="-228600">
              <a:buNone/>
            </a:pPr>
            <a:endParaRPr lang="en-US" dirty="0"/>
          </a:p>
        </p:txBody>
      </p:sp>
      <p:sp>
        <p:nvSpPr>
          <p:cNvPr id="4" name="Slide Number Placeholder 3"/>
          <p:cNvSpPr>
            <a:spLocks noGrp="1"/>
          </p:cNvSpPr>
          <p:nvPr>
            <p:ph type="sldNum" sz="quarter" idx="10"/>
          </p:nvPr>
        </p:nvSpPr>
        <p:spPr/>
        <p:txBody>
          <a:bodyPr/>
          <a:lstStyle/>
          <a:p>
            <a:fld id="{94EAF599-5DCF-48DD-9780-41998EF2C098}" type="slidenum">
              <a:rPr lang="en-US" smtClean="0"/>
              <a:pPr/>
              <a:t>27</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1)</a:t>
            </a:r>
            <a:r>
              <a:rPr lang="en-US" baseline="0" dirty="0" smtClean="0"/>
              <a:t> READ AFTER…  what does that mean?</a:t>
            </a:r>
            <a:endParaRPr lang="en-US" dirty="0" smtClean="0"/>
          </a:p>
          <a:p>
            <a:endParaRPr lang="en-US" dirty="0" smtClean="0"/>
          </a:p>
          <a:p>
            <a:r>
              <a:rPr lang="en-US" dirty="0" smtClean="0"/>
              <a:t>2a)  Read last… NO WHITE lies… always</a:t>
            </a:r>
            <a:r>
              <a:rPr lang="en-US" baseline="0" dirty="0" smtClean="0"/>
              <a:t> tell the truth and your actions can not be to hurt </a:t>
            </a:r>
            <a:r>
              <a:rPr lang="en-US" u="sng" baseline="0" dirty="0" smtClean="0"/>
              <a:t>somebody even if it is for the best for society </a:t>
            </a:r>
            <a:endParaRPr lang="en-US" u="sng" dirty="0"/>
          </a:p>
        </p:txBody>
      </p:sp>
      <p:sp>
        <p:nvSpPr>
          <p:cNvPr id="4" name="Slide Number Placeholder 3"/>
          <p:cNvSpPr>
            <a:spLocks noGrp="1"/>
          </p:cNvSpPr>
          <p:nvPr>
            <p:ph type="sldNum" sz="quarter" idx="10"/>
          </p:nvPr>
        </p:nvSpPr>
        <p:spPr/>
        <p:txBody>
          <a:bodyPr/>
          <a:lstStyle/>
          <a:p>
            <a:fld id="{94EAF599-5DCF-48DD-9780-41998EF2C098}" type="slidenum">
              <a:rPr lang="en-US" smtClean="0"/>
              <a:pPr/>
              <a:t>28</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7FF8271-372E-4560-BBA3-40AC8C219F8D}" type="slidenum">
              <a:rPr lang="en-US"/>
              <a:pPr/>
              <a:t>2</a:t>
            </a:fld>
            <a:endParaRPr lang="en-US"/>
          </a:p>
        </p:txBody>
      </p:sp>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a:xfrm>
            <a:off x="914711" y="4344025"/>
            <a:ext cx="5028579" cy="4112926"/>
          </a:xfrm>
        </p:spPr>
        <p:txBody>
          <a:bodyPr/>
          <a:lstStyle/>
          <a:p>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2a)</a:t>
            </a:r>
            <a:r>
              <a:rPr lang="en-US" baseline="0" dirty="0" smtClean="0"/>
              <a:t>  READ LAST.. For example, </a:t>
            </a:r>
            <a:r>
              <a:rPr lang="en-US" dirty="0" smtClean="0"/>
              <a:t>Treat others always as an </a:t>
            </a:r>
            <a:r>
              <a:rPr lang="en-US" i="1" dirty="0" smtClean="0">
                <a:solidFill>
                  <a:schemeClr val="accent1"/>
                </a:solidFill>
              </a:rPr>
              <a:t>ends</a:t>
            </a:r>
            <a:r>
              <a:rPr lang="en-US" dirty="0" smtClean="0"/>
              <a:t> in themselves and never merely as </a:t>
            </a:r>
            <a:r>
              <a:rPr lang="en-US" i="1" dirty="0" smtClean="0"/>
              <a:t>means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AND Act only according to that maxim whereby you can at the same time believe that it should become a universal law.     </a:t>
            </a:r>
            <a:r>
              <a:rPr lang="en-US" baseline="0" dirty="0" smtClean="0"/>
              <a:t>  I don’t know about you, but this is difficult for me to understand!!!</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2b)  Doesn’t really give any direction on how to resolve difficult </a:t>
            </a:r>
            <a:r>
              <a:rPr lang="en-US" baseline="0" dirty="0" err="1" smtClean="0"/>
              <a:t>conficts</a:t>
            </a:r>
            <a:endParaRPr lang="en-US" dirty="0" smtClean="0"/>
          </a:p>
          <a:p>
            <a:r>
              <a:rPr lang="en-US" dirty="0" smtClean="0"/>
              <a:t>	</a:t>
            </a:r>
            <a:endParaRPr lang="en-US" dirty="0"/>
          </a:p>
        </p:txBody>
      </p:sp>
      <p:sp>
        <p:nvSpPr>
          <p:cNvPr id="4" name="Slide Number Placeholder 3"/>
          <p:cNvSpPr>
            <a:spLocks noGrp="1"/>
          </p:cNvSpPr>
          <p:nvPr>
            <p:ph type="sldNum" sz="quarter" idx="10"/>
          </p:nvPr>
        </p:nvSpPr>
        <p:spPr/>
        <p:txBody>
          <a:bodyPr/>
          <a:lstStyle/>
          <a:p>
            <a:fld id="{94EAF599-5DCF-48DD-9780-41998EF2C098}" type="slidenum">
              <a:rPr lang="en-US" smtClean="0"/>
              <a:pPr/>
              <a:t>31</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Summarize again…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Roughly speaking, deontologists believe that some choices cannot be justified by their effects — that no matter how morally good their consequences, some choices are morally forbidden. On the other hand, </a:t>
            </a:r>
            <a:r>
              <a:rPr lang="en-US" sz="1200" kern="1200" dirty="0" err="1" smtClean="0">
                <a:solidFill>
                  <a:schemeClr val="tx1"/>
                </a:solidFill>
                <a:latin typeface="+mn-lt"/>
                <a:ea typeface="+mn-ea"/>
                <a:cs typeface="+mn-cs"/>
              </a:rPr>
              <a:t>utiltarianisms</a:t>
            </a:r>
            <a:r>
              <a:rPr lang="en-US" sz="1200" kern="1200" dirty="0" smtClean="0">
                <a:solidFill>
                  <a:schemeClr val="tx1"/>
                </a:solidFill>
                <a:latin typeface="+mn-lt"/>
                <a:ea typeface="+mn-ea"/>
                <a:cs typeface="+mn-cs"/>
              </a:rPr>
              <a:t> do </a:t>
            </a:r>
            <a:r>
              <a:rPr lang="en-US" dirty="0" smtClean="0"/>
              <a:t>an action is good if it has good </a:t>
            </a:r>
            <a:r>
              <a:rPr lang="en-US" i="1" dirty="0" smtClean="0"/>
              <a:t>consequences</a:t>
            </a:r>
            <a:r>
              <a:rPr lang="en-US" dirty="0" smtClean="0"/>
              <a:t> (regardless of motives behind action) for well-being</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94EAF599-5DCF-48DD-9780-41998EF2C098}" type="slidenum">
              <a:rPr lang="en-US" smtClean="0"/>
              <a:pPr/>
              <a:t>32</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2bbb) READ</a:t>
            </a:r>
            <a:r>
              <a:rPr lang="en-US" baseline="0" dirty="0" smtClean="0"/>
              <a:t> Last…  under this big </a:t>
            </a:r>
            <a:r>
              <a:rPr lang="en-US" baseline="0" dirty="0" err="1" smtClean="0"/>
              <a:t>umbrealla</a:t>
            </a:r>
            <a:r>
              <a:rPr lang="en-US" baseline="0" dirty="0" smtClean="0"/>
              <a:t> of ethical theory, we have the protection of human rights that covers issues such as sweatshops, property ownership, due justice.  </a:t>
            </a:r>
          </a:p>
          <a:p>
            <a:endParaRPr lang="en-US" baseline="0" dirty="0" smtClean="0"/>
          </a:p>
          <a:p>
            <a:r>
              <a:rPr lang="en-US" baseline="0" dirty="0" smtClean="0"/>
              <a:t>An </a:t>
            </a:r>
            <a:r>
              <a:rPr lang="en-US" baseline="0" dirty="0" err="1" smtClean="0"/>
              <a:t>utlitarian</a:t>
            </a:r>
            <a:r>
              <a:rPr lang="en-US" baseline="0" dirty="0" smtClean="0"/>
              <a:t> would handle a ethical dilemma differently than a </a:t>
            </a:r>
            <a:r>
              <a:rPr lang="en-US" baseline="0" dirty="0" err="1" smtClean="0"/>
              <a:t>Nozick</a:t>
            </a:r>
            <a:r>
              <a:rPr lang="en-US" baseline="0" dirty="0" smtClean="0"/>
              <a:t>.  For example, the FBI  arrested a terrorist who is the leader of a movement to plant bombs in airports and refuses to speak. A </a:t>
            </a:r>
            <a:r>
              <a:rPr lang="en-US" baseline="0" dirty="0" err="1" smtClean="0"/>
              <a:t>utliterian</a:t>
            </a:r>
            <a:r>
              <a:rPr lang="en-US" baseline="0" dirty="0" smtClean="0"/>
              <a:t> would want the greatest good for the greatest number of people and would feel harsh interrogation methods would be justified to save lives.  </a:t>
            </a:r>
            <a:r>
              <a:rPr lang="en-US" baseline="0" dirty="0" err="1" smtClean="0"/>
              <a:t>Nozick</a:t>
            </a:r>
            <a:r>
              <a:rPr lang="en-US" baseline="0" dirty="0" smtClean="0"/>
              <a:t> would balk at the proposal b/c the </a:t>
            </a:r>
            <a:r>
              <a:rPr lang="en-US" baseline="0" dirty="0" err="1" smtClean="0"/>
              <a:t>terroists</a:t>
            </a:r>
            <a:r>
              <a:rPr lang="en-US" baseline="0" dirty="0" smtClean="0"/>
              <a:t> human rights are violated.   Jack Bauer/24??</a:t>
            </a:r>
            <a:endParaRPr lang="en-US" dirty="0"/>
          </a:p>
        </p:txBody>
      </p:sp>
      <p:sp>
        <p:nvSpPr>
          <p:cNvPr id="4" name="Slide Number Placeholder 3"/>
          <p:cNvSpPr>
            <a:spLocks noGrp="1"/>
          </p:cNvSpPr>
          <p:nvPr>
            <p:ph type="sldNum" sz="quarter" idx="10"/>
          </p:nvPr>
        </p:nvSpPr>
        <p:spPr/>
        <p:txBody>
          <a:bodyPr/>
          <a:lstStyle/>
          <a:p>
            <a:fld id="{94EAF599-5DCF-48DD-9780-41998EF2C098}" type="slidenum">
              <a:rPr lang="en-US" smtClean="0"/>
              <a:pPr/>
              <a:t>33</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AutoNum type="arabicParenR"/>
            </a:pPr>
            <a:r>
              <a:rPr lang="en-US" baseline="0" dirty="0" smtClean="0"/>
              <a:t>READ LAST… for example, arson is not always wrong in their book.  If you live in a neighborhood with drug dealers, committing arson to drive away drug dealers is ethically justified.  </a:t>
            </a:r>
          </a:p>
          <a:p>
            <a:pPr marL="228600" indent="-228600">
              <a:buAutoNum type="arabicParenR"/>
            </a:pPr>
            <a:endParaRPr lang="en-US" baseline="0" dirty="0" smtClean="0"/>
          </a:p>
          <a:p>
            <a:pPr marL="228600" indent="-228600">
              <a:buNone/>
            </a:pPr>
            <a:r>
              <a:rPr lang="en-US" baseline="0" dirty="0" smtClean="0"/>
              <a:t>3) READ LAST…  for example, stealing food for children </a:t>
            </a:r>
          </a:p>
          <a:p>
            <a:pPr marL="228600" indent="-228600">
              <a:buNone/>
            </a:pPr>
            <a:endParaRPr lang="en-US" baseline="0" dirty="0" smtClean="0"/>
          </a:p>
          <a:p>
            <a:pPr marL="228600" indent="-228600">
              <a:buNone/>
            </a:pPr>
            <a:endParaRPr lang="en-US" baseline="0" dirty="0" smtClean="0"/>
          </a:p>
          <a:p>
            <a:pPr marL="228600" marR="0" indent="-228600" algn="l" defTabSz="914400" rtl="0" eaLnBrk="1" fontAlgn="auto" latinLnBrk="0" hangingPunct="1">
              <a:lnSpc>
                <a:spcPct val="100000"/>
              </a:lnSpc>
              <a:spcBef>
                <a:spcPts val="0"/>
              </a:spcBef>
              <a:spcAft>
                <a:spcPts val="0"/>
              </a:spcAft>
              <a:buClrTx/>
              <a:buSzTx/>
              <a:buFontTx/>
              <a:buNone/>
              <a:tabLst/>
              <a:defRPr/>
            </a:pPr>
            <a:r>
              <a:rPr lang="en-US" dirty="0" smtClean="0"/>
              <a:t>READ PAGE 4-9—portable </a:t>
            </a:r>
            <a:r>
              <a:rPr lang="en-US" dirty="0" err="1" smtClean="0"/>
              <a:t>sadhu</a:t>
            </a:r>
            <a:r>
              <a:rPr lang="en-US" dirty="0" smtClean="0"/>
              <a:t> AND</a:t>
            </a:r>
            <a:r>
              <a:rPr lang="en-US" baseline="0" dirty="0" smtClean="0"/>
              <a:t> the movie ticket (page 37)</a:t>
            </a:r>
            <a:endParaRPr lang="en-US" dirty="0" smtClean="0"/>
          </a:p>
          <a:p>
            <a:pPr marL="228600" indent="-228600">
              <a:buNone/>
            </a:pPr>
            <a:endParaRPr lang="en-US" dirty="0"/>
          </a:p>
        </p:txBody>
      </p:sp>
      <p:sp>
        <p:nvSpPr>
          <p:cNvPr id="4" name="Slide Number Placeholder 3"/>
          <p:cNvSpPr>
            <a:spLocks noGrp="1"/>
          </p:cNvSpPr>
          <p:nvPr>
            <p:ph type="sldNum" sz="quarter" idx="10"/>
          </p:nvPr>
        </p:nvSpPr>
        <p:spPr/>
        <p:txBody>
          <a:bodyPr/>
          <a:lstStyle/>
          <a:p>
            <a:fld id="{94EAF599-5DCF-48DD-9780-41998EF2C098}" type="slidenum">
              <a:rPr lang="en-US" smtClean="0"/>
              <a:pPr/>
              <a:t>34</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theory holds that </a:t>
            </a:r>
            <a:r>
              <a:rPr lang="en-US" dirty="0" smtClean="0">
                <a:hlinkClick r:id="rId3" action="ppaction://hlinkfile" tooltip="Moral reasoning"/>
              </a:rPr>
              <a:t>moral reasoning</a:t>
            </a:r>
            <a:r>
              <a:rPr lang="en-US" dirty="0" smtClean="0"/>
              <a:t>, the basis for </a:t>
            </a:r>
            <a:r>
              <a:rPr lang="en-US" dirty="0" smtClean="0">
                <a:hlinkClick r:id="rId4" action="ppaction://hlinkfile" tooltip="Ethical"/>
              </a:rPr>
              <a:t>ethical</a:t>
            </a:r>
            <a:r>
              <a:rPr lang="en-US" dirty="0" smtClean="0"/>
              <a:t> behavior, has six </a:t>
            </a:r>
            <a:r>
              <a:rPr lang="en-US" dirty="0" smtClean="0">
                <a:hlinkClick r:id="rId5" action="ppaction://hlinkfile" tooltip="Constructivism (learning theory)"/>
              </a:rPr>
              <a:t>developmental stages</a:t>
            </a:r>
            <a:r>
              <a:rPr lang="en-US" dirty="0" smtClean="0"/>
              <a:t>, each more adequate at responding to moral dilemmas than its predecessor. </a:t>
            </a:r>
            <a:r>
              <a:rPr lang="en-US" dirty="0" err="1" smtClean="0"/>
              <a:t>Kohlberg's</a:t>
            </a:r>
            <a:r>
              <a:rPr lang="en-US" dirty="0" smtClean="0"/>
              <a:t> scale is about how people justify behaviors.  </a:t>
            </a:r>
          </a:p>
          <a:p>
            <a:endParaRPr lang="en-US" dirty="0" smtClean="0"/>
          </a:p>
          <a:p>
            <a:r>
              <a:rPr lang="en-US" dirty="0" smtClean="0"/>
              <a:t>Level 1:  A child with </a:t>
            </a:r>
            <a:r>
              <a:rPr lang="en-US" dirty="0" err="1" smtClean="0"/>
              <a:t>preconventional</a:t>
            </a:r>
            <a:r>
              <a:rPr lang="en-US" dirty="0" smtClean="0"/>
              <a:t> morality has not yet adopted or internalized society's conventions regarding what is right or wrong, but instead </a:t>
            </a:r>
            <a:r>
              <a:rPr lang="en-US" u="sng" dirty="0" smtClean="0"/>
              <a:t>focuses largely on external consequences that certain actions may bring </a:t>
            </a:r>
            <a:r>
              <a:rPr lang="en-US" u="none" dirty="0" smtClean="0"/>
              <a:t>(ex:  get a timeout if they are bad</a:t>
            </a:r>
            <a:r>
              <a:rPr lang="en-US" u="sng" dirty="0" smtClean="0"/>
              <a:t>)</a:t>
            </a:r>
            <a:r>
              <a:rPr lang="en-US" u="sng" baseline="0" dirty="0" smtClean="0"/>
              <a:t> </a:t>
            </a:r>
            <a:endParaRPr lang="en-US" u="sng" dirty="0" smtClean="0"/>
          </a:p>
          <a:p>
            <a:r>
              <a:rPr lang="en-US" dirty="0" smtClean="0"/>
              <a:t>Level 2:  characterized by an acceptance of society's conventions concerning right and wrong. </a:t>
            </a:r>
            <a:r>
              <a:rPr lang="en-US" u="sng" dirty="0" smtClean="0"/>
              <a:t>At this level an individual obeys rules and follows society's norms</a:t>
            </a:r>
            <a:r>
              <a:rPr lang="en-US" dirty="0" smtClean="0"/>
              <a:t> even when there are no consequences for obedience or disobedience (ex:  tipping waiters)</a:t>
            </a:r>
          </a:p>
          <a:p>
            <a:r>
              <a:rPr lang="en-US" dirty="0" smtClean="0"/>
              <a:t>Level</a:t>
            </a:r>
            <a:r>
              <a:rPr lang="en-US" baseline="0" dirty="0" smtClean="0"/>
              <a:t> 3:  </a:t>
            </a:r>
            <a:r>
              <a:rPr lang="en-US" dirty="0" smtClean="0"/>
              <a:t>Post-conventional moralists </a:t>
            </a:r>
            <a:r>
              <a:rPr lang="en-US" u="sng" dirty="0" smtClean="0"/>
              <a:t>live by their own ethical principles (but have</a:t>
            </a:r>
            <a:r>
              <a:rPr lang="en-US" u="sng" baseline="0" dirty="0" smtClean="0"/>
              <a:t> strong human/moral rights)</a:t>
            </a:r>
            <a:endParaRPr lang="en-US" u="sng" dirty="0"/>
          </a:p>
        </p:txBody>
      </p:sp>
      <p:sp>
        <p:nvSpPr>
          <p:cNvPr id="4" name="Slide Number Placeholder 3"/>
          <p:cNvSpPr>
            <a:spLocks noGrp="1"/>
          </p:cNvSpPr>
          <p:nvPr>
            <p:ph type="sldNum" sz="quarter" idx="10"/>
          </p:nvPr>
        </p:nvSpPr>
        <p:spPr/>
        <p:txBody>
          <a:bodyPr/>
          <a:lstStyle/>
          <a:p>
            <a:fld id="{94EAF599-5DCF-48DD-9780-41998EF2C098}" type="slidenum">
              <a:rPr lang="en-US" smtClean="0"/>
              <a:pPr/>
              <a:t>35</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following societies norms… </a:t>
            </a:r>
            <a:endParaRPr lang="en-US" dirty="0"/>
          </a:p>
        </p:txBody>
      </p:sp>
      <p:sp>
        <p:nvSpPr>
          <p:cNvPr id="4" name="Slide Number Placeholder 3"/>
          <p:cNvSpPr>
            <a:spLocks noGrp="1"/>
          </p:cNvSpPr>
          <p:nvPr>
            <p:ph type="sldNum" sz="quarter" idx="10"/>
          </p:nvPr>
        </p:nvSpPr>
        <p:spPr/>
        <p:txBody>
          <a:bodyPr/>
          <a:lstStyle/>
          <a:p>
            <a:fld id="{94EAF599-5DCF-48DD-9780-41998EF2C098}" type="slidenum">
              <a:rPr lang="en-US" smtClean="0"/>
              <a:pPr/>
              <a:t>37</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Deontology---</a:t>
            </a:r>
            <a:endParaRPr lang="en-US" dirty="0"/>
          </a:p>
        </p:txBody>
      </p:sp>
      <p:sp>
        <p:nvSpPr>
          <p:cNvPr id="4" name="Slide Number Placeholder 3"/>
          <p:cNvSpPr>
            <a:spLocks noGrp="1"/>
          </p:cNvSpPr>
          <p:nvPr>
            <p:ph type="sldNum" sz="quarter" idx="10"/>
          </p:nvPr>
        </p:nvSpPr>
        <p:spPr/>
        <p:txBody>
          <a:bodyPr/>
          <a:lstStyle/>
          <a:p>
            <a:fld id="{94EAF599-5DCF-48DD-9780-41998EF2C098}" type="slidenum">
              <a:rPr lang="en-US" smtClean="0"/>
              <a:pPr/>
              <a:t>38</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During</a:t>
            </a:r>
            <a:r>
              <a:rPr lang="en-US" baseline="0" dirty="0" smtClean="0"/>
              <a:t> the semester, we will be referring to this theories very frequently, so please make sure to review them a few more times </a:t>
            </a:r>
            <a:endParaRPr lang="en-US" dirty="0" smtClean="0"/>
          </a:p>
          <a:p>
            <a:endParaRPr lang="en-US" dirty="0" smtClean="0"/>
          </a:p>
          <a:p>
            <a:r>
              <a:rPr lang="en-US" dirty="0" smtClean="0"/>
              <a:t>READ PAGE 4-9—portable </a:t>
            </a:r>
            <a:r>
              <a:rPr lang="en-US" dirty="0" err="1" smtClean="0"/>
              <a:t>sadhu</a:t>
            </a:r>
            <a:r>
              <a:rPr lang="en-US" dirty="0" smtClean="0"/>
              <a:t> AND</a:t>
            </a:r>
            <a:r>
              <a:rPr lang="en-US" baseline="0" dirty="0" smtClean="0"/>
              <a:t> the movie ticket (page 37)</a:t>
            </a:r>
            <a:endParaRPr lang="en-US" dirty="0"/>
          </a:p>
        </p:txBody>
      </p:sp>
      <p:sp>
        <p:nvSpPr>
          <p:cNvPr id="4" name="Slide Number Placeholder 3"/>
          <p:cNvSpPr>
            <a:spLocks noGrp="1"/>
          </p:cNvSpPr>
          <p:nvPr>
            <p:ph type="sldNum" sz="quarter" idx="10"/>
          </p:nvPr>
        </p:nvSpPr>
        <p:spPr/>
        <p:txBody>
          <a:bodyPr/>
          <a:lstStyle/>
          <a:p>
            <a:fld id="{94EAF599-5DCF-48DD-9780-41998EF2C098}" type="slidenum">
              <a:rPr lang="en-US" smtClean="0"/>
              <a:pPr/>
              <a:t>40</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most schools didn’t ask</a:t>
            </a:r>
            <a:r>
              <a:rPr lang="en-US" baseline="0" dirty="0" smtClean="0"/>
              <a:t> parents for permission.  Should they have?</a:t>
            </a:r>
            <a:endParaRPr lang="en-US" dirty="0"/>
          </a:p>
        </p:txBody>
      </p:sp>
      <p:sp>
        <p:nvSpPr>
          <p:cNvPr id="4" name="Slide Number Placeholder 3"/>
          <p:cNvSpPr>
            <a:spLocks noGrp="1"/>
          </p:cNvSpPr>
          <p:nvPr>
            <p:ph type="sldNum" sz="quarter" idx="10"/>
          </p:nvPr>
        </p:nvSpPr>
        <p:spPr/>
        <p:txBody>
          <a:bodyPr/>
          <a:lstStyle/>
          <a:p>
            <a:fld id="{94EAF599-5DCF-48DD-9780-41998EF2C098}" type="slidenum">
              <a:rPr lang="en-US" smtClean="0"/>
              <a:pPr/>
              <a:t>41</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3)</a:t>
            </a:r>
            <a:r>
              <a:rPr lang="en-US" baseline="0" dirty="0" smtClean="0"/>
              <a:t> Utilitarian theory… b/c </a:t>
            </a:r>
            <a:r>
              <a:rPr lang="en-US" baseline="0" dirty="0" err="1" smtClean="0"/>
              <a:t>Obama</a:t>
            </a:r>
            <a:r>
              <a:rPr lang="en-US" baseline="0" dirty="0" smtClean="0"/>
              <a:t> felt that the consequences of his speech meant more than what it took to get there??   In a way, maybe he is priming them early…     </a:t>
            </a:r>
          </a:p>
          <a:p>
            <a:endParaRPr lang="en-US" baseline="0" dirty="0" smtClean="0"/>
          </a:p>
          <a:p>
            <a:r>
              <a:rPr lang="en-US" baseline="0" dirty="0" smtClean="0"/>
              <a:t>Rights theory?  Don’t parents have the right to allow what there child does or does not listen to?</a:t>
            </a:r>
            <a:endParaRPr lang="en-US" dirty="0"/>
          </a:p>
        </p:txBody>
      </p:sp>
      <p:sp>
        <p:nvSpPr>
          <p:cNvPr id="4" name="Slide Number Placeholder 3"/>
          <p:cNvSpPr>
            <a:spLocks noGrp="1"/>
          </p:cNvSpPr>
          <p:nvPr>
            <p:ph type="sldNum" sz="quarter" idx="10"/>
          </p:nvPr>
        </p:nvSpPr>
        <p:spPr/>
        <p:txBody>
          <a:bodyPr/>
          <a:lstStyle/>
          <a:p>
            <a:fld id="{94EAF599-5DCF-48DD-9780-41998EF2C098}" type="slidenum">
              <a:rPr lang="en-US" smtClean="0"/>
              <a:pPr/>
              <a:t>42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4EAF599-5DCF-48DD-9780-41998EF2C098}"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GROUPS----</a:t>
            </a:r>
            <a:r>
              <a:rPr lang="en-US" baseline="0" dirty="0" smtClean="0"/>
              <a:t> 295!!!!!</a:t>
            </a:r>
            <a:endParaRPr lang="en-US" dirty="0"/>
          </a:p>
        </p:txBody>
      </p:sp>
      <p:sp>
        <p:nvSpPr>
          <p:cNvPr id="4" name="Slide Number Placeholder 3"/>
          <p:cNvSpPr>
            <a:spLocks noGrp="1"/>
          </p:cNvSpPr>
          <p:nvPr>
            <p:ph type="sldNum" sz="quarter" idx="10"/>
          </p:nvPr>
        </p:nvSpPr>
        <p:spPr/>
        <p:txBody>
          <a:bodyPr/>
          <a:lstStyle/>
          <a:p>
            <a:fld id="{94EAF599-5DCF-48DD-9780-41998EF2C098}" type="slidenum">
              <a:rPr lang="en-US" smtClean="0"/>
              <a:pPr/>
              <a:t>43</a:t>
            </a:fld>
            <a:endParaRPr lang="en-US"/>
          </a:p>
        </p:txBody>
      </p:sp>
    </p:spTree>
    <p:extLst>
      <p:ext uri="{BB962C8B-B14F-4D97-AF65-F5344CB8AC3E}">
        <p14:creationId xmlns:p14="http://schemas.microsoft.com/office/powerpoint/2010/main" val="405825821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228600" indent="-228600">
              <a:buNone/>
            </a:pPr>
            <a:r>
              <a:rPr lang="en-US" dirty="0" smtClean="0"/>
              <a:t>HERE are 12 ethical</a:t>
            </a:r>
            <a:r>
              <a:rPr lang="en-US" baseline="0" dirty="0" smtClean="0"/>
              <a:t> dilemma categories from the book… </a:t>
            </a:r>
            <a:endParaRPr lang="en-US" dirty="0" smtClean="0"/>
          </a:p>
          <a:p>
            <a:pPr marL="228600" indent="-228600">
              <a:buAutoNum type="arabicParenR"/>
            </a:pPr>
            <a:endParaRPr lang="en-US" dirty="0" smtClean="0"/>
          </a:p>
          <a:p>
            <a:pPr marL="228600" indent="-228600">
              <a:buAutoNum type="arabicParenR"/>
            </a:pPr>
            <a:r>
              <a:rPr lang="en-US" dirty="0" smtClean="0"/>
              <a:t>Ask:  has anyone ever ordered</a:t>
            </a:r>
            <a:r>
              <a:rPr lang="en-US" baseline="0" dirty="0" smtClean="0"/>
              <a:t> a water at a restaurant where a soda fountain was present and just filled the cup with soda?  Or made personal copies with your work copier (me and March madness)?  ….  Regardless of size or motivation, unauthorized use of someone else's property or taking property </a:t>
            </a:r>
            <a:r>
              <a:rPr lang="en-US" u="sng" baseline="0" dirty="0" smtClean="0"/>
              <a:t>under false pretenses </a:t>
            </a:r>
            <a:r>
              <a:rPr lang="en-US" baseline="0" dirty="0" smtClean="0"/>
              <a:t>still means taking something that does not belong to you.</a:t>
            </a:r>
          </a:p>
          <a:p>
            <a:pPr marL="228600" indent="-228600">
              <a:buAutoNum type="arabicParenR"/>
            </a:pPr>
            <a:r>
              <a:rPr lang="en-US" baseline="0" dirty="0" smtClean="0"/>
              <a:t>This category deals with the virtue of honesty.  If you sell your car and don’t tell them about the accident, you have given them false info.  If you evaluate your team members and don’t tell the truth that he/she was a slacker…</a:t>
            </a:r>
          </a:p>
          <a:p>
            <a:pPr marL="228600" indent="-228600">
              <a:buAutoNum type="arabicParenR"/>
            </a:pPr>
            <a:r>
              <a:rPr lang="en-US" baseline="0" dirty="0" smtClean="0"/>
              <a:t>This category deals with the legal technicality category.  </a:t>
            </a:r>
            <a:r>
              <a:rPr lang="en-US" u="sng" baseline="0" dirty="0" smtClean="0"/>
              <a:t>What you have said is technically the truth, but it does mislead the other side</a:t>
            </a:r>
            <a:r>
              <a:rPr lang="en-US" baseline="0" dirty="0" smtClean="0"/>
              <a:t>.  For example, if your professor asks you, “Did you have a chance to read the assigned ethics case?”  even if you hadn't read the case, you could answer YES and be technically correct.  You did truly have ‘a chance’ to read it but you never did.  You are misleading…      (ex: of judge </a:t>
            </a:r>
            <a:r>
              <a:rPr lang="en-US" baseline="0" dirty="0" err="1" smtClean="0"/>
              <a:t>judy</a:t>
            </a:r>
            <a:r>
              <a:rPr lang="en-US" baseline="0" dirty="0" smtClean="0"/>
              <a:t>)</a:t>
            </a:r>
          </a:p>
          <a:p>
            <a:pPr marL="228600" indent="-228600">
              <a:buAutoNum type="arabicParenR"/>
            </a:pPr>
            <a:endParaRPr lang="en-US" baseline="0" dirty="0" smtClean="0"/>
          </a:p>
          <a:p>
            <a:pPr marL="228600" indent="-228600">
              <a:buAutoNum type="arabicParenR"/>
            </a:pPr>
            <a:r>
              <a:rPr lang="en-US" u="sng" baseline="0" dirty="0" smtClean="0"/>
              <a:t>This category finds someone in the position of conflicting </a:t>
            </a:r>
            <a:r>
              <a:rPr lang="en-US" u="sng" baseline="0" dirty="0" err="1" smtClean="0"/>
              <a:t>loyalities</a:t>
            </a:r>
            <a:r>
              <a:rPr lang="en-US" baseline="0" dirty="0" smtClean="0"/>
              <a:t>.  An board member of a corporation should not be entering into contracts between his company and a company that he has created as part of a sideline work.  How can he act in the best interest of his corporation and his sideline work at the same time?  I assume he wants the best for his sideline work!    This is a conflict of interest… </a:t>
            </a:r>
            <a:r>
              <a:rPr lang="en-US" baseline="0" dirty="0" err="1" smtClean="0"/>
              <a:t>congres</a:t>
            </a:r>
            <a:r>
              <a:rPr lang="en-US" baseline="0" dirty="0" smtClean="0"/>
              <a:t> on how much </a:t>
            </a:r>
            <a:r>
              <a:rPr lang="en-US" baseline="0" dirty="0" err="1" smtClean="0"/>
              <a:t>rhey</a:t>
            </a:r>
            <a:r>
              <a:rPr lang="en-US" baseline="0" dirty="0" smtClean="0"/>
              <a:t> get paid </a:t>
            </a:r>
          </a:p>
          <a:p>
            <a:pPr marL="228600" indent="-228600">
              <a:buAutoNum type="arabicParenR"/>
            </a:pPr>
            <a:r>
              <a:rPr lang="en-US" baseline="0" dirty="0" smtClean="0"/>
              <a:t>Ex:  Taking your firms product development or trade secrets to a new place of employment is </a:t>
            </a:r>
            <a:r>
              <a:rPr lang="en-US" u="sng" baseline="0" dirty="0" smtClean="0"/>
              <a:t>the ethical breach of divulging </a:t>
            </a:r>
            <a:r>
              <a:rPr lang="en-US" u="sng" baseline="0" dirty="0" err="1" smtClean="0"/>
              <a:t>propreitary</a:t>
            </a:r>
            <a:r>
              <a:rPr lang="en-US" u="sng" baseline="0" dirty="0" smtClean="0"/>
              <a:t> information</a:t>
            </a:r>
          </a:p>
          <a:p>
            <a:pPr marL="228600" indent="-228600">
              <a:buAutoNum type="arabicParenR"/>
            </a:pPr>
            <a:r>
              <a:rPr lang="en-US" baseline="0" dirty="0" smtClean="0"/>
              <a:t>Many consumer protection laws exist b/c so many </a:t>
            </a:r>
            <a:r>
              <a:rPr lang="en-US" u="sng" baseline="0" dirty="0" smtClean="0"/>
              <a:t>businesses took unfair advantage of those who were not educated </a:t>
            </a:r>
            <a:r>
              <a:rPr lang="en-US" baseline="0" dirty="0" smtClean="0"/>
              <a:t>or were unable to comprehend a complex contract.  For example, customers were taken </a:t>
            </a:r>
            <a:r>
              <a:rPr lang="en-US" baseline="0" dirty="0" err="1" smtClean="0"/>
              <a:t>advnatage</a:t>
            </a:r>
            <a:r>
              <a:rPr lang="en-US" baseline="0" dirty="0" smtClean="0"/>
              <a:t> of auto leasing contracts OR those payday loans b/c of all the jargon of the long and complex contract</a:t>
            </a:r>
          </a:p>
          <a:p>
            <a:pPr marL="228600" indent="-228600">
              <a:buAutoNum type="arabicParenR"/>
            </a:pPr>
            <a:endParaRPr lang="en-US" baseline="0" dirty="0" smtClean="0"/>
          </a:p>
          <a:p>
            <a:pPr marL="0" indent="0">
              <a:buNone/>
            </a:pPr>
            <a:endParaRPr lang="en-US" dirty="0"/>
          </a:p>
        </p:txBody>
      </p:sp>
      <p:sp>
        <p:nvSpPr>
          <p:cNvPr id="4" name="Slide Number Placeholder 3"/>
          <p:cNvSpPr>
            <a:spLocks noGrp="1"/>
          </p:cNvSpPr>
          <p:nvPr>
            <p:ph type="sldNum" sz="quarter" idx="10"/>
          </p:nvPr>
        </p:nvSpPr>
        <p:spPr/>
        <p:txBody>
          <a:bodyPr/>
          <a:lstStyle/>
          <a:p>
            <a:fld id="{94EAF599-5DCF-48DD-9780-41998EF2C098}" type="slidenum">
              <a:rPr lang="en-US" smtClean="0"/>
              <a:pPr/>
              <a:t>45</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AutoNum type="arabicParenR"/>
            </a:pPr>
            <a:r>
              <a:rPr lang="en-US" baseline="0" dirty="0" smtClean="0"/>
              <a:t>It has become increasing clear that </a:t>
            </a:r>
            <a:r>
              <a:rPr lang="en-US" u="sng" baseline="0" dirty="0" smtClean="0"/>
              <a:t>personal conduct outside the job can influence performance and company reputation</a:t>
            </a:r>
            <a:r>
              <a:rPr lang="en-US" baseline="0" dirty="0" smtClean="0"/>
              <a:t>.  Ask… any examples???  Ex:  Tiger Woods… his golf game went down and he lost tons of sponsors.  (Ryan Braun) (mayor of Toronto)  Charlie Sheen…  Ray Rice??</a:t>
            </a:r>
          </a:p>
          <a:p>
            <a:pPr marL="228600" indent="-228600">
              <a:buAutoNum type="arabicParenR"/>
            </a:pPr>
            <a:r>
              <a:rPr lang="en-US" baseline="0" dirty="0" smtClean="0"/>
              <a:t>A manager who keeps asking an employee on a date not only violates the law against sexual harassment but also committed the ethical breach of interpersonal abuse.  Another example, is the Merrill Lynch executives who rip the staff Monday mornings if they don’t make there numbers in front of everyone…   There are laws to protect the employee from this continual humiliation  </a:t>
            </a:r>
          </a:p>
          <a:p>
            <a:pPr marL="228600" indent="-228600">
              <a:buAutoNum type="arabicParenR"/>
            </a:pPr>
            <a:r>
              <a:rPr lang="en-US" baseline="0" dirty="0" smtClean="0"/>
              <a:t>This category deals with the way companies treat employees.  Ex: Nike, Gap, Levi have all faced questions on treatment of works in int’l plants.  Child labor, low wages, and long working hours.</a:t>
            </a:r>
          </a:p>
          <a:p>
            <a:pPr marL="228600" indent="-228600">
              <a:buAutoNum type="arabicParenR"/>
            </a:pPr>
            <a:r>
              <a:rPr lang="en-US" baseline="0" dirty="0" smtClean="0"/>
              <a:t>Many times firms violate federal rules and it makes it difficult for employees to do there job.  Do they break the rules to not get fired or do they don’t break them and worry about getting fired?</a:t>
            </a:r>
          </a:p>
          <a:p>
            <a:pPr marL="228600" indent="-228600">
              <a:buAutoNum type="arabicParenR"/>
            </a:pPr>
            <a:r>
              <a:rPr lang="en-US" u="sng" baseline="0" dirty="0" smtClean="0"/>
              <a:t>In this category, the wrong is actually a failure to report an ethical breach </a:t>
            </a:r>
            <a:r>
              <a:rPr lang="en-US" baseline="0" dirty="0" smtClean="0"/>
              <a:t>in any of the other categories. Penn State…        AND… if you witnessed a student cheating, would you report it?  (80% of students do not)</a:t>
            </a:r>
          </a:p>
          <a:p>
            <a:pPr marL="228600" indent="-228600">
              <a:buAutoNum type="arabicParenR"/>
            </a:pPr>
            <a:r>
              <a:rPr lang="en-US" baseline="0" dirty="0" smtClean="0"/>
              <a:t>In these situations, there are no right or wrong answers; rather dilemma's to be resolved.  </a:t>
            </a:r>
            <a:endParaRPr lang="en-US" dirty="0"/>
          </a:p>
        </p:txBody>
      </p:sp>
      <p:sp>
        <p:nvSpPr>
          <p:cNvPr id="4" name="Slide Number Placeholder 3"/>
          <p:cNvSpPr>
            <a:spLocks noGrp="1"/>
          </p:cNvSpPr>
          <p:nvPr>
            <p:ph type="sldNum" sz="quarter" idx="10"/>
          </p:nvPr>
        </p:nvSpPr>
        <p:spPr/>
        <p:txBody>
          <a:bodyPr/>
          <a:lstStyle/>
          <a:p>
            <a:fld id="{94EAF599-5DCF-48DD-9780-41998EF2C098}" type="slidenum">
              <a:rPr lang="en-US" smtClean="0"/>
              <a:pPr/>
              <a:t>46</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3)</a:t>
            </a:r>
            <a:r>
              <a:rPr lang="en-US" baseline="0" dirty="0" smtClean="0"/>
              <a:t>  LAST… give example of textbook reps </a:t>
            </a:r>
            <a:endParaRPr lang="en-US" dirty="0"/>
          </a:p>
        </p:txBody>
      </p:sp>
      <p:sp>
        <p:nvSpPr>
          <p:cNvPr id="4" name="Slide Number Placeholder 3"/>
          <p:cNvSpPr>
            <a:spLocks noGrp="1"/>
          </p:cNvSpPr>
          <p:nvPr>
            <p:ph type="sldNum" sz="quarter" idx="10"/>
          </p:nvPr>
        </p:nvSpPr>
        <p:spPr/>
        <p:txBody>
          <a:bodyPr/>
          <a:lstStyle/>
          <a:p>
            <a:fld id="{94EAF599-5DCF-48DD-9780-41998EF2C098}" type="slidenum">
              <a:rPr lang="en-US" smtClean="0"/>
              <a:pPr/>
              <a:t>47</a:t>
            </a:fld>
            <a:endParaRPr lang="en-US"/>
          </a:p>
        </p:txBody>
      </p:sp>
    </p:spTree>
    <p:extLst>
      <p:ext uri="{BB962C8B-B14F-4D97-AF65-F5344CB8AC3E}">
        <p14:creationId xmlns:p14="http://schemas.microsoft.com/office/powerpoint/2010/main" val="388763169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READ FIRST…  the following slides offer summaries of the thoughts</a:t>
            </a:r>
            <a:r>
              <a:rPr lang="en-US" baseline="0" dirty="0" smtClean="0"/>
              <a:t> and models of others in the field of ethics…</a:t>
            </a:r>
          </a:p>
          <a:p>
            <a:endParaRPr lang="en-US" baseline="0" dirty="0" smtClean="0"/>
          </a:p>
          <a:p>
            <a:pPr marL="228600" indent="-228600">
              <a:buAutoNum type="arabicParenR"/>
            </a:pPr>
            <a:r>
              <a:rPr lang="en-US" dirty="0" smtClean="0"/>
              <a:t>Peter</a:t>
            </a:r>
            <a:r>
              <a:rPr lang="en-US" baseline="0" dirty="0" smtClean="0"/>
              <a:t> </a:t>
            </a:r>
            <a:r>
              <a:rPr lang="en-US" baseline="0" dirty="0" err="1" smtClean="0"/>
              <a:t>Druckers</a:t>
            </a:r>
            <a:r>
              <a:rPr lang="en-US" baseline="0" dirty="0" smtClean="0"/>
              <a:t> ethical test is “above all, do no harm.”  This short simple test encourages us to make decisions that do not harm others.  This test would keep us from releasing a product that had a defect that could cause injury and provide fair working conditions in int’l countries.  </a:t>
            </a:r>
          </a:p>
          <a:p>
            <a:pPr marL="228600" indent="-228600">
              <a:buAutoNum type="arabicParenR"/>
            </a:pPr>
            <a:endParaRPr lang="en-US" baseline="0" dirty="0" smtClean="0"/>
          </a:p>
          <a:p>
            <a:pPr marL="228600" indent="-228600">
              <a:buNone/>
            </a:pPr>
            <a:endParaRPr lang="en-US" baseline="0" dirty="0" smtClean="0"/>
          </a:p>
          <a:p>
            <a:pPr marL="228600" indent="-228600">
              <a:buAutoNum type="arabicParenR"/>
            </a:pPr>
            <a:endParaRPr lang="en-US" dirty="0"/>
          </a:p>
        </p:txBody>
      </p:sp>
      <p:sp>
        <p:nvSpPr>
          <p:cNvPr id="4" name="Slide Number Placeholder 3"/>
          <p:cNvSpPr>
            <a:spLocks noGrp="1"/>
          </p:cNvSpPr>
          <p:nvPr>
            <p:ph type="sldNum" sz="quarter" idx="10"/>
          </p:nvPr>
        </p:nvSpPr>
        <p:spPr/>
        <p:txBody>
          <a:bodyPr/>
          <a:lstStyle/>
          <a:p>
            <a:fld id="{94EAF599-5DCF-48DD-9780-41998EF2C098}" type="slidenum">
              <a:rPr lang="en-US" smtClean="0"/>
              <a:pPr/>
              <a:t>48</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AutoNum type="arabicParenR"/>
            </a:pPr>
            <a:r>
              <a:rPr lang="en-US" dirty="0" smtClean="0"/>
              <a:t>READ FIRST… Blanchard and Peale</a:t>
            </a:r>
            <a:r>
              <a:rPr lang="en-US" baseline="0" dirty="0" smtClean="0"/>
              <a:t> offer three questions that managers should ponder in resolving ethical dilemmas.</a:t>
            </a:r>
          </a:p>
          <a:p>
            <a:pPr marL="228600" indent="-228600">
              <a:buNone/>
            </a:pPr>
            <a:endParaRPr lang="en-US" baseline="0" dirty="0" smtClean="0"/>
          </a:p>
          <a:p>
            <a:pPr marL="228600" indent="-228600">
              <a:buNone/>
            </a:pPr>
            <a:r>
              <a:rPr lang="en-US" baseline="0" dirty="0" smtClean="0"/>
              <a:t>1a)  IF its not legal, you may want to stop there.  </a:t>
            </a:r>
          </a:p>
          <a:p>
            <a:pPr marL="228600" indent="-228600">
              <a:buNone/>
            </a:pPr>
            <a:r>
              <a:rPr lang="en-US" baseline="0" dirty="0" smtClean="0"/>
              <a:t>1b)  READ LAST… requires a manager to take a step back and view the problem from other perspectives (those of the other parties, owners and the community).  If they feel that it is ok after that, than proceed w/ the action</a:t>
            </a:r>
          </a:p>
          <a:p>
            <a:pPr marL="228600" indent="-228600">
              <a:buNone/>
            </a:pPr>
            <a:r>
              <a:rPr lang="en-US" baseline="0" dirty="0" smtClean="0"/>
              <a:t>1c)  READ LAST….   It requires a manager to do a self-examination of his/her comfort level with the decision.  Some decisions may be legal but don’t make you feel good (HOW PSU should have happened) and thus, may not be the best decision. </a:t>
            </a:r>
          </a:p>
          <a:p>
            <a:pPr marL="228600" indent="-228600">
              <a:buNone/>
            </a:pPr>
            <a:endParaRPr lang="en-US" baseline="0" dirty="0" smtClean="0"/>
          </a:p>
          <a:p>
            <a:pPr marL="228600" indent="-228600">
              <a:buNone/>
            </a:pPr>
            <a:r>
              <a:rPr lang="en-US" baseline="0" dirty="0" smtClean="0"/>
              <a:t>2) READ FIRST… the WSJ model for resolution of ethical dilemmas consists of three components…</a:t>
            </a:r>
          </a:p>
          <a:p>
            <a:pPr marL="228600" indent="-228600">
              <a:buNone/>
            </a:pPr>
            <a:endParaRPr lang="en-US" baseline="0" dirty="0" smtClean="0"/>
          </a:p>
          <a:p>
            <a:pPr marL="228600" indent="-228600">
              <a:buNone/>
            </a:pPr>
            <a:r>
              <a:rPr lang="en-US" baseline="0" dirty="0" smtClean="0"/>
              <a:t>2B)   example of the furniture manufacture who stopped using rain forest woods…  it is more costly for the shareholders, but makes the community happier and eventually customers </a:t>
            </a:r>
          </a:p>
        </p:txBody>
      </p:sp>
      <p:sp>
        <p:nvSpPr>
          <p:cNvPr id="4" name="Slide Number Placeholder 3"/>
          <p:cNvSpPr>
            <a:spLocks noGrp="1"/>
          </p:cNvSpPr>
          <p:nvPr>
            <p:ph type="sldNum" sz="quarter" idx="10"/>
          </p:nvPr>
        </p:nvSpPr>
        <p:spPr/>
        <p:txBody>
          <a:bodyPr/>
          <a:lstStyle/>
          <a:p>
            <a:fld id="{94EAF599-5DCF-48DD-9780-41998EF2C098}" type="slidenum">
              <a:rPr lang="en-US" smtClean="0"/>
              <a:pPr/>
              <a:t>49</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Framework</a:t>
            </a:r>
            <a:r>
              <a:rPr lang="en-US" baseline="0" dirty="0" smtClean="0"/>
              <a:t> for understanding the case…  </a:t>
            </a:r>
            <a:endParaRPr lang="en-US" dirty="0"/>
          </a:p>
        </p:txBody>
      </p:sp>
      <p:sp>
        <p:nvSpPr>
          <p:cNvPr id="4" name="Slide Number Placeholder 3"/>
          <p:cNvSpPr>
            <a:spLocks noGrp="1"/>
          </p:cNvSpPr>
          <p:nvPr>
            <p:ph type="sldNum" sz="quarter" idx="10"/>
          </p:nvPr>
        </p:nvSpPr>
        <p:spPr/>
        <p:txBody>
          <a:bodyPr/>
          <a:lstStyle/>
          <a:p>
            <a:fld id="{94EAF599-5DCF-48DD-9780-41998EF2C098}" type="slidenum">
              <a:rPr lang="en-US" smtClean="0"/>
              <a:pPr/>
              <a:t>52</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4)….  Newspaper, wall street,</a:t>
            </a:r>
            <a:r>
              <a:rPr lang="en-US" baseline="0" dirty="0" smtClean="0"/>
              <a:t> Peter </a:t>
            </a:r>
            <a:r>
              <a:rPr lang="en-US" baseline="0" dirty="0" err="1" smtClean="0"/>
              <a:t>Drucker</a:t>
            </a:r>
            <a:r>
              <a:rPr lang="en-US" baseline="0" dirty="0" smtClean="0"/>
              <a:t>, etc</a:t>
            </a:r>
            <a:endParaRPr lang="en-US" dirty="0"/>
          </a:p>
        </p:txBody>
      </p:sp>
      <p:sp>
        <p:nvSpPr>
          <p:cNvPr id="4" name="Slide Number Placeholder 3"/>
          <p:cNvSpPr>
            <a:spLocks noGrp="1"/>
          </p:cNvSpPr>
          <p:nvPr>
            <p:ph type="sldNum" sz="quarter" idx="10"/>
          </p:nvPr>
        </p:nvSpPr>
        <p:spPr/>
        <p:txBody>
          <a:bodyPr/>
          <a:lstStyle/>
          <a:p>
            <a:fld id="{94EAF599-5DCF-48DD-9780-41998EF2C098}" type="slidenum">
              <a:rPr lang="en-US" smtClean="0"/>
              <a:pPr/>
              <a:t>53</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anyone do this before?!?1</a:t>
            </a:r>
            <a:endParaRPr lang="en-US" dirty="0"/>
          </a:p>
        </p:txBody>
      </p:sp>
      <p:sp>
        <p:nvSpPr>
          <p:cNvPr id="4" name="Slide Number Placeholder 3"/>
          <p:cNvSpPr>
            <a:spLocks noGrp="1"/>
          </p:cNvSpPr>
          <p:nvPr>
            <p:ph type="sldNum" sz="quarter" idx="10"/>
          </p:nvPr>
        </p:nvSpPr>
        <p:spPr/>
        <p:txBody>
          <a:bodyPr/>
          <a:lstStyle/>
          <a:p>
            <a:fld id="{94EAF599-5DCF-48DD-9780-41998EF2C098}" type="slidenum">
              <a:rPr lang="en-US" smtClean="0"/>
              <a:pPr/>
              <a:t>54</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4EAF599-5DCF-48DD-9780-41998EF2C098}" type="slidenum">
              <a:rPr lang="en-US" smtClean="0"/>
              <a:pPr/>
              <a:t>55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READ LAST:  email me by</a:t>
            </a:r>
            <a:r>
              <a:rPr lang="en-US" baseline="0" dirty="0" smtClean="0"/>
              <a:t> the end of the day about groups.  I will select the rest and </a:t>
            </a:r>
            <a:r>
              <a:rPr lang="en-US" baseline="0" dirty="0" err="1" smtClean="0"/>
              <a:t>notfiy</a:t>
            </a:r>
            <a:r>
              <a:rPr lang="en-US" baseline="0" dirty="0" smtClean="0"/>
              <a:t> everyone Thursday</a:t>
            </a:r>
            <a:endParaRPr lang="en-US" dirty="0"/>
          </a:p>
        </p:txBody>
      </p:sp>
      <p:sp>
        <p:nvSpPr>
          <p:cNvPr id="4" name="Slide Number Placeholder 3"/>
          <p:cNvSpPr>
            <a:spLocks noGrp="1"/>
          </p:cNvSpPr>
          <p:nvPr>
            <p:ph type="sldNum" sz="quarter" idx="10"/>
          </p:nvPr>
        </p:nvSpPr>
        <p:spPr/>
        <p:txBody>
          <a:bodyPr/>
          <a:lstStyle/>
          <a:p>
            <a:fld id="{94EAF599-5DCF-48DD-9780-41998EF2C098}" type="slidenum">
              <a:rPr lang="en-US" smtClean="0"/>
              <a:pPr/>
              <a:t>6</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SKIP?</a:t>
            </a:r>
          </a:p>
          <a:p>
            <a:endParaRPr lang="en-US" dirty="0" smtClean="0"/>
          </a:p>
          <a:p>
            <a:r>
              <a:rPr lang="en-US" dirty="0" smtClean="0"/>
              <a:t>Golden</a:t>
            </a:r>
            <a:r>
              <a:rPr lang="en-US" baseline="0" dirty="0" smtClean="0"/>
              <a:t> rule:  treat others as you want to be treated </a:t>
            </a:r>
            <a:endParaRPr lang="en-US" dirty="0"/>
          </a:p>
        </p:txBody>
      </p:sp>
      <p:sp>
        <p:nvSpPr>
          <p:cNvPr id="4" name="Slide Number Placeholder 3"/>
          <p:cNvSpPr>
            <a:spLocks noGrp="1"/>
          </p:cNvSpPr>
          <p:nvPr>
            <p:ph type="sldNum" sz="quarter" idx="10"/>
          </p:nvPr>
        </p:nvSpPr>
        <p:spPr/>
        <p:txBody>
          <a:bodyPr/>
          <a:lstStyle/>
          <a:p>
            <a:fld id="{94EAF599-5DCF-48DD-9780-41998EF2C098}" type="slidenum">
              <a:rPr lang="en-US" smtClean="0"/>
              <a:pPr/>
              <a:t>58</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Threater</a:t>
            </a:r>
            <a:r>
              <a:rPr lang="en-US" baseline="0" dirty="0" smtClean="0"/>
              <a:t> loses money…  may go out of business if everyone does it.  They may have to higher more workers to guard doors (which will raise ticket prices for everyone else). </a:t>
            </a:r>
          </a:p>
          <a:p>
            <a:endParaRPr lang="en-US" baseline="0" dirty="0" smtClean="0"/>
          </a:p>
          <a:p>
            <a:r>
              <a:rPr lang="en-US" baseline="0" dirty="0" smtClean="0"/>
              <a:t>You are happy b/c you can see two movies for the price of one </a:t>
            </a:r>
          </a:p>
          <a:p>
            <a:endParaRPr lang="en-US" baseline="0" dirty="0" smtClean="0"/>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ASK LAST…  anyone ever work in</a:t>
            </a:r>
            <a:r>
              <a:rPr lang="en-US" baseline="0" dirty="0" smtClean="0"/>
              <a:t> a theater?  Does this happen frequently?</a:t>
            </a:r>
            <a:endParaRPr lang="en-US" dirty="0" smtClean="0"/>
          </a:p>
          <a:p>
            <a:endParaRPr lang="en-US" dirty="0"/>
          </a:p>
        </p:txBody>
      </p:sp>
      <p:sp>
        <p:nvSpPr>
          <p:cNvPr id="4" name="Slide Number Placeholder 3"/>
          <p:cNvSpPr>
            <a:spLocks noGrp="1"/>
          </p:cNvSpPr>
          <p:nvPr>
            <p:ph type="sldNum" sz="quarter" idx="10"/>
          </p:nvPr>
        </p:nvSpPr>
        <p:spPr/>
        <p:txBody>
          <a:bodyPr/>
          <a:lstStyle/>
          <a:p>
            <a:fld id="{94EAF599-5DCF-48DD-9780-41998EF2C098}" type="slidenum">
              <a:rPr lang="en-US" smtClean="0"/>
              <a:pPr/>
              <a:t>59</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1)</a:t>
            </a:r>
          </a:p>
          <a:p>
            <a:endParaRPr lang="en-US" dirty="0" smtClean="0"/>
          </a:p>
          <a:p>
            <a:r>
              <a:rPr lang="en-US" dirty="0" smtClean="0"/>
              <a:t>2)  Can the sick </a:t>
            </a:r>
            <a:r>
              <a:rPr lang="en-US" dirty="0" err="1" smtClean="0"/>
              <a:t>sadhu</a:t>
            </a:r>
            <a:r>
              <a:rPr lang="en-US" dirty="0" smtClean="0"/>
              <a:t> make</a:t>
            </a:r>
            <a:r>
              <a:rPr lang="en-US" baseline="0" dirty="0" smtClean="0"/>
              <a:t> It back?  How did he get there?  Is it safe to leave the guides, take this guy to the village?  Would we be on our own if we did that?  How would we </a:t>
            </a:r>
            <a:r>
              <a:rPr lang="en-US" baseline="0" dirty="0" err="1" smtClean="0"/>
              <a:t>catchup</a:t>
            </a:r>
            <a:r>
              <a:rPr lang="en-US" baseline="0" dirty="0" smtClean="0"/>
              <a:t> to the group?  IS our life in the danger by doing this?  </a:t>
            </a:r>
            <a:endParaRPr lang="en-US" dirty="0"/>
          </a:p>
        </p:txBody>
      </p:sp>
      <p:sp>
        <p:nvSpPr>
          <p:cNvPr id="4" name="Slide Number Placeholder 3"/>
          <p:cNvSpPr>
            <a:spLocks noGrp="1"/>
          </p:cNvSpPr>
          <p:nvPr>
            <p:ph type="sldNum" sz="quarter" idx="10"/>
          </p:nvPr>
        </p:nvSpPr>
        <p:spPr/>
        <p:txBody>
          <a:bodyPr/>
          <a:lstStyle/>
          <a:p>
            <a:fld id="{94EAF599-5DCF-48DD-9780-41998EF2C098}" type="slidenum">
              <a:rPr lang="en-US" smtClean="0"/>
              <a:pPr/>
              <a:t>61</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Dongtology</a:t>
            </a:r>
            <a:r>
              <a:rPr lang="en-US" dirty="0" smtClean="0"/>
              <a:t>---stay w/ the guy.  </a:t>
            </a:r>
            <a:r>
              <a:rPr lang="en-US" dirty="0" err="1" smtClean="0"/>
              <a:t>Utilartisim</a:t>
            </a:r>
            <a:r>
              <a:rPr lang="en-US" dirty="0" smtClean="0"/>
              <a:t>—leave</a:t>
            </a:r>
            <a:r>
              <a:rPr lang="en-US" baseline="0" dirty="0" smtClean="0"/>
              <a:t> the guy there b/c its for the greater good of the group to continue on (the other men could fall and die if they waited b/c the ice would melt).</a:t>
            </a:r>
          </a:p>
          <a:p>
            <a:endParaRPr lang="en-US" baseline="0" dirty="0" smtClean="0"/>
          </a:p>
          <a:p>
            <a:endParaRPr lang="en-US" baseline="0" dirty="0" smtClean="0"/>
          </a:p>
          <a:p>
            <a:r>
              <a:rPr lang="en-US" baseline="0" dirty="0" smtClean="0"/>
              <a:t>1)  Golden rule… treat others as you want to be treated!  </a:t>
            </a:r>
          </a:p>
          <a:p>
            <a:endParaRPr lang="en-US" baseline="0" dirty="0" smtClean="0"/>
          </a:p>
          <a:p>
            <a:r>
              <a:rPr lang="en-US" baseline="0" dirty="0" smtClean="0"/>
              <a:t>2) IF you left </a:t>
            </a:r>
            <a:r>
              <a:rPr lang="en-US" baseline="0" dirty="0" smtClean="0"/>
              <a:t>him </a:t>
            </a:r>
            <a:r>
              <a:rPr lang="en-US" baseline="0" dirty="0" smtClean="0"/>
              <a:t>there:  It would cost $ b/c they may not have had a chance to go to the top if they waited another day OR if he died or questioning if he died, it may haunt them forever.</a:t>
            </a:r>
          </a:p>
          <a:p>
            <a:endParaRPr lang="en-US" baseline="0" dirty="0" smtClean="0"/>
          </a:p>
          <a:p>
            <a:r>
              <a:rPr lang="en-US" baseline="0" dirty="0" smtClean="0"/>
              <a:t>If you stayed w/ him:  you would save his life and you would feel good about it the rest of your life (</a:t>
            </a:r>
            <a:r>
              <a:rPr lang="en-US" baseline="0" dirty="0" err="1" smtClean="0"/>
              <a:t>ppl</a:t>
            </a:r>
            <a:r>
              <a:rPr lang="en-US" baseline="0" dirty="0" smtClean="0"/>
              <a:t> are happiest helping others compared to self).</a:t>
            </a:r>
          </a:p>
          <a:p>
            <a:endParaRPr lang="en-US" baseline="0" dirty="0" smtClean="0"/>
          </a:p>
          <a:p>
            <a:r>
              <a:rPr lang="en-US" baseline="0" dirty="0" smtClean="0"/>
              <a:t>3)… Future actions:  have a game plan ahead of time about this or other situations that may come up and how to handle it</a:t>
            </a:r>
          </a:p>
        </p:txBody>
      </p:sp>
      <p:sp>
        <p:nvSpPr>
          <p:cNvPr id="4" name="Slide Number Placeholder 3"/>
          <p:cNvSpPr>
            <a:spLocks noGrp="1"/>
          </p:cNvSpPr>
          <p:nvPr>
            <p:ph type="sldNum" sz="quarter" idx="10"/>
          </p:nvPr>
        </p:nvSpPr>
        <p:spPr/>
        <p:txBody>
          <a:bodyPr/>
          <a:lstStyle/>
          <a:p>
            <a:fld id="{94EAF599-5DCF-48DD-9780-41998EF2C098}" type="slidenum">
              <a:rPr lang="en-US" smtClean="0"/>
              <a:pPr/>
              <a:t>62</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1) They all had individualistic</a:t>
            </a:r>
            <a:r>
              <a:rPr lang="en-US" baseline="0" dirty="0" smtClean="0"/>
              <a:t> goals at the time.  Plus, they were all tired, stressed, and not 100% strong enough mentally b/c of the 30 day hike </a:t>
            </a:r>
            <a:r>
              <a:rPr lang="en-US" dirty="0" smtClean="0"/>
              <a:t/>
            </a:r>
            <a:br>
              <a:rPr lang="en-US" dirty="0" smtClean="0"/>
            </a:br>
            <a:endParaRPr lang="en-US" dirty="0" smtClean="0"/>
          </a:p>
          <a:p>
            <a:r>
              <a:rPr lang="en-US" dirty="0" smtClean="0"/>
              <a:t>2) On the mountain, is it every man for themselves?  In business</a:t>
            </a:r>
            <a:r>
              <a:rPr lang="en-US" baseline="0" dirty="0" smtClean="0"/>
              <a:t> it is essential that managers agree on a process with dealing with dilemmas.   You need your company to act as a group not as individuals when things go wrong.  </a:t>
            </a:r>
          </a:p>
          <a:p>
            <a:endParaRPr lang="en-US" baseline="0" dirty="0" smtClean="0"/>
          </a:p>
          <a:p>
            <a:r>
              <a:rPr lang="en-US" baseline="0" dirty="0" smtClean="0"/>
              <a:t>Orgs that do not have a heritage of mutually accepted, shared values tend to become unhinged during stress, w/ each person bailing out for himself.  Strong culture is essential!</a:t>
            </a: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94EAF599-5DCF-48DD-9780-41998EF2C098}" type="slidenum">
              <a:rPr lang="en-US" smtClean="0"/>
              <a:pPr/>
              <a:t>63</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*EMAIL by</a:t>
            </a:r>
            <a:r>
              <a:rPr lang="en-US" baseline="0" dirty="0" smtClean="0"/>
              <a:t> Wednesday night</a:t>
            </a:r>
            <a:endParaRPr lang="en-US" dirty="0"/>
          </a:p>
        </p:txBody>
      </p:sp>
      <p:sp>
        <p:nvSpPr>
          <p:cNvPr id="4" name="Slide Number Placeholder 3"/>
          <p:cNvSpPr>
            <a:spLocks noGrp="1"/>
          </p:cNvSpPr>
          <p:nvPr>
            <p:ph type="sldNum" sz="quarter" idx="10"/>
          </p:nvPr>
        </p:nvSpPr>
        <p:spPr/>
        <p:txBody>
          <a:bodyPr/>
          <a:lstStyle/>
          <a:p>
            <a:fld id="{94EAF599-5DCF-48DD-9780-41998EF2C098}" type="slidenum">
              <a:rPr lang="en-US" smtClean="0"/>
              <a:pPr/>
              <a:t>67</a:t>
            </a:fld>
            <a:endParaRPr lang="en-US"/>
          </a:p>
        </p:txBody>
      </p:sp>
    </p:spTree>
    <p:extLst>
      <p:ext uri="{BB962C8B-B14F-4D97-AF65-F5344CB8AC3E}">
        <p14:creationId xmlns:p14="http://schemas.microsoft.com/office/powerpoint/2010/main" val="30396912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2) READ AFTER:  How many people do you know in your life who pretend to be something that they're not?</a:t>
            </a:r>
            <a:r>
              <a:rPr lang="en-US" baseline="0" dirty="0" smtClean="0"/>
              <a:t>  </a:t>
            </a:r>
            <a:r>
              <a:rPr lang="en-US" dirty="0" smtClean="0"/>
              <a:t>Maybe they're trying to make their parents proud.  And maybe they've squashed all their passions, all their life's desires to meet what they think society expects of them</a:t>
            </a:r>
          </a:p>
          <a:p>
            <a:endParaRPr lang="en-US" dirty="0" smtClean="0"/>
          </a:p>
          <a:p>
            <a:r>
              <a:rPr lang="en-US" dirty="0" smtClean="0"/>
              <a:t>READ LAST:  Off the top of your head, what</a:t>
            </a:r>
            <a:r>
              <a:rPr lang="en-US" baseline="0" dirty="0" smtClean="0"/>
              <a:t> is something that would be on your list?</a:t>
            </a:r>
            <a:endParaRPr lang="en-US" dirty="0" smtClean="0"/>
          </a:p>
          <a:p>
            <a:endParaRPr lang="en-US" dirty="0" smtClean="0"/>
          </a:p>
          <a:p>
            <a:r>
              <a:rPr lang="en-US" dirty="0" smtClean="0"/>
              <a:t>When people ignore what their heart tells them, they deceive themselves. And because they do not know better, they believe the deceit to be truth... and therefore wind up lying to </a:t>
            </a:r>
            <a:r>
              <a:rPr lang="en-US" dirty="0" smtClean="0"/>
              <a:t>everyone.   Work/family</a:t>
            </a:r>
            <a:r>
              <a:rPr lang="en-US" baseline="0" dirty="0" smtClean="0"/>
              <a:t> balance &amp; if you don</a:t>
            </a:r>
            <a:r>
              <a:rPr lang="fr-FR" baseline="0" dirty="0" smtClean="0"/>
              <a:t>’</a:t>
            </a:r>
            <a:r>
              <a:rPr lang="en-US" baseline="0" dirty="0" smtClean="0"/>
              <a:t>t like your job more likely to make poor decisions </a:t>
            </a:r>
            <a:endParaRPr lang="en-US" dirty="0"/>
          </a:p>
        </p:txBody>
      </p:sp>
      <p:sp>
        <p:nvSpPr>
          <p:cNvPr id="4" name="Slide Number Placeholder 3"/>
          <p:cNvSpPr>
            <a:spLocks noGrp="1"/>
          </p:cNvSpPr>
          <p:nvPr>
            <p:ph type="sldNum" sz="quarter" idx="10"/>
          </p:nvPr>
        </p:nvSpPr>
        <p:spPr/>
        <p:txBody>
          <a:bodyPr/>
          <a:lstStyle/>
          <a:p>
            <a:fld id="{94EAF599-5DCF-48DD-9780-41998EF2C098}"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1a) </a:t>
            </a:r>
            <a:r>
              <a:rPr lang="en-US" baseline="0" dirty="0" smtClean="0"/>
              <a:t> ex:  Penn State AND why PSU decided to fire </a:t>
            </a:r>
            <a:r>
              <a:rPr lang="en-US" baseline="0" dirty="0" err="1" smtClean="0"/>
              <a:t>Paterno</a:t>
            </a:r>
            <a:r>
              <a:rPr lang="en-US" baseline="0" dirty="0" smtClean="0"/>
              <a:t>… legally he was ok but ethically they believed not (same w/ NFL in suspending its players yet they never went to jail)</a:t>
            </a:r>
            <a:endParaRPr lang="en-US" dirty="0"/>
          </a:p>
        </p:txBody>
      </p:sp>
      <p:sp>
        <p:nvSpPr>
          <p:cNvPr id="4" name="Slide Number Placeholder 3"/>
          <p:cNvSpPr>
            <a:spLocks noGrp="1"/>
          </p:cNvSpPr>
          <p:nvPr>
            <p:ph type="sldNum" sz="quarter" idx="10"/>
          </p:nvPr>
        </p:nvSpPr>
        <p:spPr/>
        <p:txBody>
          <a:bodyPr/>
          <a:lstStyle/>
          <a:p>
            <a:fld id="{94EAF599-5DCF-48DD-9780-41998EF2C098}"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1) READ AFTER: </a:t>
            </a:r>
            <a:r>
              <a:rPr lang="en-US" sz="1200" b="0" i="0" kern="1200" dirty="0" smtClean="0">
                <a:solidFill>
                  <a:schemeClr val="tx1"/>
                </a:solidFill>
                <a:latin typeface="+mn-lt"/>
                <a:ea typeface="+mn-ea"/>
                <a:cs typeface="+mn-cs"/>
              </a:rPr>
              <a:t>We learn right/wrong by gaining knowledge of God’s moral commands </a:t>
            </a:r>
            <a:endParaRPr lang="en-US" dirty="0"/>
          </a:p>
        </p:txBody>
      </p:sp>
      <p:sp>
        <p:nvSpPr>
          <p:cNvPr id="4" name="Slide Number Placeholder 3"/>
          <p:cNvSpPr>
            <a:spLocks noGrp="1"/>
          </p:cNvSpPr>
          <p:nvPr>
            <p:ph type="sldNum" sz="quarter" idx="10"/>
          </p:nvPr>
        </p:nvSpPr>
        <p:spPr/>
        <p:txBody>
          <a:bodyPr/>
          <a:lstStyle/>
          <a:p>
            <a:fld id="{94EAF599-5DCF-48DD-9780-41998EF2C098}" type="slidenum">
              <a:rPr lang="en-US" smtClean="0"/>
              <a:pPr/>
              <a:t>10</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dirty="0" smtClean="0"/>
              <a:t>2a/b) for example</a:t>
            </a:r>
            <a:r>
              <a:rPr lang="en-US" baseline="0" dirty="0" smtClean="0"/>
              <a:t>, in some cultures</a:t>
            </a:r>
            <a:r>
              <a:rPr lang="en-US" strike="sngStrike" baseline="0" dirty="0" smtClean="0"/>
              <a:t>…    </a:t>
            </a:r>
            <a:r>
              <a:rPr lang="en-US" strike="sngStrike" dirty="0" smtClean="0"/>
              <a:t>interpretations of this </a:t>
            </a:r>
            <a:r>
              <a:rPr lang="en-US" strike="sngStrike" dirty="0" err="1" smtClean="0"/>
              <a:t>varioius</a:t>
            </a:r>
            <a:r>
              <a:rPr lang="en-US" strike="sngStrike" dirty="0" smtClean="0"/>
              <a:t> between cultures (</a:t>
            </a:r>
            <a:r>
              <a:rPr lang="en-US" strike="sngStrike" dirty="0" err="1" smtClean="0"/>
              <a:t>Malaysas</a:t>
            </a:r>
            <a:r>
              <a:rPr lang="en-US" strike="sngStrike" dirty="0" smtClean="0"/>
              <a:t>,</a:t>
            </a:r>
            <a:r>
              <a:rPr lang="en-US" strike="sngStrike" baseline="0" dirty="0" smtClean="0"/>
              <a:t> Nigeria).  </a:t>
            </a:r>
            <a:r>
              <a:rPr lang="en-US" baseline="0" dirty="0" smtClean="0"/>
              <a:t>Some believe</a:t>
            </a:r>
            <a:r>
              <a:rPr lang="en-US" dirty="0" smtClean="0"/>
              <a:t> in its strictest definition is considered the infallible law of </a:t>
            </a:r>
            <a:r>
              <a:rPr lang="en-US" dirty="0" smtClean="0">
                <a:hlinkClick r:id="rId3" action="ppaction://hlinkfile" tooltip="God in Islam"/>
              </a:rPr>
              <a:t>God</a:t>
            </a:r>
            <a:r>
              <a:rPr lang="en-US" dirty="0" smtClean="0"/>
              <a:t>—as opposed to others who are more open to human interpretation of the laws…   ALSO… Turkey and Muslim</a:t>
            </a:r>
            <a:r>
              <a:rPr lang="en-US" baseline="0" dirty="0" smtClean="0"/>
              <a:t> </a:t>
            </a:r>
            <a:endParaRPr lang="en-US"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94EAF599-5DCF-48DD-9780-41998EF2C098}" type="slidenum">
              <a:rPr lang="en-US" smtClean="0"/>
              <a:pPr/>
              <a:t>12</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AutoNum type="arabicParenR"/>
            </a:pPr>
            <a:r>
              <a:rPr lang="en-US" dirty="0" smtClean="0"/>
              <a:t>READ</a:t>
            </a:r>
            <a:r>
              <a:rPr lang="en-US" baseline="0" dirty="0" smtClean="0"/>
              <a:t> AFTER…  </a:t>
            </a:r>
            <a:r>
              <a:rPr lang="en-US" dirty="0" smtClean="0"/>
              <a:t>is the </a:t>
            </a:r>
            <a:r>
              <a:rPr lang="en-US" dirty="0" smtClean="0">
                <a:hlinkClick r:id="rId3" action="ppaction://hlinkfile" tooltip="Normative ethics"/>
              </a:rPr>
              <a:t>ethical</a:t>
            </a:r>
            <a:r>
              <a:rPr lang="en-US" dirty="0" smtClean="0"/>
              <a:t> position that </a:t>
            </a:r>
            <a:r>
              <a:rPr lang="en-US" dirty="0" smtClean="0">
                <a:hlinkClick r:id="rId4" action="ppaction://hlinkfile" tooltip="Moral agency"/>
              </a:rPr>
              <a:t>moral agents</a:t>
            </a:r>
            <a:r>
              <a:rPr lang="en-US" dirty="0" smtClean="0"/>
              <a:t> ought to do what is in their own </a:t>
            </a:r>
            <a:r>
              <a:rPr lang="en-US" dirty="0" smtClean="0">
                <a:hlinkClick r:id="rId5" action="ppaction://hlinkfile" tooltip="Self-interest"/>
              </a:rPr>
              <a:t>self-interest</a:t>
            </a:r>
            <a:endParaRPr lang="en-US" dirty="0" smtClean="0"/>
          </a:p>
          <a:p>
            <a:pPr marL="0" indent="0">
              <a:buNone/>
            </a:pPr>
            <a:endParaRPr lang="en-US" dirty="0" smtClean="0"/>
          </a:p>
        </p:txBody>
      </p:sp>
      <p:sp>
        <p:nvSpPr>
          <p:cNvPr id="4" name="Slide Number Placeholder 3"/>
          <p:cNvSpPr>
            <a:spLocks noGrp="1"/>
          </p:cNvSpPr>
          <p:nvPr>
            <p:ph type="sldNum" sz="quarter" idx="10"/>
          </p:nvPr>
        </p:nvSpPr>
        <p:spPr/>
        <p:txBody>
          <a:bodyPr/>
          <a:lstStyle/>
          <a:p>
            <a:fld id="{94EAF599-5DCF-48DD-9780-41998EF2C098}" type="slidenum">
              <a:rPr lang="en-US" smtClean="0"/>
              <a:pPr/>
              <a:t>13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2/2/15</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2/2/15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2/2/15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2/2/15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2/2/15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2/2/15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2/2/15</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D8BD707-D9CF-40AE-B4C6-C98DA3205C09}" type="datetimeFigureOut">
              <a:rPr lang="en-US" smtClean="0"/>
              <a:pPr/>
              <a:t>2/2/15</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1D8BD707-D9CF-40AE-B4C6-C98DA3205C09}" type="datetimeFigureOut">
              <a:rPr lang="en-US" smtClean="0"/>
              <a:pPr/>
              <a:t>2/2/15</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2/2/15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2/2/15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D8BD707-D9CF-40AE-B4C6-C98DA3205C09}" type="datetimeFigureOut">
              <a:rPr lang="en-US" smtClean="0"/>
              <a:pPr/>
              <a:t>2/2/15</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6F15528-21DE-4FAA-801E-634DDDAF4B2B}"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1.xml.rels><?xml version="1.0" encoding="UTF-8" standalone="yes"?>
<Relationships xmlns="http://schemas.openxmlformats.org/package/2006/relationships"><Relationship Id="rId1" Type="http://schemas.openxmlformats.org/officeDocument/2006/relationships/tags" Target="../tags/tag3.xml"/><Relationship Id="rId2"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tags" Target="../tags/tag4.xml"/><Relationship Id="rId2" Type="http://schemas.openxmlformats.org/officeDocument/2006/relationships/slideLayout" Target="../slideLayouts/slideLayout2.xml"/><Relationship Id="rId3" Type="http://schemas.openxmlformats.org/officeDocument/2006/relationships/notesSlide" Target="../notesSlides/notesSlide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4.xml.rels><?xml version="1.0" encoding="UTF-8" standalone="yes"?>
<Relationships xmlns="http://schemas.openxmlformats.org/package/2006/relationships"><Relationship Id="rId1" Type="http://schemas.openxmlformats.org/officeDocument/2006/relationships/tags" Target="../tags/tag5.xml"/><Relationship Id="rId2" Type="http://schemas.openxmlformats.org/officeDocument/2006/relationships/slideLayout" Target="../slideLayouts/slideLayout2.xml"/><Relationship Id="rId3" Type="http://schemas.openxmlformats.org/officeDocument/2006/relationships/notesSlide" Target="../notesSlides/notesSlide10.xml"/></Relationships>
</file>

<file path=ppt/slides/_rels/slide15.xml.rels><?xml version="1.0" encoding="UTF-8" standalone="yes"?>
<Relationships xmlns="http://schemas.openxmlformats.org/package/2006/relationships"><Relationship Id="rId1" Type="http://schemas.openxmlformats.org/officeDocument/2006/relationships/tags" Target="../tags/tag6.xml"/><Relationship Id="rId2" Type="http://schemas.openxmlformats.org/officeDocument/2006/relationships/slideLayout" Target="../slideLayouts/slideLayout2.xml"/><Relationship Id="rId3" Type="http://schemas.openxmlformats.org/officeDocument/2006/relationships/notesSlide" Target="../notesSlides/notesSlide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images.google.com/imgres?imgurl=http://img.photobucket.com/albums/v88/trstanley/SmileyFace.jpg&amp;imgrefurl=http://cgi.ebay.com.my/2-Smiley-Face-CIRCLE-Car-Magnets-NEW-Magnet-Happy-Smile_W0QQcmdZViewItemQQitemZ220442140898&amp;usg=__I-pTDR3gmeMMj2cuhjaAQ3D2Xj4=&amp;h=414&amp;w=414&amp;sz=14&amp;hl=en&amp;start=14&amp;sig2=KZChT_7sy2S6fvGZkXduBw&amp;tbnid=JP0VwaJrPSyveM:&amp;tbnh=125&amp;tbnw=125&amp;prev=/images?q=smiley+face&amp;hl=en&amp;rlz=1T4GZHY_enUS238US238&amp;ei=GBGkSuGdGMiCnQejkszkDQ" TargetMode="External"/><Relationship Id="rId3" Type="http://schemas.openxmlformats.org/officeDocument/2006/relationships/image" Target="../media/image4.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images.google.com/imgres?imgurl=http://img.photobucket.com/albums/v88/trstanley/SmileyFace.jpg&amp;imgrefurl=http://cgi.ebay.com.my/2-Smiley-Face-CIRCLE-Car-Magnets-NEW-Magnet-Happy-Smile_W0QQcmdZViewItemQQitemZ220442140898&amp;usg=__I-pTDR3gmeMMj2cuhjaAQ3D2Xj4=&amp;h=414&amp;w=414&amp;sz=14&amp;hl=en&amp;start=14&amp;sig2=KZChT_7sy2S6fvGZkXduBw&amp;tbnid=JP0VwaJrPSyveM:&amp;tbnh=125&amp;tbnw=125&amp;prev=/images?q=smiley+face&amp;hl=en&amp;rlz=1T4GZHY_enUS238US238&amp;ei=GBGkSuGdGMiCnQejkszkDQ" TargetMode="External"/><Relationship Id="rId3" Type="http://schemas.openxmlformats.org/officeDocument/2006/relationships/image" Target="../media/image4.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5.png"/></Relationships>
</file>

<file path=ppt/slides/_rels/slide21.xml.rels><?xml version="1.0" encoding="UTF-8" standalone="yes"?>
<Relationships xmlns="http://schemas.openxmlformats.org/package/2006/relationships"><Relationship Id="rId1" Type="http://schemas.openxmlformats.org/officeDocument/2006/relationships/tags" Target="../tags/tag7.xml"/><Relationship Id="rId2" Type="http://schemas.openxmlformats.org/officeDocument/2006/relationships/slideLayout" Target="../slideLayouts/slideLayout2.xml"/><Relationship Id="rId3" Type="http://schemas.openxmlformats.org/officeDocument/2006/relationships/notesSlide" Target="../notesSlides/notesSlide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gi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3.jpeg"/></Relationships>
</file>

<file path=ppt/slides/_rels/slide24.xml.rels><?xml version="1.0" encoding="UTF-8" standalone="yes"?>
<Relationships xmlns="http://schemas.openxmlformats.org/package/2006/relationships"><Relationship Id="rId1" Type="http://schemas.openxmlformats.org/officeDocument/2006/relationships/tags" Target="../tags/tag8.xml"/><Relationship Id="rId2" Type="http://schemas.openxmlformats.org/officeDocument/2006/relationships/slideLayout" Target="../slideLayouts/slideLayout2.xml"/><Relationship Id="rId3" Type="http://schemas.openxmlformats.org/officeDocument/2006/relationships/notesSlide" Target="../notesSlides/notesSlide15.xml"/></Relationships>
</file>

<file path=ppt/slides/_rels/slide25.xml.rels><?xml version="1.0" encoding="UTF-8" standalone="yes"?>
<Relationships xmlns="http://schemas.openxmlformats.org/package/2006/relationships"><Relationship Id="rId1" Type="http://schemas.openxmlformats.org/officeDocument/2006/relationships/tags" Target="../tags/tag9.xml"/><Relationship Id="rId2" Type="http://schemas.openxmlformats.org/officeDocument/2006/relationships/slideLayout" Target="../slideLayouts/slideLayout2.xml"/><Relationship Id="rId3" Type="http://schemas.openxmlformats.org/officeDocument/2006/relationships/notesSlide" Target="../notesSlides/notesSlide16.xml"/></Relationships>
</file>

<file path=ppt/slides/_rels/slide26.xml.rels><?xml version="1.0" encoding="UTF-8" standalone="yes"?>
<Relationships xmlns="http://schemas.openxmlformats.org/package/2006/relationships"><Relationship Id="rId1" Type="http://schemas.openxmlformats.org/officeDocument/2006/relationships/tags" Target="../tags/tag10.xml"/><Relationship Id="rId2" Type="http://schemas.openxmlformats.org/officeDocument/2006/relationships/slideLayout" Target="../slideLayouts/slideLayout2.xml"/><Relationship Id="rId3" Type="http://schemas.openxmlformats.org/officeDocument/2006/relationships/notesSlide" Target="../notesSlides/notesSlide1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tags" Target="../tags/tag11.xml"/><Relationship Id="rId2"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tags" Target="../tags/tag12.xml"/><Relationship Id="rId2" Type="http://schemas.openxmlformats.org/officeDocument/2006/relationships/slideLayout" Target="../slideLayouts/slideLayout2.xml"/><Relationship Id="rId3" Type="http://schemas.openxmlformats.org/officeDocument/2006/relationships/notesSlide" Target="../notesSlides/notesSlide2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33.xml.rels><?xml version="1.0" encoding="UTF-8" standalone="yes"?>
<Relationships xmlns="http://schemas.openxmlformats.org/package/2006/relationships"><Relationship Id="rId1" Type="http://schemas.openxmlformats.org/officeDocument/2006/relationships/tags" Target="../tags/tag13.xml"/><Relationship Id="rId2" Type="http://schemas.openxmlformats.org/officeDocument/2006/relationships/slideLayout" Target="../slideLayouts/slideLayout2.xml"/><Relationship Id="rId3" Type="http://schemas.openxmlformats.org/officeDocument/2006/relationships/notesSlide" Target="../notesSlides/notesSlide2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gif"/></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42.xml.rels><?xml version="1.0" encoding="UTF-8" standalone="yes"?>
<Relationships xmlns="http://schemas.openxmlformats.org/package/2006/relationships"><Relationship Id="rId1" Type="http://schemas.openxmlformats.org/officeDocument/2006/relationships/tags" Target="../tags/tag14.xml"/><Relationship Id="rId2" Type="http://schemas.openxmlformats.org/officeDocument/2006/relationships/slideLayout" Target="../slideLayouts/slideLayout2.xml"/><Relationship Id="rId3" Type="http://schemas.openxmlformats.org/officeDocument/2006/relationships/notesSlide" Target="../notesSlides/notesSlide29.xml"/></Relationships>
</file>

<file path=ppt/slides/_rels/slide43.xml.rels><?xml version="1.0" encoding="UTF-8" standalone="yes"?>
<Relationships xmlns="http://schemas.openxmlformats.org/package/2006/relationships"><Relationship Id="rId3" Type="http://schemas.openxmlformats.org/officeDocument/2006/relationships/hyperlink" Target="http://cartoonbox.slate.com/dwanepowell/" TargetMode="External"/><Relationship Id="rId4" Type="http://schemas.openxmlformats.org/officeDocument/2006/relationships/image" Target="../media/image6.gif"/><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cartoonbox.slate.com/lisabenson/" TargetMode="External"/><Relationship Id="rId3" Type="http://schemas.openxmlformats.org/officeDocument/2006/relationships/image" Target="../media/image7.gif"/></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47.xml.rels><?xml version="1.0" encoding="UTF-8" standalone="yes"?>
<Relationships xmlns="http://schemas.openxmlformats.org/package/2006/relationships"><Relationship Id="rId1" Type="http://schemas.openxmlformats.org/officeDocument/2006/relationships/tags" Target="../tags/tag15.xml"/><Relationship Id="rId2" Type="http://schemas.openxmlformats.org/officeDocument/2006/relationships/slideLayout" Target="../slideLayouts/slideLayout2.xml"/><Relationship Id="rId3" Type="http://schemas.openxmlformats.org/officeDocument/2006/relationships/notesSlide" Target="../notesSlides/notesSlide33.xml"/></Relationships>
</file>

<file path=ppt/slides/_rels/slide48.xml.rels><?xml version="1.0" encoding="UTF-8" standalone="yes"?>
<Relationships xmlns="http://schemas.openxmlformats.org/package/2006/relationships"><Relationship Id="rId1" Type="http://schemas.openxmlformats.org/officeDocument/2006/relationships/tags" Target="../tags/tag16.xml"/><Relationship Id="rId2" Type="http://schemas.openxmlformats.org/officeDocument/2006/relationships/slideLayout" Target="../slideLayouts/slideLayout2.xml"/><Relationship Id="rId3" Type="http://schemas.openxmlformats.org/officeDocument/2006/relationships/notesSlide" Target="../notesSlides/notesSlide34.xml"/></Relationships>
</file>

<file path=ppt/slides/_rels/slide49.xml.rels><?xml version="1.0" encoding="UTF-8" standalone="yes"?>
<Relationships xmlns="http://schemas.openxmlformats.org/package/2006/relationships"><Relationship Id="rId1" Type="http://schemas.openxmlformats.org/officeDocument/2006/relationships/tags" Target="../tags/tag17.xml"/><Relationship Id="rId2" Type="http://schemas.openxmlformats.org/officeDocument/2006/relationships/slideLayout" Target="../slideLayouts/slideLayout2.xml"/><Relationship Id="rId3" Type="http://schemas.openxmlformats.org/officeDocument/2006/relationships/notesSlide" Target="../notesSlides/notesSlide3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50.xml.rels><?xml version="1.0" encoding="UTF-8" standalone="yes"?>
<Relationships xmlns="http://schemas.openxmlformats.org/package/2006/relationships"><Relationship Id="rId1" Type="http://schemas.openxmlformats.org/officeDocument/2006/relationships/tags" Target="../tags/tag18.xml"/><Relationship Id="rId2"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tags" Target="../tags/tag19.xml"/><Relationship Id="rId2" Type="http://schemas.openxmlformats.org/officeDocument/2006/relationships/slideLayout" Target="../slideLayouts/slideLayout2.xml"/><Relationship Id="rId3" Type="http://schemas.openxmlformats.org/officeDocument/2006/relationships/notesSlide" Target="../notesSlides/notesSlide36.xml"/></Relationships>
</file>

<file path=ppt/slides/_rels/slide53.xml.rels><?xml version="1.0" encoding="UTF-8" standalone="yes"?>
<Relationships xmlns="http://schemas.openxmlformats.org/package/2006/relationships"><Relationship Id="rId1" Type="http://schemas.openxmlformats.org/officeDocument/2006/relationships/tags" Target="../tags/tag20.xml"/><Relationship Id="rId2" Type="http://schemas.openxmlformats.org/officeDocument/2006/relationships/slideLayout" Target="../slideLayouts/slideLayout2.xml"/><Relationship Id="rId3" Type="http://schemas.openxmlformats.org/officeDocument/2006/relationships/notesSlide" Target="../notesSlides/notesSlide3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55.xml.rels><?xml version="1.0" encoding="UTF-8" standalone="yes"?>
<Relationships xmlns="http://schemas.openxmlformats.org/package/2006/relationships"><Relationship Id="rId1" Type="http://schemas.openxmlformats.org/officeDocument/2006/relationships/tags" Target="../tags/tag21.xml"/><Relationship Id="rId2" Type="http://schemas.openxmlformats.org/officeDocument/2006/relationships/slideLayout" Target="../slideLayouts/slideLayout2.xml"/><Relationship Id="rId3" Type="http://schemas.openxmlformats.org/officeDocument/2006/relationships/notesSlide" Target="../notesSlides/notesSlide39.xml"/></Relationships>
</file>

<file path=ppt/slides/_rels/slide56.xml.rels><?xml version="1.0" encoding="UTF-8" standalone="yes"?>
<Relationships xmlns="http://schemas.openxmlformats.org/package/2006/relationships"><Relationship Id="rId1" Type="http://schemas.openxmlformats.org/officeDocument/2006/relationships/tags" Target="../tags/tag22.xml"/><Relationship Id="rId2"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tags" Target="../tags/tag23.xml"/><Relationship Id="rId2"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tags" Target="../tags/tag24.xml"/><Relationship Id="rId2" Type="http://schemas.openxmlformats.org/officeDocument/2006/relationships/slideLayout" Target="../slideLayouts/slideLayout2.xml"/><Relationship Id="rId3" Type="http://schemas.openxmlformats.org/officeDocument/2006/relationships/notesSlide" Target="../notesSlides/notesSlide40.xml"/></Relationships>
</file>

<file path=ppt/slides/_rels/slide59.xml.rels><?xml version="1.0" encoding="UTF-8" standalone="yes"?>
<Relationships xmlns="http://schemas.openxmlformats.org/package/2006/relationships"><Relationship Id="rId1" Type="http://schemas.openxmlformats.org/officeDocument/2006/relationships/tags" Target="../tags/tag25.xml"/><Relationship Id="rId2" Type="http://schemas.openxmlformats.org/officeDocument/2006/relationships/slideLayout" Target="../slideLayouts/slideLayout2.xml"/><Relationship Id="rId3" Type="http://schemas.openxmlformats.org/officeDocument/2006/relationships/notesSlide" Target="../notesSlides/notesSlide4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0.xml.rels><?xml version="1.0" encoding="UTF-8" standalone="yes"?>
<Relationships xmlns="http://schemas.openxmlformats.org/package/2006/relationships"><Relationship Id="rId1" Type="http://schemas.openxmlformats.org/officeDocument/2006/relationships/tags" Target="../tags/tag26.xml"/><Relationship Id="rId2"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tags" Target="../tags/tag27.xml"/><Relationship Id="rId2" Type="http://schemas.openxmlformats.org/officeDocument/2006/relationships/slideLayout" Target="../slideLayouts/slideLayout2.xml"/><Relationship Id="rId3" Type="http://schemas.openxmlformats.org/officeDocument/2006/relationships/notesSlide" Target="../notesSlides/notesSlide42.xml"/></Relationships>
</file>

<file path=ppt/slides/_rels/slide62.xml.rels><?xml version="1.0" encoding="UTF-8" standalone="yes"?>
<Relationships xmlns="http://schemas.openxmlformats.org/package/2006/relationships"><Relationship Id="rId1" Type="http://schemas.openxmlformats.org/officeDocument/2006/relationships/tags" Target="../tags/tag28.xml"/><Relationship Id="rId2" Type="http://schemas.openxmlformats.org/officeDocument/2006/relationships/slideLayout" Target="../slideLayouts/slideLayout2.xml"/><Relationship Id="rId3" Type="http://schemas.openxmlformats.org/officeDocument/2006/relationships/notesSlide" Target="../notesSlides/notesSlide43.xml"/></Relationships>
</file>

<file path=ppt/slides/_rels/slide63.xml.rels><?xml version="1.0" encoding="UTF-8" standalone="yes"?>
<Relationships xmlns="http://schemas.openxmlformats.org/package/2006/relationships"><Relationship Id="rId1" Type="http://schemas.openxmlformats.org/officeDocument/2006/relationships/tags" Target="../tags/tag29.xml"/><Relationship Id="rId2" Type="http://schemas.openxmlformats.org/officeDocument/2006/relationships/slideLayout" Target="../slideLayouts/slideLayout2.xml"/><Relationship Id="rId3" Type="http://schemas.openxmlformats.org/officeDocument/2006/relationships/notesSlide" Target="../notesSlides/notesSlide44.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5.xml"/></Relationships>
</file>

<file path=ppt/slides/_rels/slide7.xml.rels><?xml version="1.0" encoding="UTF-8" standalone="yes"?>
<Relationships xmlns="http://schemas.openxmlformats.org/package/2006/relationships"><Relationship Id="rId1" Type="http://schemas.openxmlformats.org/officeDocument/2006/relationships/tags" Target="../tags/tag1.xml"/><Relationship Id="rId2" Type="http://schemas.openxmlformats.org/officeDocument/2006/relationships/slideLayout" Target="../slideLayouts/slideLayout2.xml"/><Relationship Id="rId3"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tags" Target="../tags/tag2.xml"/><Relationship Id="rId2" Type="http://schemas.openxmlformats.org/officeDocument/2006/relationships/slideLayout" Target="../slideLayouts/slideLayout2.xml"/><Relationship Id="rId3"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0770" name="Rectangle 2"/>
          <p:cNvSpPr>
            <a:spLocks noGrp="1" noChangeArrowheads="1"/>
          </p:cNvSpPr>
          <p:nvPr>
            <p:ph type="ctrTitle"/>
          </p:nvPr>
        </p:nvSpPr>
        <p:spPr>
          <a:xfrm>
            <a:off x="685800" y="2416175"/>
            <a:ext cx="7772400" cy="1470025"/>
          </a:xfrm>
        </p:spPr>
        <p:txBody>
          <a:bodyPr/>
          <a:lstStyle/>
          <a:p>
            <a:pPr algn="ctr" eaLnBrk="1" fontAlgn="auto" hangingPunct="1">
              <a:spcAft>
                <a:spcPts val="0"/>
              </a:spcAft>
              <a:defRPr/>
            </a:pPr>
            <a:r>
              <a:rPr lang="en-US" dirty="0">
                <a:solidFill>
                  <a:schemeClr val="tx2">
                    <a:satMod val="130000"/>
                  </a:schemeClr>
                </a:solidFill>
              </a:rPr>
              <a:t>Week </a:t>
            </a:r>
            <a:r>
              <a:rPr lang="en-US" dirty="0" smtClean="0"/>
              <a:t>2</a:t>
            </a:r>
            <a:r>
              <a:rPr lang="en-US" dirty="0">
                <a:solidFill>
                  <a:schemeClr val="tx2">
                    <a:satMod val="130000"/>
                  </a:schemeClr>
                </a:solidFill>
              </a:rPr>
              <a:t/>
            </a:r>
            <a:br>
              <a:rPr lang="en-US" dirty="0">
                <a:solidFill>
                  <a:schemeClr val="tx2">
                    <a:satMod val="130000"/>
                  </a:schemeClr>
                </a:solidFill>
              </a:rPr>
            </a:br>
            <a:r>
              <a:rPr lang="en-US" i="1" dirty="0" smtClean="0">
                <a:solidFill>
                  <a:schemeClr val="tx2">
                    <a:satMod val="130000"/>
                  </a:schemeClr>
                </a:solidFill>
              </a:rPr>
              <a:t>Values &amp; Theories</a:t>
            </a:r>
            <a:endParaRPr lang="en-US" i="1" dirty="0">
              <a:solidFill>
                <a:schemeClr val="tx2">
                  <a:satMod val="130000"/>
                </a:schemeClr>
              </a:solidFill>
            </a:endParaRPr>
          </a:p>
        </p:txBody>
      </p:sp>
      <p:sp>
        <p:nvSpPr>
          <p:cNvPr id="800771" name="Rectangle 3"/>
          <p:cNvSpPr>
            <a:spLocks noGrp="1" noChangeArrowheads="1"/>
          </p:cNvSpPr>
          <p:nvPr>
            <p:ph type="subTitle" idx="1"/>
          </p:nvPr>
        </p:nvSpPr>
        <p:spPr>
          <a:xfrm>
            <a:off x="1371600" y="4343400"/>
            <a:ext cx="6400800" cy="1752600"/>
          </a:xfrm>
        </p:spPr>
        <p:txBody>
          <a:bodyPr>
            <a:normAutofit/>
          </a:bodyPr>
          <a:lstStyle/>
          <a:p>
            <a:pPr eaLnBrk="1" fontAlgn="auto" hangingPunct="1">
              <a:spcAft>
                <a:spcPts val="0"/>
              </a:spcAft>
              <a:buFont typeface="Wingdings 2"/>
              <a:buNone/>
              <a:defRPr/>
            </a:pPr>
            <a:endParaRPr lang="en-US" sz="2400" dirty="0"/>
          </a:p>
        </p:txBody>
      </p:sp>
      <p:sp>
        <p:nvSpPr>
          <p:cNvPr id="14340" name="Rectangle 4"/>
          <p:cNvSpPr>
            <a:spLocks noChangeArrowheads="1"/>
          </p:cNvSpPr>
          <p:nvPr/>
        </p:nvSpPr>
        <p:spPr bwMode="auto">
          <a:xfrm>
            <a:off x="762000" y="274638"/>
            <a:ext cx="7562850" cy="1143000"/>
          </a:xfrm>
          <a:prstGeom prst="rect">
            <a:avLst/>
          </a:prstGeom>
          <a:noFill/>
          <a:ln w="9525">
            <a:noFill/>
            <a:miter lim="800000"/>
            <a:headEnd/>
            <a:tailEnd/>
          </a:ln>
        </p:spPr>
        <p:txBody>
          <a:bodyPr anchor="ctr"/>
          <a:lstStyle/>
          <a:p>
            <a:pPr algn="ctr"/>
            <a:r>
              <a:rPr lang="en-US" sz="4400" i="0" dirty="0" smtClean="0">
                <a:solidFill>
                  <a:schemeClr val="tx2"/>
                </a:solidFill>
              </a:rPr>
              <a:t>Business Ethics</a:t>
            </a:r>
            <a:endParaRPr lang="en-US" sz="4400" i="0" dirty="0">
              <a:solidFill>
                <a:schemeClr val="tx2"/>
              </a:solidFill>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Divine Command Theory</a:t>
            </a:r>
            <a:endParaRPr lang="en-US" dirty="0"/>
          </a:p>
        </p:txBody>
      </p:sp>
      <p:sp>
        <p:nvSpPr>
          <p:cNvPr id="3" name="Content Placeholder 2"/>
          <p:cNvSpPr>
            <a:spLocks noGrp="1"/>
          </p:cNvSpPr>
          <p:nvPr>
            <p:ph idx="1"/>
          </p:nvPr>
        </p:nvSpPr>
        <p:spPr>
          <a:xfrm>
            <a:off x="1143000" y="1524000"/>
            <a:ext cx="7498080" cy="5029200"/>
          </a:xfrm>
        </p:spPr>
        <p:txBody>
          <a:bodyPr>
            <a:normAutofit/>
          </a:bodyPr>
          <a:lstStyle/>
          <a:p>
            <a:r>
              <a:rPr lang="en-US" dirty="0" smtClean="0"/>
              <a:t>Decisions are made based on guidance from a divine being</a:t>
            </a:r>
          </a:p>
          <a:p>
            <a:pPr lvl="1"/>
            <a:r>
              <a:rPr lang="en-US" dirty="0" smtClean="0"/>
              <a:t>E.g., Ten Commandments, U.S. Constitution, natural law </a:t>
            </a:r>
          </a:p>
          <a:p>
            <a:endParaRPr lang="en-US" sz="2600" dirty="0" smtClean="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Joe’s Dilemma, Revisited</a:t>
            </a:r>
            <a:endParaRPr lang="en-US" dirty="0"/>
          </a:p>
        </p:txBody>
      </p:sp>
      <p:sp>
        <p:nvSpPr>
          <p:cNvPr id="3" name="Content Placeholder 2"/>
          <p:cNvSpPr>
            <a:spLocks noGrp="1"/>
          </p:cNvSpPr>
          <p:nvPr>
            <p:ph idx="1"/>
          </p:nvPr>
        </p:nvSpPr>
        <p:spPr/>
        <p:txBody>
          <a:bodyPr/>
          <a:lstStyle/>
          <a:p>
            <a:pPr>
              <a:buNone/>
            </a:pPr>
            <a:r>
              <a:rPr lang="en-US" dirty="0" smtClean="0"/>
              <a:t>Using Divine Command Theory, make the argument that:</a:t>
            </a:r>
          </a:p>
          <a:p>
            <a:endParaRPr lang="en-US" dirty="0" smtClean="0"/>
          </a:p>
          <a:p>
            <a:r>
              <a:rPr lang="en-US" dirty="0" smtClean="0"/>
              <a:t>Joe should keep the money</a:t>
            </a:r>
          </a:p>
          <a:p>
            <a:pPr lvl="1"/>
            <a:r>
              <a:rPr lang="en-US" dirty="0" smtClean="0"/>
              <a:t>Thou shall not steal</a:t>
            </a:r>
          </a:p>
          <a:p>
            <a:endParaRPr lang="en-US" dirty="0" smtClean="0"/>
          </a:p>
          <a:p>
            <a:r>
              <a:rPr lang="en-US" dirty="0" smtClean="0"/>
              <a:t>Joe should give the money to his father</a:t>
            </a:r>
          </a:p>
          <a:p>
            <a:pPr lvl="1"/>
            <a:r>
              <a:rPr lang="en-US" dirty="0" smtClean="0"/>
              <a:t>Honor thy father and thy mother</a:t>
            </a:r>
            <a:endParaRPr lang="en-US" dirty="0"/>
          </a:p>
        </p:txBody>
      </p:sp>
    </p:spTree>
    <p:custDataLst>
      <p:tags r:id="rId1"/>
    </p:custData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Divine Command Theory</a:t>
            </a:r>
            <a:endParaRPr lang="en-US" dirty="0"/>
          </a:p>
        </p:txBody>
      </p:sp>
      <p:sp>
        <p:nvSpPr>
          <p:cNvPr id="3" name="Content Placeholder 2"/>
          <p:cNvSpPr>
            <a:spLocks noGrp="1"/>
          </p:cNvSpPr>
          <p:nvPr>
            <p:ph idx="1"/>
          </p:nvPr>
        </p:nvSpPr>
        <p:spPr/>
        <p:txBody>
          <a:bodyPr/>
          <a:lstStyle/>
          <a:p>
            <a:r>
              <a:rPr lang="en-US" dirty="0" smtClean="0"/>
              <a:t>Pros?</a:t>
            </a:r>
          </a:p>
          <a:p>
            <a:pPr lvl="1"/>
            <a:r>
              <a:rPr lang="en-US" dirty="0" smtClean="0"/>
              <a:t>Can be simple</a:t>
            </a:r>
          </a:p>
          <a:p>
            <a:pPr lvl="1"/>
            <a:r>
              <a:rPr lang="en-US" dirty="0" smtClean="0"/>
              <a:t>Wide buy-in in homogenous groups</a:t>
            </a:r>
          </a:p>
          <a:p>
            <a:endParaRPr lang="en-US" dirty="0" smtClean="0"/>
          </a:p>
          <a:p>
            <a:r>
              <a:rPr lang="en-US" dirty="0" smtClean="0"/>
              <a:t>Cons?</a:t>
            </a:r>
          </a:p>
          <a:p>
            <a:pPr lvl="1"/>
            <a:r>
              <a:rPr lang="en-US" dirty="0" smtClean="0"/>
              <a:t>Creates conflict in heterogeneous groups</a:t>
            </a:r>
          </a:p>
          <a:p>
            <a:pPr lvl="1"/>
            <a:r>
              <a:rPr lang="en-US" dirty="0" smtClean="0"/>
              <a:t>Conflicting principles</a:t>
            </a:r>
          </a:p>
        </p:txBody>
      </p:sp>
    </p:spTree>
    <p:custDataLst>
      <p:tags r:id="rId1"/>
    </p:custData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Ethical Egoism Theory</a:t>
            </a:r>
            <a:endParaRPr lang="en-US" dirty="0"/>
          </a:p>
        </p:txBody>
      </p:sp>
      <p:sp>
        <p:nvSpPr>
          <p:cNvPr id="3" name="Content Placeholder 2"/>
          <p:cNvSpPr>
            <a:spLocks noGrp="1"/>
          </p:cNvSpPr>
          <p:nvPr>
            <p:ph idx="1"/>
          </p:nvPr>
        </p:nvSpPr>
        <p:spPr>
          <a:xfrm>
            <a:off x="1219200" y="1447800"/>
            <a:ext cx="7498080" cy="5105400"/>
          </a:xfrm>
        </p:spPr>
        <p:txBody>
          <a:bodyPr>
            <a:normAutofit lnSpcReduction="10000"/>
          </a:bodyPr>
          <a:lstStyle/>
          <a:p>
            <a:r>
              <a:rPr lang="en-US" dirty="0" smtClean="0"/>
              <a:t>Everything is determined by self-interest</a:t>
            </a:r>
          </a:p>
          <a:p>
            <a:pPr lvl="1"/>
            <a:r>
              <a:rPr lang="en-US" dirty="0" smtClean="0"/>
              <a:t>We should limit our judgment to our own ethical egos and not interfere with judgment of others</a:t>
            </a:r>
          </a:p>
          <a:p>
            <a:pPr lvl="1"/>
            <a:r>
              <a:rPr lang="en-US" dirty="0" smtClean="0"/>
              <a:t>Laws are needed to maintain order</a:t>
            </a:r>
          </a:p>
          <a:p>
            <a:r>
              <a:rPr lang="en-US" dirty="0" smtClean="0"/>
              <a:t>Adherents</a:t>
            </a:r>
          </a:p>
          <a:p>
            <a:pPr lvl="1"/>
            <a:r>
              <a:rPr lang="en-US" dirty="0" err="1" smtClean="0"/>
              <a:t>Ayn</a:t>
            </a:r>
            <a:r>
              <a:rPr lang="en-US" dirty="0" smtClean="0"/>
              <a:t> Rand, Thomas Hobbes</a:t>
            </a:r>
          </a:p>
          <a:p>
            <a:pPr lvl="2"/>
            <a:r>
              <a:rPr lang="en-US" dirty="0" smtClean="0"/>
              <a:t>there is a positive harmony of interests among free, rational humans, such that no moral agent can rationally coerce another person consistently with his own long-term self-interest</a:t>
            </a:r>
          </a:p>
          <a:p>
            <a:pPr lvl="1"/>
            <a:r>
              <a:rPr lang="en-US" dirty="0" smtClean="0"/>
              <a:t>Adam Smith</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Joe’s Dilemma, Revisited</a:t>
            </a:r>
            <a:endParaRPr lang="en-US" dirty="0"/>
          </a:p>
        </p:txBody>
      </p:sp>
      <p:sp>
        <p:nvSpPr>
          <p:cNvPr id="3" name="Content Placeholder 2"/>
          <p:cNvSpPr>
            <a:spLocks noGrp="1"/>
          </p:cNvSpPr>
          <p:nvPr>
            <p:ph idx="1"/>
          </p:nvPr>
        </p:nvSpPr>
        <p:spPr/>
        <p:txBody>
          <a:bodyPr/>
          <a:lstStyle/>
          <a:p>
            <a:pPr>
              <a:buNone/>
            </a:pPr>
            <a:r>
              <a:rPr lang="en-US" dirty="0" smtClean="0"/>
              <a:t>Using Ethical Egoism Theory, make the argument that:</a:t>
            </a:r>
          </a:p>
          <a:p>
            <a:endParaRPr lang="en-US" dirty="0" smtClean="0"/>
          </a:p>
          <a:p>
            <a:r>
              <a:rPr lang="en-US" dirty="0" smtClean="0"/>
              <a:t>Joe should keep the money</a:t>
            </a:r>
          </a:p>
          <a:p>
            <a:pPr lvl="1"/>
            <a:r>
              <a:rPr lang="en-US" dirty="0" smtClean="0"/>
              <a:t>He wants to go to camp!</a:t>
            </a:r>
          </a:p>
          <a:p>
            <a:endParaRPr lang="en-US" dirty="0" smtClean="0"/>
          </a:p>
          <a:p>
            <a:r>
              <a:rPr lang="en-US" dirty="0" smtClean="0"/>
              <a:t>Joe should give the money to his father</a:t>
            </a:r>
          </a:p>
          <a:p>
            <a:pPr lvl="1"/>
            <a:r>
              <a:rPr lang="en-US" dirty="0" smtClean="0"/>
              <a:t>He will suffer if he disobeys his father</a:t>
            </a:r>
            <a:endParaRPr lang="en-US" dirty="0"/>
          </a:p>
        </p:txBody>
      </p:sp>
    </p:spTree>
    <p:custDataLst>
      <p:tags r:id="rId1"/>
    </p:custData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Ethical Egoism Theory</a:t>
            </a:r>
            <a:endParaRPr lang="en-US" dirty="0"/>
          </a:p>
        </p:txBody>
      </p:sp>
      <p:sp>
        <p:nvSpPr>
          <p:cNvPr id="3" name="Content Placeholder 2"/>
          <p:cNvSpPr>
            <a:spLocks noGrp="1"/>
          </p:cNvSpPr>
          <p:nvPr>
            <p:ph idx="1"/>
          </p:nvPr>
        </p:nvSpPr>
        <p:spPr/>
        <p:txBody>
          <a:bodyPr>
            <a:normAutofit/>
          </a:bodyPr>
          <a:lstStyle/>
          <a:p>
            <a:r>
              <a:rPr lang="en-US" dirty="0" smtClean="0"/>
              <a:t>Pros?</a:t>
            </a:r>
          </a:p>
          <a:p>
            <a:pPr lvl="1"/>
            <a:r>
              <a:rPr lang="en-US" dirty="0" smtClean="0"/>
              <a:t>Realistic (?)</a:t>
            </a:r>
          </a:p>
          <a:p>
            <a:pPr lvl="1"/>
            <a:r>
              <a:rPr lang="en-US" dirty="0" smtClean="0"/>
              <a:t>Unethical behavior can be constrained </a:t>
            </a:r>
          </a:p>
          <a:p>
            <a:pPr lvl="2"/>
            <a:r>
              <a:rPr lang="en-US" dirty="0" smtClean="0"/>
              <a:t>Government (Hobbes)</a:t>
            </a:r>
          </a:p>
          <a:p>
            <a:pPr lvl="2"/>
            <a:r>
              <a:rPr lang="en-US" dirty="0" smtClean="0"/>
              <a:t>Free market (Smith and Rand)</a:t>
            </a:r>
          </a:p>
          <a:p>
            <a:endParaRPr lang="en-US" dirty="0" smtClean="0"/>
          </a:p>
          <a:p>
            <a:r>
              <a:rPr lang="en-US" dirty="0" smtClean="0"/>
              <a:t>Cons?</a:t>
            </a:r>
          </a:p>
          <a:p>
            <a:pPr lvl="1"/>
            <a:r>
              <a:rPr lang="en-US" dirty="0" smtClean="0"/>
              <a:t>Inaccurate?</a:t>
            </a:r>
            <a:endParaRPr lang="en-US" dirty="0"/>
          </a:p>
        </p:txBody>
      </p:sp>
    </p:spTree>
    <p:custDataLst>
      <p:tags r:id="rId1"/>
    </p:custData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makes people happy?</a:t>
            </a:r>
            <a:br>
              <a:rPr lang="en-US" dirty="0" smtClean="0"/>
            </a:br>
            <a:r>
              <a:rPr lang="en-US" dirty="0" smtClean="0"/>
              <a:t>Spending on Self or </a:t>
            </a:r>
            <a:r>
              <a:rPr lang="en-US" dirty="0" smtClean="0">
                <a:solidFill>
                  <a:schemeClr val="accent6"/>
                </a:solidFill>
              </a:rPr>
              <a:t>Others</a:t>
            </a:r>
            <a:endParaRPr lang="en-US" dirty="0">
              <a:solidFill>
                <a:schemeClr val="accent6"/>
              </a:solidFill>
            </a:endParaRPr>
          </a:p>
        </p:txBody>
      </p:sp>
      <p:sp>
        <p:nvSpPr>
          <p:cNvPr id="3" name="Content Placeholder 2"/>
          <p:cNvSpPr>
            <a:spLocks noGrp="1"/>
          </p:cNvSpPr>
          <p:nvPr>
            <p:ph idx="1"/>
          </p:nvPr>
        </p:nvSpPr>
        <p:spPr>
          <a:xfrm>
            <a:off x="1048512" y="1676400"/>
            <a:ext cx="7790688" cy="5181600"/>
          </a:xfrm>
        </p:spPr>
        <p:txBody>
          <a:bodyPr>
            <a:normAutofit lnSpcReduction="10000"/>
          </a:bodyPr>
          <a:lstStyle/>
          <a:p>
            <a:r>
              <a:rPr lang="en-US" dirty="0" smtClean="0"/>
              <a:t>N = 632: Nationally representative American sample</a:t>
            </a:r>
          </a:p>
          <a:p>
            <a:r>
              <a:rPr lang="en-US" dirty="0" smtClean="0"/>
              <a:t>DV: General happiness</a:t>
            </a:r>
          </a:p>
          <a:p>
            <a:pPr lvl="1"/>
            <a:r>
              <a:rPr lang="en-US" dirty="0" smtClean="0"/>
              <a:t>“Do you feel happy, in general?”</a:t>
            </a:r>
          </a:p>
          <a:p>
            <a:pPr lvl="2"/>
            <a:r>
              <a:rPr lang="en-US" dirty="0" smtClean="0"/>
              <a:t>Yes, Most of the time, Sometimes, Rarely, No</a:t>
            </a:r>
          </a:p>
          <a:p>
            <a:r>
              <a:rPr lang="en-US" dirty="0" smtClean="0"/>
              <a:t>IV’s</a:t>
            </a:r>
          </a:p>
          <a:p>
            <a:pPr lvl="1"/>
            <a:r>
              <a:rPr lang="en-US" dirty="0" smtClean="0"/>
              <a:t>Personal spending (</a:t>
            </a:r>
            <a:r>
              <a:rPr lang="en-US" i="1" dirty="0" smtClean="0"/>
              <a:t>M</a:t>
            </a:r>
            <a:r>
              <a:rPr lang="en-US" dirty="0" smtClean="0"/>
              <a:t> = $1,714 / mo.)</a:t>
            </a:r>
          </a:p>
          <a:p>
            <a:pPr lvl="2"/>
            <a:r>
              <a:rPr lang="en-US" dirty="0" smtClean="0"/>
              <a:t>Bills, expenses, gifts for self</a:t>
            </a:r>
          </a:p>
          <a:p>
            <a:pPr lvl="1"/>
            <a:r>
              <a:rPr lang="en-US" dirty="0" err="1" smtClean="0">
                <a:solidFill>
                  <a:schemeClr val="accent6"/>
                </a:solidFill>
              </a:rPr>
              <a:t>Prosocial</a:t>
            </a:r>
            <a:r>
              <a:rPr lang="en-US" dirty="0" smtClean="0">
                <a:solidFill>
                  <a:schemeClr val="accent6"/>
                </a:solidFill>
              </a:rPr>
              <a:t> spending </a:t>
            </a:r>
            <a:r>
              <a:rPr lang="en-US" dirty="0" smtClean="0"/>
              <a:t>(</a:t>
            </a:r>
            <a:r>
              <a:rPr lang="en-US" i="1" dirty="0" smtClean="0"/>
              <a:t>M</a:t>
            </a:r>
            <a:r>
              <a:rPr lang="en-US" dirty="0" smtClean="0"/>
              <a:t> = $146 / mo.)</a:t>
            </a:r>
          </a:p>
          <a:p>
            <a:pPr lvl="2"/>
            <a:r>
              <a:rPr lang="en-US" dirty="0" smtClean="0"/>
              <a:t>Gifts for others, donations to charity</a:t>
            </a:r>
          </a:p>
          <a:p>
            <a:pPr lvl="1"/>
            <a:r>
              <a:rPr lang="en-US" dirty="0" smtClean="0"/>
              <a:t>Income</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Makes People Happy?</a:t>
            </a:r>
            <a:endParaRPr lang="en-US" dirty="0"/>
          </a:p>
        </p:txBody>
      </p:sp>
      <p:sp>
        <p:nvSpPr>
          <p:cNvPr id="4" name="Rounded Rectangle 3"/>
          <p:cNvSpPr/>
          <p:nvPr/>
        </p:nvSpPr>
        <p:spPr>
          <a:xfrm>
            <a:off x="1600200" y="1898633"/>
            <a:ext cx="1828800" cy="1066800"/>
          </a:xfrm>
          <a:prstGeom prst="round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1752600" y="2058236"/>
            <a:ext cx="1600200" cy="830997"/>
          </a:xfrm>
          <a:prstGeom prst="rect">
            <a:avLst/>
          </a:prstGeom>
          <a:noFill/>
        </p:spPr>
        <p:txBody>
          <a:bodyPr wrap="square" rtlCol="0">
            <a:spAutoFit/>
          </a:bodyPr>
          <a:lstStyle/>
          <a:p>
            <a:pPr algn="ctr"/>
            <a:r>
              <a:rPr lang="en-US" sz="2400" b="1" dirty="0" smtClean="0"/>
              <a:t>Personal </a:t>
            </a:r>
          </a:p>
          <a:p>
            <a:pPr algn="ctr"/>
            <a:r>
              <a:rPr lang="en-US" sz="2400" b="1" dirty="0" smtClean="0"/>
              <a:t>Spending</a:t>
            </a:r>
            <a:endParaRPr lang="en-US" sz="2400" b="1" dirty="0"/>
          </a:p>
        </p:txBody>
      </p:sp>
      <p:sp>
        <p:nvSpPr>
          <p:cNvPr id="6" name="Rounded Rectangle 5"/>
          <p:cNvSpPr/>
          <p:nvPr/>
        </p:nvSpPr>
        <p:spPr>
          <a:xfrm>
            <a:off x="1600200" y="3498833"/>
            <a:ext cx="1828800" cy="1066800"/>
          </a:xfrm>
          <a:prstGeom prst="round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1752600" y="3658436"/>
            <a:ext cx="1600200" cy="830997"/>
          </a:xfrm>
          <a:prstGeom prst="rect">
            <a:avLst/>
          </a:prstGeom>
          <a:noFill/>
        </p:spPr>
        <p:txBody>
          <a:bodyPr wrap="square" rtlCol="0">
            <a:spAutoFit/>
          </a:bodyPr>
          <a:lstStyle/>
          <a:p>
            <a:pPr algn="ctr"/>
            <a:r>
              <a:rPr lang="en-US" sz="2400" b="1" dirty="0" err="1" smtClean="0">
                <a:solidFill>
                  <a:srgbClr val="0070C0"/>
                </a:solidFill>
              </a:rPr>
              <a:t>Prosocial</a:t>
            </a:r>
            <a:r>
              <a:rPr lang="en-US" sz="2400" b="1" dirty="0" smtClean="0">
                <a:solidFill>
                  <a:srgbClr val="0070C0"/>
                </a:solidFill>
              </a:rPr>
              <a:t> </a:t>
            </a:r>
          </a:p>
          <a:p>
            <a:pPr algn="ctr"/>
            <a:r>
              <a:rPr lang="en-US" sz="2400" b="1" dirty="0" smtClean="0">
                <a:solidFill>
                  <a:srgbClr val="0070C0"/>
                </a:solidFill>
              </a:rPr>
              <a:t>Spending</a:t>
            </a:r>
            <a:endParaRPr lang="en-US" sz="2400" b="1" dirty="0">
              <a:solidFill>
                <a:srgbClr val="0070C0"/>
              </a:solidFill>
            </a:endParaRPr>
          </a:p>
        </p:txBody>
      </p:sp>
      <p:pic>
        <p:nvPicPr>
          <p:cNvPr id="15362" name="Picture 2" descr="http://t1.gstatic.com/images?q=tbn:JP0VwaJrPSyveM:http://img.photobucket.com/albums/v88/trstanley/SmileyFace.jpg">
            <a:hlinkClick r:id="rId2"/>
          </p:cNvPr>
          <p:cNvPicPr>
            <a:picLocks noChangeAspect="1" noChangeArrowheads="1"/>
          </p:cNvPicPr>
          <p:nvPr/>
        </p:nvPicPr>
        <p:blipFill>
          <a:blip r:embed="rId3" cstate="print"/>
          <a:srcRect/>
          <a:stretch>
            <a:fillRect/>
          </a:stretch>
        </p:blipFill>
        <p:spPr bwMode="auto">
          <a:xfrm>
            <a:off x="5943600" y="2355833"/>
            <a:ext cx="1645920" cy="1645920"/>
          </a:xfrm>
          <a:prstGeom prst="rect">
            <a:avLst/>
          </a:prstGeom>
          <a:noFill/>
        </p:spPr>
      </p:pic>
      <p:cxnSp>
        <p:nvCxnSpPr>
          <p:cNvPr id="10" name="Straight Arrow Connector 9"/>
          <p:cNvCxnSpPr/>
          <p:nvPr/>
        </p:nvCxnSpPr>
        <p:spPr>
          <a:xfrm>
            <a:off x="3657600" y="2355833"/>
            <a:ext cx="2057400" cy="533400"/>
          </a:xfrm>
          <a:prstGeom prst="straightConnector1">
            <a:avLst/>
          </a:prstGeom>
          <a:ln w="508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3581400" y="3498833"/>
            <a:ext cx="2209800" cy="609600"/>
          </a:xfrm>
          <a:prstGeom prst="straightConnector1">
            <a:avLst/>
          </a:prstGeom>
          <a:ln w="50800">
            <a:solidFill>
              <a:schemeClr val="accent1"/>
            </a:solidFill>
            <a:tailEnd type="arrow"/>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rot="765145">
            <a:off x="3709161" y="2690952"/>
            <a:ext cx="2133600" cy="461665"/>
          </a:xfrm>
          <a:prstGeom prst="rect">
            <a:avLst/>
          </a:prstGeom>
          <a:noFill/>
        </p:spPr>
        <p:txBody>
          <a:bodyPr wrap="square" rtlCol="0">
            <a:spAutoFit/>
          </a:bodyPr>
          <a:lstStyle/>
          <a:p>
            <a:r>
              <a:rPr lang="el-GR" sz="2400" dirty="0" smtClean="0">
                <a:latin typeface="Times New Roman"/>
                <a:cs typeface="Times New Roman"/>
              </a:rPr>
              <a:t>β</a:t>
            </a:r>
            <a:r>
              <a:rPr lang="en-US" sz="2400" dirty="0" smtClean="0">
                <a:latin typeface="Times New Roman"/>
                <a:cs typeface="Times New Roman"/>
              </a:rPr>
              <a:t> = -.02, ns</a:t>
            </a:r>
            <a:endParaRPr lang="en-US" sz="2400" dirty="0"/>
          </a:p>
        </p:txBody>
      </p:sp>
      <p:sp>
        <p:nvSpPr>
          <p:cNvPr id="15" name="TextBox 14"/>
          <p:cNvSpPr txBox="1"/>
          <p:nvPr/>
        </p:nvSpPr>
        <p:spPr>
          <a:xfrm rot="20565787">
            <a:off x="3757095" y="3956984"/>
            <a:ext cx="2133600" cy="461665"/>
          </a:xfrm>
          <a:prstGeom prst="rect">
            <a:avLst/>
          </a:prstGeom>
          <a:noFill/>
        </p:spPr>
        <p:txBody>
          <a:bodyPr wrap="square" rtlCol="0">
            <a:spAutoFit/>
          </a:bodyPr>
          <a:lstStyle/>
          <a:p>
            <a:r>
              <a:rPr lang="el-GR" sz="2400" dirty="0" smtClean="0">
                <a:solidFill>
                  <a:srgbClr val="0070C0"/>
                </a:solidFill>
                <a:latin typeface="Times New Roman"/>
                <a:cs typeface="Times New Roman"/>
              </a:rPr>
              <a:t>β</a:t>
            </a:r>
            <a:r>
              <a:rPr lang="en-US" sz="2400" dirty="0" smtClean="0">
                <a:solidFill>
                  <a:srgbClr val="0070C0"/>
                </a:solidFill>
                <a:latin typeface="Times New Roman"/>
                <a:cs typeface="Times New Roman"/>
              </a:rPr>
              <a:t> = .11, p &lt; .01</a:t>
            </a:r>
            <a:endParaRPr lang="en-US" sz="2400" dirty="0">
              <a:solidFill>
                <a:srgbClr val="0070C0"/>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grpId="0" nodeType="afterEffect">
                                  <p:stCondLst>
                                    <p:cond delay="0"/>
                                  </p:stCondLst>
                                  <p:childTnLst>
                                    <p:set>
                                      <p:cBhvr>
                                        <p:cTn id="13" dur="1" fill="hold">
                                          <p:stCondLst>
                                            <p:cond delay="0"/>
                                          </p:stCondLst>
                                        </p:cTn>
                                        <p:tgtEl>
                                          <p:spTgt spid="14"/>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childTnLst>
                                </p:cTn>
                              </p:par>
                              <p:par>
                                <p:cTn id="18" presetID="1" presetClass="entr" presetSubtype="0" fill="hold" grpId="0" nodeType="withEffect">
                                  <p:stCondLst>
                                    <p:cond delay="0"/>
                                  </p:stCondLst>
                                  <p:childTnLst>
                                    <p:set>
                                      <p:cBhvr>
                                        <p:cTn id="19" dur="1" fill="hold">
                                          <p:stCondLst>
                                            <p:cond delay="0"/>
                                          </p:stCondLst>
                                        </p:cTn>
                                        <p:tgtEl>
                                          <p:spTgt spid="7"/>
                                        </p:tgtEl>
                                        <p:attrNameLst>
                                          <p:attrName>style.visibility</p:attrName>
                                        </p:attrNameLst>
                                      </p:cBhvr>
                                      <p:to>
                                        <p:strVal val="visible"/>
                                      </p:to>
                                    </p:set>
                                  </p:childTnLst>
                                </p:cTn>
                              </p:par>
                              <p:par>
                                <p:cTn id="20" presetID="1" presetClass="entr" presetSubtype="0" fill="hold" nodeType="withEffect">
                                  <p:stCondLst>
                                    <p:cond delay="0"/>
                                  </p:stCondLst>
                                  <p:childTnLst>
                                    <p:set>
                                      <p:cBhvr>
                                        <p:cTn id="21" dur="1" fill="hold">
                                          <p:stCondLst>
                                            <p:cond delay="0"/>
                                          </p:stCondLst>
                                        </p:cTn>
                                        <p:tgtEl>
                                          <p:spTgt spid="11"/>
                                        </p:tgtEl>
                                        <p:attrNameLst>
                                          <p:attrName>style.visibility</p:attrName>
                                        </p:attrNameLst>
                                      </p:cBhvr>
                                      <p:to>
                                        <p:strVal val="visible"/>
                                      </p:to>
                                    </p:set>
                                  </p:childTnLst>
                                </p:cTn>
                              </p:par>
                              <p:par>
                                <p:cTn id="22" presetID="1" presetClass="entr" presetSubtype="0" fill="hold" grpId="0" nodeType="withEffect">
                                  <p:stCondLst>
                                    <p:cond delay="0"/>
                                  </p:stCondLst>
                                  <p:childTnLst>
                                    <p:set>
                                      <p:cBhvr>
                                        <p:cTn id="23"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animBg="1"/>
      <p:bldP spid="7" grpId="0"/>
      <p:bldP spid="14" grpId="0"/>
      <p:bldP spid="1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Makes People Happy?</a:t>
            </a:r>
            <a:endParaRPr lang="en-US" dirty="0"/>
          </a:p>
        </p:txBody>
      </p:sp>
      <p:sp>
        <p:nvSpPr>
          <p:cNvPr id="4" name="Rounded Rectangle 3"/>
          <p:cNvSpPr/>
          <p:nvPr/>
        </p:nvSpPr>
        <p:spPr>
          <a:xfrm>
            <a:off x="1600200" y="1898633"/>
            <a:ext cx="1828800" cy="1066800"/>
          </a:xfrm>
          <a:prstGeom prst="round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1752600" y="2058236"/>
            <a:ext cx="1600200" cy="830997"/>
          </a:xfrm>
          <a:prstGeom prst="rect">
            <a:avLst/>
          </a:prstGeom>
          <a:noFill/>
        </p:spPr>
        <p:txBody>
          <a:bodyPr wrap="square" rtlCol="0">
            <a:spAutoFit/>
          </a:bodyPr>
          <a:lstStyle/>
          <a:p>
            <a:pPr algn="ctr"/>
            <a:r>
              <a:rPr lang="en-US" sz="2400" b="1" dirty="0" smtClean="0"/>
              <a:t>Personal </a:t>
            </a:r>
          </a:p>
          <a:p>
            <a:pPr algn="ctr"/>
            <a:r>
              <a:rPr lang="en-US" sz="2400" b="1" dirty="0" smtClean="0"/>
              <a:t>Spending</a:t>
            </a:r>
            <a:endParaRPr lang="en-US" sz="2400" b="1" dirty="0"/>
          </a:p>
        </p:txBody>
      </p:sp>
      <p:sp>
        <p:nvSpPr>
          <p:cNvPr id="6" name="Rounded Rectangle 5"/>
          <p:cNvSpPr/>
          <p:nvPr/>
        </p:nvSpPr>
        <p:spPr>
          <a:xfrm>
            <a:off x="1600200" y="3498833"/>
            <a:ext cx="1828800" cy="1066800"/>
          </a:xfrm>
          <a:prstGeom prst="round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1752600" y="3658436"/>
            <a:ext cx="1600200" cy="830997"/>
          </a:xfrm>
          <a:prstGeom prst="rect">
            <a:avLst/>
          </a:prstGeom>
          <a:noFill/>
        </p:spPr>
        <p:txBody>
          <a:bodyPr wrap="square" rtlCol="0">
            <a:spAutoFit/>
          </a:bodyPr>
          <a:lstStyle/>
          <a:p>
            <a:pPr algn="ctr"/>
            <a:r>
              <a:rPr lang="en-US" sz="2400" b="1" dirty="0" err="1" smtClean="0">
                <a:solidFill>
                  <a:srgbClr val="0070C0"/>
                </a:solidFill>
              </a:rPr>
              <a:t>Prosocial</a:t>
            </a:r>
            <a:r>
              <a:rPr lang="en-US" sz="2400" b="1" dirty="0" smtClean="0">
                <a:solidFill>
                  <a:srgbClr val="0070C0"/>
                </a:solidFill>
              </a:rPr>
              <a:t> </a:t>
            </a:r>
          </a:p>
          <a:p>
            <a:pPr algn="ctr"/>
            <a:r>
              <a:rPr lang="en-US" sz="2400" b="1" dirty="0" smtClean="0">
                <a:solidFill>
                  <a:srgbClr val="0070C0"/>
                </a:solidFill>
              </a:rPr>
              <a:t>Spending</a:t>
            </a:r>
            <a:endParaRPr lang="en-US" sz="2400" b="1" dirty="0">
              <a:solidFill>
                <a:srgbClr val="0070C0"/>
              </a:solidFill>
            </a:endParaRPr>
          </a:p>
        </p:txBody>
      </p:sp>
      <p:pic>
        <p:nvPicPr>
          <p:cNvPr id="15362" name="Picture 2" descr="http://t1.gstatic.com/images?q=tbn:JP0VwaJrPSyveM:http://img.photobucket.com/albums/v88/trstanley/SmileyFace.jpg">
            <a:hlinkClick r:id="rId2"/>
          </p:cNvPr>
          <p:cNvPicPr>
            <a:picLocks noChangeAspect="1" noChangeArrowheads="1"/>
          </p:cNvPicPr>
          <p:nvPr/>
        </p:nvPicPr>
        <p:blipFill>
          <a:blip r:embed="rId3" cstate="print"/>
          <a:srcRect/>
          <a:stretch>
            <a:fillRect/>
          </a:stretch>
        </p:blipFill>
        <p:spPr bwMode="auto">
          <a:xfrm>
            <a:off x="5943600" y="2355833"/>
            <a:ext cx="1645920" cy="1645920"/>
          </a:xfrm>
          <a:prstGeom prst="rect">
            <a:avLst/>
          </a:prstGeom>
          <a:noFill/>
        </p:spPr>
      </p:pic>
      <p:cxnSp>
        <p:nvCxnSpPr>
          <p:cNvPr id="10" name="Straight Arrow Connector 9"/>
          <p:cNvCxnSpPr/>
          <p:nvPr/>
        </p:nvCxnSpPr>
        <p:spPr>
          <a:xfrm>
            <a:off x="3657600" y="2355833"/>
            <a:ext cx="2057400" cy="533400"/>
          </a:xfrm>
          <a:prstGeom prst="straightConnector1">
            <a:avLst/>
          </a:prstGeom>
          <a:ln w="508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3581400" y="3498833"/>
            <a:ext cx="2209800" cy="609600"/>
          </a:xfrm>
          <a:prstGeom prst="straightConnector1">
            <a:avLst/>
          </a:prstGeom>
          <a:ln w="50800">
            <a:solidFill>
              <a:schemeClr val="accent1"/>
            </a:solidFill>
            <a:tailEnd type="arrow"/>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rot="765145">
            <a:off x="3709161" y="2690952"/>
            <a:ext cx="2133600" cy="461665"/>
          </a:xfrm>
          <a:prstGeom prst="rect">
            <a:avLst/>
          </a:prstGeom>
          <a:noFill/>
        </p:spPr>
        <p:txBody>
          <a:bodyPr wrap="square" rtlCol="0">
            <a:spAutoFit/>
          </a:bodyPr>
          <a:lstStyle/>
          <a:p>
            <a:r>
              <a:rPr lang="el-GR" sz="2400" dirty="0" smtClean="0">
                <a:latin typeface="Times New Roman"/>
                <a:cs typeface="Times New Roman"/>
              </a:rPr>
              <a:t>β</a:t>
            </a:r>
            <a:r>
              <a:rPr lang="en-US" sz="2400" dirty="0" smtClean="0">
                <a:latin typeface="Times New Roman"/>
                <a:cs typeface="Times New Roman"/>
              </a:rPr>
              <a:t> = -.04, ns</a:t>
            </a:r>
            <a:endParaRPr lang="en-US" sz="2400" dirty="0"/>
          </a:p>
        </p:txBody>
      </p:sp>
      <p:sp>
        <p:nvSpPr>
          <p:cNvPr id="15" name="TextBox 14"/>
          <p:cNvSpPr txBox="1"/>
          <p:nvPr/>
        </p:nvSpPr>
        <p:spPr>
          <a:xfrm rot="20565787">
            <a:off x="3757095" y="3956984"/>
            <a:ext cx="2133600" cy="461665"/>
          </a:xfrm>
          <a:prstGeom prst="rect">
            <a:avLst/>
          </a:prstGeom>
          <a:noFill/>
        </p:spPr>
        <p:txBody>
          <a:bodyPr wrap="square" rtlCol="0">
            <a:spAutoFit/>
          </a:bodyPr>
          <a:lstStyle/>
          <a:p>
            <a:r>
              <a:rPr lang="el-GR" sz="2400" dirty="0" smtClean="0">
                <a:solidFill>
                  <a:srgbClr val="0070C0"/>
                </a:solidFill>
                <a:latin typeface="Times New Roman"/>
                <a:cs typeface="Times New Roman"/>
              </a:rPr>
              <a:t>β</a:t>
            </a:r>
            <a:r>
              <a:rPr lang="en-US" sz="2400" dirty="0" smtClean="0">
                <a:solidFill>
                  <a:srgbClr val="0070C0"/>
                </a:solidFill>
                <a:latin typeface="Times New Roman"/>
                <a:cs typeface="Times New Roman"/>
              </a:rPr>
              <a:t> = .10, p &lt; .03</a:t>
            </a:r>
            <a:endParaRPr lang="en-US" sz="2400" dirty="0">
              <a:solidFill>
                <a:srgbClr val="0070C0"/>
              </a:solidFill>
            </a:endParaRPr>
          </a:p>
        </p:txBody>
      </p:sp>
      <p:sp>
        <p:nvSpPr>
          <p:cNvPr id="12" name="Rounded Rectangle 11"/>
          <p:cNvSpPr/>
          <p:nvPr/>
        </p:nvSpPr>
        <p:spPr>
          <a:xfrm>
            <a:off x="1676400" y="5257800"/>
            <a:ext cx="1828800" cy="1066800"/>
          </a:xfrm>
          <a:prstGeom prst="round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1752600" y="5558135"/>
            <a:ext cx="1600200" cy="461665"/>
          </a:xfrm>
          <a:prstGeom prst="rect">
            <a:avLst/>
          </a:prstGeom>
          <a:noFill/>
        </p:spPr>
        <p:txBody>
          <a:bodyPr wrap="square" rtlCol="0">
            <a:spAutoFit/>
          </a:bodyPr>
          <a:lstStyle/>
          <a:p>
            <a:pPr algn="ctr"/>
            <a:r>
              <a:rPr lang="en-US" sz="2400" b="1" dirty="0" smtClean="0"/>
              <a:t>Income</a:t>
            </a:r>
            <a:endParaRPr lang="en-US" sz="2400" b="1" dirty="0"/>
          </a:p>
        </p:txBody>
      </p:sp>
      <p:cxnSp>
        <p:nvCxnSpPr>
          <p:cNvPr id="16" name="Straight Arrow Connector 15"/>
          <p:cNvCxnSpPr/>
          <p:nvPr/>
        </p:nvCxnSpPr>
        <p:spPr>
          <a:xfrm flipV="1">
            <a:off x="3733800" y="4267200"/>
            <a:ext cx="2438400" cy="1447800"/>
          </a:xfrm>
          <a:prstGeom prst="straightConnector1">
            <a:avLst/>
          </a:prstGeom>
          <a:ln w="508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rot="19746800">
            <a:off x="4094311" y="5163098"/>
            <a:ext cx="2133600" cy="461665"/>
          </a:xfrm>
          <a:prstGeom prst="rect">
            <a:avLst/>
          </a:prstGeom>
          <a:noFill/>
        </p:spPr>
        <p:txBody>
          <a:bodyPr wrap="square" rtlCol="0">
            <a:spAutoFit/>
          </a:bodyPr>
          <a:lstStyle/>
          <a:p>
            <a:r>
              <a:rPr lang="el-GR" sz="2400" dirty="0" smtClean="0">
                <a:latin typeface="Times New Roman"/>
                <a:cs typeface="Times New Roman"/>
              </a:rPr>
              <a:t>β</a:t>
            </a:r>
            <a:r>
              <a:rPr lang="en-US" sz="2400" dirty="0" smtClean="0">
                <a:latin typeface="Times New Roman"/>
                <a:cs typeface="Times New Roman"/>
              </a:rPr>
              <a:t> = .11, p &lt; .01</a:t>
            </a:r>
            <a:endParaRPr lang="en-US" sz="2400" dirty="0"/>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Experimental Windfalls</a:t>
            </a:r>
            <a:endParaRPr lang="en-US" dirty="0"/>
          </a:p>
        </p:txBody>
      </p:sp>
      <p:sp>
        <p:nvSpPr>
          <p:cNvPr id="3" name="Content Placeholder 2"/>
          <p:cNvSpPr>
            <a:spLocks noGrp="1"/>
          </p:cNvSpPr>
          <p:nvPr>
            <p:ph idx="1"/>
          </p:nvPr>
        </p:nvSpPr>
        <p:spPr>
          <a:xfrm>
            <a:off x="990600" y="1600200"/>
            <a:ext cx="7866888" cy="5029200"/>
          </a:xfrm>
        </p:spPr>
        <p:txBody>
          <a:bodyPr>
            <a:normAutofit fontScale="92500" lnSpcReduction="20000"/>
          </a:bodyPr>
          <a:lstStyle/>
          <a:p>
            <a:r>
              <a:rPr lang="en-US" dirty="0" smtClean="0"/>
              <a:t>Windfall size</a:t>
            </a:r>
          </a:p>
          <a:p>
            <a:pPr lvl="1"/>
            <a:r>
              <a:rPr lang="en-US" dirty="0" smtClean="0"/>
              <a:t>$50</a:t>
            </a:r>
          </a:p>
          <a:p>
            <a:r>
              <a:rPr lang="en-US" dirty="0" smtClean="0"/>
              <a:t>Spending instructions: Spend the money by 5pm that day</a:t>
            </a:r>
          </a:p>
          <a:p>
            <a:pPr lvl="1"/>
            <a:r>
              <a:rPr lang="en-US" dirty="0" smtClean="0"/>
              <a:t>Personal: Told to spend the money on a bill, expense, or gift for self</a:t>
            </a:r>
          </a:p>
          <a:p>
            <a:pPr lvl="2"/>
            <a:r>
              <a:rPr lang="en-US" dirty="0" smtClean="0"/>
              <a:t>Examples: Earrings, DVD, food/drinks for self</a:t>
            </a:r>
          </a:p>
          <a:p>
            <a:pPr lvl="1"/>
            <a:r>
              <a:rPr lang="en-US" dirty="0" err="1" smtClean="0"/>
              <a:t>Prosocial</a:t>
            </a:r>
            <a:r>
              <a:rPr lang="en-US" dirty="0" smtClean="0"/>
              <a:t>: Gift for someone else or charitable donation</a:t>
            </a:r>
          </a:p>
          <a:p>
            <a:pPr lvl="2"/>
            <a:r>
              <a:rPr lang="en-US" dirty="0" smtClean="0"/>
              <a:t>Examples: Toys for siblings, donations to the homeless, food/drinks for friends</a:t>
            </a:r>
          </a:p>
          <a:p>
            <a:r>
              <a:rPr lang="en-US" dirty="0" smtClean="0"/>
              <a:t>Pre &amp; Post (called participants after 5pm) Happiness</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3124200" y="87313"/>
            <a:ext cx="4191000" cy="979487"/>
          </a:xfrm>
        </p:spPr>
        <p:txBody>
          <a:bodyPr>
            <a:normAutofit/>
          </a:bodyPr>
          <a:lstStyle/>
          <a:p>
            <a:r>
              <a:rPr lang="en-US" sz="4000" dirty="0"/>
              <a:t>JOE’S DILEMMA</a:t>
            </a:r>
            <a:r>
              <a:rPr lang="en-US" sz="4800" dirty="0"/>
              <a:t> </a:t>
            </a:r>
          </a:p>
        </p:txBody>
      </p:sp>
      <p:sp>
        <p:nvSpPr>
          <p:cNvPr id="53251" name="Rectangle 3"/>
          <p:cNvSpPr>
            <a:spLocks noGrp="1" noChangeArrowheads="1"/>
          </p:cNvSpPr>
          <p:nvPr>
            <p:ph type="body" idx="1"/>
          </p:nvPr>
        </p:nvSpPr>
        <p:spPr>
          <a:xfrm>
            <a:off x="1143000" y="1143000"/>
            <a:ext cx="7924800" cy="5638800"/>
          </a:xfrm>
          <a:noFill/>
          <a:ln/>
        </p:spPr>
        <p:txBody>
          <a:bodyPr lIns="92075" tIns="46038" rIns="92075" bIns="46038">
            <a:noAutofit/>
          </a:bodyPr>
          <a:lstStyle/>
          <a:p>
            <a:pPr marL="0" indent="0">
              <a:buNone/>
            </a:pPr>
            <a:r>
              <a:rPr lang="en-US" sz="2800" dirty="0"/>
              <a:t>Joe is a fourteen-year-old boy who wanted to go to camp very much. His father promised him he could go if he saved up the money for it himself. So Joe worked hard at his paper route and saved up the </a:t>
            </a:r>
            <a:r>
              <a:rPr lang="en-US" sz="2800" dirty="0" smtClean="0"/>
              <a:t>$500 </a:t>
            </a:r>
            <a:r>
              <a:rPr lang="en-US" sz="2800" dirty="0"/>
              <a:t>it cost to go to camp, and a little more besides. But just before camp was going to start, his father changed his mind. Some of his friends decided to go on a special fishing trip, and Joe's father was short of the money it would cost. So he told Joe to give him the money he had saved from the paper route. Joe didn't want to give up going to camp, so he thinks of refusing to give his father the money</a:t>
            </a:r>
            <a:r>
              <a:rPr lang="en-US" sz="2800" dirty="0" smtClean="0"/>
              <a:t>.</a:t>
            </a:r>
            <a:endParaRPr lang="en-US" sz="2800"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Experimental Windfalls</a:t>
            </a:r>
            <a:endParaRPr lang="en-US" dirty="0"/>
          </a:p>
        </p:txBody>
      </p:sp>
      <p:pic>
        <p:nvPicPr>
          <p:cNvPr id="13313" name="Picture 1"/>
          <p:cNvPicPr>
            <a:picLocks noGrp="1" noChangeAspect="1" noChangeArrowheads="1"/>
          </p:cNvPicPr>
          <p:nvPr>
            <p:ph idx="1"/>
          </p:nvPr>
        </p:nvPicPr>
        <p:blipFill>
          <a:blip r:embed="rId3" cstate="print"/>
          <a:srcRect/>
          <a:stretch>
            <a:fillRect/>
          </a:stretch>
        </p:blipFill>
        <p:spPr bwMode="auto">
          <a:xfrm>
            <a:off x="990600" y="1676400"/>
            <a:ext cx="7900255" cy="4754880"/>
          </a:xfrm>
          <a:prstGeom prst="rect">
            <a:avLst/>
          </a:prstGeom>
          <a:noFill/>
          <a:ln w="9525">
            <a:noFill/>
            <a:miter lim="800000"/>
            <a:headEnd/>
            <a:tailEnd/>
          </a:ln>
          <a:effectLst/>
        </p:spPr>
      </p:pic>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Utilitarian Theory</a:t>
            </a:r>
            <a:endParaRPr lang="en-US" dirty="0"/>
          </a:p>
        </p:txBody>
      </p:sp>
      <p:sp>
        <p:nvSpPr>
          <p:cNvPr id="3" name="Content Placeholder 2"/>
          <p:cNvSpPr>
            <a:spLocks noGrp="1"/>
          </p:cNvSpPr>
          <p:nvPr>
            <p:ph idx="1"/>
          </p:nvPr>
        </p:nvSpPr>
        <p:spPr>
          <a:xfrm>
            <a:off x="1143000" y="1447800"/>
            <a:ext cx="7498080" cy="4800600"/>
          </a:xfrm>
        </p:spPr>
        <p:txBody>
          <a:bodyPr>
            <a:normAutofit lnSpcReduction="10000"/>
          </a:bodyPr>
          <a:lstStyle/>
          <a:p>
            <a:r>
              <a:rPr lang="en-US" dirty="0" smtClean="0"/>
              <a:t>Objective: Create the greatest possible well-being</a:t>
            </a:r>
          </a:p>
          <a:p>
            <a:pPr lvl="1"/>
            <a:r>
              <a:rPr lang="en-US" dirty="0" smtClean="0"/>
              <a:t>Greatest Happiness Principle (Mill): The greatest good for the greatest number</a:t>
            </a:r>
          </a:p>
          <a:p>
            <a:r>
              <a:rPr lang="en-US" dirty="0" smtClean="0"/>
              <a:t>Adherents</a:t>
            </a:r>
          </a:p>
          <a:p>
            <a:pPr lvl="1"/>
            <a:r>
              <a:rPr lang="en-US" dirty="0" smtClean="0"/>
              <a:t>Jeremy Bentham</a:t>
            </a:r>
          </a:p>
          <a:p>
            <a:pPr lvl="1"/>
            <a:r>
              <a:rPr lang="en-US" dirty="0" smtClean="0"/>
              <a:t>John Stuart Mill</a:t>
            </a:r>
          </a:p>
          <a:p>
            <a:r>
              <a:rPr lang="en-US" i="1" dirty="0" err="1" smtClean="0"/>
              <a:t>Consequentialist</a:t>
            </a:r>
            <a:r>
              <a:rPr lang="en-US" dirty="0" smtClean="0"/>
              <a:t> view: an action is good if it has good </a:t>
            </a:r>
            <a:r>
              <a:rPr lang="en-US" i="1" dirty="0" smtClean="0"/>
              <a:t>consequences</a:t>
            </a:r>
            <a:r>
              <a:rPr lang="en-US" dirty="0" smtClean="0"/>
              <a:t> (regardless of motives behind action) for well-being</a:t>
            </a:r>
            <a:endParaRPr lang="en-US" i="1" dirty="0"/>
          </a:p>
        </p:txBody>
      </p:sp>
    </p:spTree>
    <p:custDataLst>
      <p:tags r:id="rId1"/>
    </p:custData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Would Mills Do?</a:t>
            </a:r>
            <a:endParaRPr lang="en-US" dirty="0"/>
          </a:p>
        </p:txBody>
      </p:sp>
      <p:pic>
        <p:nvPicPr>
          <p:cNvPr id="41986" name="Picture 2" descr="Trolley Problem"/>
          <p:cNvPicPr>
            <a:picLocks noGrp="1" noChangeAspect="1" noChangeArrowheads="1"/>
          </p:cNvPicPr>
          <p:nvPr>
            <p:ph idx="1"/>
          </p:nvPr>
        </p:nvPicPr>
        <p:blipFill>
          <a:blip r:embed="rId2" cstate="print"/>
          <a:srcRect/>
          <a:stretch>
            <a:fillRect/>
          </a:stretch>
        </p:blipFill>
        <p:spPr bwMode="auto">
          <a:xfrm>
            <a:off x="2590800" y="2133600"/>
            <a:ext cx="4647788" cy="4206240"/>
          </a:xfrm>
          <a:prstGeom prst="rect">
            <a:avLst/>
          </a:prstGeom>
          <a:noFill/>
        </p:spPr>
      </p:pic>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7586" name="Picture 2" descr="Trolley Problem Fat guy"/>
          <p:cNvPicPr>
            <a:picLocks noGrp="1" noChangeAspect="1" noChangeArrowheads="1"/>
          </p:cNvPicPr>
          <p:nvPr>
            <p:ph idx="1"/>
          </p:nvPr>
        </p:nvPicPr>
        <p:blipFill>
          <a:blip r:embed="rId3" cstate="print"/>
          <a:srcRect/>
          <a:stretch>
            <a:fillRect/>
          </a:stretch>
        </p:blipFill>
        <p:spPr bwMode="auto">
          <a:xfrm>
            <a:off x="3084576" y="1752600"/>
            <a:ext cx="3392424" cy="4846320"/>
          </a:xfrm>
          <a:prstGeom prst="rect">
            <a:avLst/>
          </a:prstGeom>
          <a:noFill/>
        </p:spPr>
      </p:pic>
      <p:sp>
        <p:nvSpPr>
          <p:cNvPr id="5" name="Title 1"/>
          <p:cNvSpPr>
            <a:spLocks noGrp="1"/>
          </p:cNvSpPr>
          <p:nvPr>
            <p:ph type="title"/>
          </p:nvPr>
        </p:nvSpPr>
        <p:spPr/>
        <p:txBody>
          <a:bodyPr/>
          <a:lstStyle/>
          <a:p>
            <a:r>
              <a:rPr lang="en-US" dirty="0" smtClean="0"/>
              <a:t>What Would Mills Do?</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Utilitarian Algorithm</a:t>
            </a:r>
            <a:endParaRPr lang="en-US" dirty="0"/>
          </a:p>
        </p:txBody>
      </p:sp>
      <p:sp>
        <p:nvSpPr>
          <p:cNvPr id="3" name="Content Placeholder 2"/>
          <p:cNvSpPr>
            <a:spLocks noGrp="1"/>
          </p:cNvSpPr>
          <p:nvPr>
            <p:ph idx="1"/>
          </p:nvPr>
        </p:nvSpPr>
        <p:spPr>
          <a:xfrm>
            <a:off x="1143000" y="1600200"/>
            <a:ext cx="7498080" cy="4800600"/>
          </a:xfrm>
        </p:spPr>
        <p:txBody>
          <a:bodyPr/>
          <a:lstStyle/>
          <a:p>
            <a:pPr marL="596646" indent="-514350">
              <a:buFont typeface="+mj-lt"/>
              <a:buAutoNum type="arabicPeriod"/>
            </a:pPr>
            <a:r>
              <a:rPr lang="en-US" dirty="0" smtClean="0"/>
              <a:t>Specify the range of possible actions</a:t>
            </a:r>
          </a:p>
          <a:p>
            <a:pPr marL="596646" indent="-514350">
              <a:buFont typeface="+mj-lt"/>
              <a:buAutoNum type="arabicPeriod"/>
            </a:pPr>
            <a:r>
              <a:rPr lang="en-US" dirty="0" smtClean="0"/>
              <a:t>Identify all who are affected by the action(s)</a:t>
            </a:r>
          </a:p>
          <a:p>
            <a:pPr marL="596646" indent="-514350">
              <a:buFont typeface="+mj-lt"/>
              <a:buAutoNum type="arabicPeriod"/>
            </a:pPr>
            <a:r>
              <a:rPr lang="en-US" dirty="0" smtClean="0"/>
              <a:t>Estimate the aggregate consequences of the actions for their utilities</a:t>
            </a:r>
          </a:p>
          <a:p>
            <a:pPr marL="596646" indent="-514350">
              <a:buFont typeface="+mj-lt"/>
              <a:buAutoNum type="arabicPeriod"/>
            </a:pPr>
            <a:r>
              <a:rPr lang="en-US" dirty="0" smtClean="0"/>
              <a:t>Choose the action with the greatest utility sum</a:t>
            </a:r>
            <a:endParaRPr lang="en-US" dirty="0"/>
          </a:p>
        </p:txBody>
      </p:sp>
    </p:spTree>
    <p:custDataLst>
      <p:tags r:id="rId1"/>
    </p:custData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Joe’s Dilemma, Revisited</a:t>
            </a:r>
            <a:endParaRPr lang="en-US" dirty="0"/>
          </a:p>
        </p:txBody>
      </p:sp>
      <p:sp>
        <p:nvSpPr>
          <p:cNvPr id="3" name="Content Placeholder 2"/>
          <p:cNvSpPr>
            <a:spLocks noGrp="1"/>
          </p:cNvSpPr>
          <p:nvPr>
            <p:ph idx="1"/>
          </p:nvPr>
        </p:nvSpPr>
        <p:spPr/>
        <p:txBody>
          <a:bodyPr/>
          <a:lstStyle/>
          <a:p>
            <a:pPr>
              <a:buNone/>
            </a:pPr>
            <a:r>
              <a:rPr lang="en-US" dirty="0" smtClean="0"/>
              <a:t>Using Utilitarian Theory, make the argument that:</a:t>
            </a:r>
          </a:p>
          <a:p>
            <a:endParaRPr lang="en-US" dirty="0" smtClean="0"/>
          </a:p>
          <a:p>
            <a:r>
              <a:rPr lang="en-US" dirty="0" smtClean="0"/>
              <a:t>Joe should keep the money</a:t>
            </a:r>
          </a:p>
          <a:p>
            <a:endParaRPr lang="en-US" dirty="0" smtClean="0"/>
          </a:p>
          <a:p>
            <a:endParaRPr lang="en-US" dirty="0" smtClean="0"/>
          </a:p>
          <a:p>
            <a:r>
              <a:rPr lang="en-US" dirty="0" smtClean="0"/>
              <a:t>Joe should give the money to his father</a:t>
            </a:r>
          </a:p>
        </p:txBody>
      </p:sp>
    </p:spTree>
    <p:custDataLst>
      <p:tags r:id="rId1"/>
    </p:custData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Utilitarian Theory</a:t>
            </a:r>
            <a:endParaRPr lang="en-US" dirty="0"/>
          </a:p>
        </p:txBody>
      </p:sp>
      <p:sp>
        <p:nvSpPr>
          <p:cNvPr id="3" name="Content Placeholder 2"/>
          <p:cNvSpPr>
            <a:spLocks noGrp="1"/>
          </p:cNvSpPr>
          <p:nvPr>
            <p:ph idx="1"/>
          </p:nvPr>
        </p:nvSpPr>
        <p:spPr/>
        <p:txBody>
          <a:bodyPr/>
          <a:lstStyle/>
          <a:p>
            <a:r>
              <a:rPr lang="en-US" dirty="0" smtClean="0"/>
              <a:t>Pros?</a:t>
            </a:r>
          </a:p>
          <a:p>
            <a:pPr lvl="1"/>
            <a:r>
              <a:rPr lang="en-US" dirty="0" smtClean="0"/>
              <a:t>Fair</a:t>
            </a:r>
          </a:p>
          <a:p>
            <a:pPr lvl="1"/>
            <a:r>
              <a:rPr lang="en-US" dirty="0" smtClean="0"/>
              <a:t>Rational</a:t>
            </a:r>
          </a:p>
          <a:p>
            <a:pPr lvl="1"/>
            <a:r>
              <a:rPr lang="en-US" dirty="0" smtClean="0"/>
              <a:t>Easily applied</a:t>
            </a:r>
          </a:p>
          <a:p>
            <a:endParaRPr lang="en-US" dirty="0" smtClean="0"/>
          </a:p>
          <a:p>
            <a:r>
              <a:rPr lang="en-US" dirty="0" smtClean="0"/>
              <a:t>Cons?</a:t>
            </a:r>
          </a:p>
          <a:p>
            <a:pPr lvl="1"/>
            <a:r>
              <a:rPr lang="en-US" dirty="0" smtClean="0"/>
              <a:t>Who decides? What is “good”?</a:t>
            </a:r>
          </a:p>
          <a:p>
            <a:pPr lvl="1"/>
            <a:r>
              <a:rPr lang="en-US" dirty="0" smtClean="0"/>
              <a:t>Costs/benefits of nonmonetary outcomes?</a:t>
            </a:r>
          </a:p>
          <a:p>
            <a:pPr lvl="1"/>
            <a:r>
              <a:rPr lang="en-US" dirty="0" smtClean="0"/>
              <a:t>No consideration of justice or rights</a:t>
            </a:r>
          </a:p>
        </p:txBody>
      </p:sp>
    </p:spTree>
    <p:custDataLst>
      <p:tags r:id="rId1"/>
    </p:custData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Deontology</a:t>
            </a:r>
            <a:endParaRPr lang="en-US" dirty="0"/>
          </a:p>
        </p:txBody>
      </p:sp>
      <p:sp>
        <p:nvSpPr>
          <p:cNvPr id="3" name="Content Placeholder 2"/>
          <p:cNvSpPr>
            <a:spLocks noGrp="1"/>
          </p:cNvSpPr>
          <p:nvPr>
            <p:ph idx="1"/>
          </p:nvPr>
        </p:nvSpPr>
        <p:spPr>
          <a:xfrm>
            <a:off x="1143000" y="1447800"/>
            <a:ext cx="7498080" cy="4800600"/>
          </a:xfrm>
        </p:spPr>
        <p:txBody>
          <a:bodyPr>
            <a:normAutofit fontScale="85000" lnSpcReduction="20000"/>
          </a:bodyPr>
          <a:lstStyle/>
          <a:p>
            <a:pPr marL="381000" indent="-381000"/>
            <a:r>
              <a:rPr lang="en-US" dirty="0" smtClean="0"/>
              <a:t>We can’t know the results prior to an action, so what is ethical is determined by principles of individual rights &amp; justice</a:t>
            </a:r>
          </a:p>
          <a:p>
            <a:pPr marL="800100" lvl="1" indent="-304800"/>
            <a:r>
              <a:rPr lang="en-US" dirty="0" smtClean="0"/>
              <a:t>People are duty-bound or morally obligated to respect individual rights</a:t>
            </a:r>
          </a:p>
          <a:p>
            <a:pPr marL="800100" lvl="1" indent="-304800"/>
            <a:r>
              <a:rPr lang="en-US" dirty="0" smtClean="0"/>
              <a:t>Actions are inherently ethical or unethical independent of the consequences</a:t>
            </a:r>
          </a:p>
          <a:p>
            <a:pPr>
              <a:buNone/>
            </a:pPr>
            <a:endParaRPr lang="en-US" dirty="0" smtClean="0"/>
          </a:p>
          <a:p>
            <a:r>
              <a:rPr lang="en-US" i="1" dirty="0" smtClean="0"/>
              <a:t>Categorical Imperative</a:t>
            </a:r>
            <a:endParaRPr lang="en-US" dirty="0" smtClean="0"/>
          </a:p>
          <a:p>
            <a:pPr lvl="1"/>
            <a:r>
              <a:rPr lang="en-US" dirty="0" smtClean="0"/>
              <a:t>Immanuel Kant</a:t>
            </a:r>
          </a:p>
          <a:p>
            <a:pPr lvl="1"/>
            <a:r>
              <a:rPr lang="en-US" dirty="0" smtClean="0"/>
              <a:t>Principles</a:t>
            </a:r>
          </a:p>
          <a:p>
            <a:pPr lvl="2"/>
            <a:r>
              <a:rPr lang="en-US" dirty="0" smtClean="0"/>
              <a:t>Principle of Humanity</a:t>
            </a:r>
          </a:p>
          <a:p>
            <a:pPr lvl="2"/>
            <a:r>
              <a:rPr lang="en-US" dirty="0" smtClean="0"/>
              <a:t>Principle of Universal Law</a:t>
            </a: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 of Humanity</a:t>
            </a:r>
            <a:endParaRPr lang="en-US" dirty="0"/>
          </a:p>
        </p:txBody>
      </p:sp>
      <p:sp>
        <p:nvSpPr>
          <p:cNvPr id="3" name="Content Placeholder 2"/>
          <p:cNvSpPr>
            <a:spLocks noGrp="1"/>
          </p:cNvSpPr>
          <p:nvPr>
            <p:ph idx="1"/>
          </p:nvPr>
        </p:nvSpPr>
        <p:spPr>
          <a:xfrm>
            <a:off x="1066800" y="1524000"/>
            <a:ext cx="7498080" cy="4800600"/>
          </a:xfrm>
        </p:spPr>
        <p:txBody>
          <a:bodyPr/>
          <a:lstStyle/>
          <a:p>
            <a:r>
              <a:rPr lang="en-US" dirty="0" smtClean="0"/>
              <a:t>Treat others always as an </a:t>
            </a:r>
            <a:r>
              <a:rPr lang="en-US" i="1" dirty="0" smtClean="0">
                <a:solidFill>
                  <a:schemeClr val="accent1"/>
                </a:solidFill>
              </a:rPr>
              <a:t>ends</a:t>
            </a:r>
            <a:r>
              <a:rPr lang="en-US" dirty="0" smtClean="0"/>
              <a:t> in themselves and never merely as </a:t>
            </a:r>
            <a:r>
              <a:rPr lang="en-US" i="1" dirty="0" smtClean="0"/>
              <a:t>means</a:t>
            </a:r>
          </a:p>
          <a:p>
            <a:endParaRPr lang="en-US" i="1" dirty="0" smtClean="0"/>
          </a:p>
          <a:p>
            <a:r>
              <a:rPr lang="en-US" dirty="0" smtClean="0"/>
              <a:t>This principle gives rise to conceptions of intrinsic rights and correlative duties</a:t>
            </a:r>
          </a:p>
          <a:p>
            <a:pPr lvl="1"/>
            <a:r>
              <a:rPr lang="en-US" dirty="0" smtClean="0"/>
              <a:t>If I lie to you, you are not being considered as an equally important end. Because of this, you have a right not to be lied to, and I have a duty to tell the truth.</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 of Universal Law</a:t>
            </a:r>
            <a:endParaRPr lang="en-US" dirty="0"/>
          </a:p>
        </p:txBody>
      </p:sp>
      <p:sp>
        <p:nvSpPr>
          <p:cNvPr id="3" name="Content Placeholder 2"/>
          <p:cNvSpPr>
            <a:spLocks noGrp="1"/>
          </p:cNvSpPr>
          <p:nvPr>
            <p:ph idx="1"/>
          </p:nvPr>
        </p:nvSpPr>
        <p:spPr/>
        <p:txBody>
          <a:bodyPr/>
          <a:lstStyle/>
          <a:p>
            <a:r>
              <a:rPr lang="en-US" dirty="0" smtClean="0"/>
              <a:t>Act only according to that maxim whereby you can at the same time believe that it should become a universal law</a:t>
            </a:r>
          </a:p>
          <a:p>
            <a:pPr lvl="1"/>
            <a:r>
              <a:rPr lang="en-US" dirty="0" smtClean="0"/>
              <a:t>Would I want this act performed on me rather than by me (the </a:t>
            </a:r>
            <a:r>
              <a:rPr lang="en-US" dirty="0" smtClean="0">
                <a:solidFill>
                  <a:schemeClr val="accent1"/>
                </a:solidFill>
              </a:rPr>
              <a:t>principle of reversibility</a:t>
            </a:r>
            <a:r>
              <a:rPr lang="en-US" dirty="0" smtClean="0"/>
              <a:t>)</a:t>
            </a:r>
          </a:p>
          <a:p>
            <a:pPr lvl="1"/>
            <a:r>
              <a:rPr lang="en-US" dirty="0" smtClean="0"/>
              <a:t>Only actions stemming from maxims that pass </a:t>
            </a:r>
            <a:r>
              <a:rPr lang="en-US" dirty="0" err="1" smtClean="0"/>
              <a:t>universalibility</a:t>
            </a:r>
            <a:r>
              <a:rPr lang="en-US" dirty="0" smtClean="0"/>
              <a:t> test are permissible</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88720" y="2209800"/>
            <a:ext cx="7498080" cy="3429000"/>
          </a:xfrm>
        </p:spPr>
        <p:txBody>
          <a:bodyPr>
            <a:normAutofit/>
          </a:bodyPr>
          <a:lstStyle/>
          <a:p>
            <a:pPr algn="ctr">
              <a:buNone/>
            </a:pPr>
            <a:r>
              <a:rPr lang="en-US" sz="4000" dirty="0" smtClean="0"/>
              <a:t>Should Joe refuse to give his father the money? </a:t>
            </a:r>
          </a:p>
          <a:p>
            <a:pPr algn="ctr">
              <a:buNone/>
            </a:pPr>
            <a:endParaRPr lang="en-US" sz="4000" dirty="0" smtClean="0"/>
          </a:p>
          <a:p>
            <a:pPr algn="ctr">
              <a:buNone/>
            </a:pPr>
            <a:r>
              <a:rPr lang="en-US" sz="4000" dirty="0" smtClean="0"/>
              <a:t>Why or why not?</a:t>
            </a:r>
          </a:p>
          <a:p>
            <a:pPr algn="ctr"/>
            <a:endParaRPr lang="en-US" sz="4000" dirty="0"/>
          </a:p>
        </p:txBody>
      </p:sp>
      <p:sp>
        <p:nvSpPr>
          <p:cNvPr id="4" name="Rectangle 2"/>
          <p:cNvSpPr>
            <a:spLocks noGrp="1" noChangeArrowheads="1"/>
          </p:cNvSpPr>
          <p:nvPr>
            <p:ph type="title"/>
          </p:nvPr>
        </p:nvSpPr>
        <p:spPr>
          <a:xfrm>
            <a:off x="1295400" y="274638"/>
            <a:ext cx="7498080" cy="1143000"/>
          </a:xfrm>
        </p:spPr>
        <p:txBody>
          <a:bodyPr>
            <a:normAutofit/>
          </a:bodyPr>
          <a:lstStyle/>
          <a:p>
            <a:pPr algn="ctr"/>
            <a:r>
              <a:rPr lang="en-US" sz="4000" dirty="0"/>
              <a:t>JOE’S DILEMMA</a:t>
            </a:r>
            <a:r>
              <a:rPr lang="en-US" sz="4800" dirty="0"/>
              <a:t> </a:t>
            </a:r>
          </a:p>
        </p:txBody>
      </p:sp>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Joe’s Dilemma, Revisited</a:t>
            </a:r>
            <a:endParaRPr lang="en-US" dirty="0"/>
          </a:p>
        </p:txBody>
      </p:sp>
      <p:sp>
        <p:nvSpPr>
          <p:cNvPr id="3" name="Content Placeholder 2"/>
          <p:cNvSpPr>
            <a:spLocks noGrp="1"/>
          </p:cNvSpPr>
          <p:nvPr>
            <p:ph idx="1"/>
          </p:nvPr>
        </p:nvSpPr>
        <p:spPr>
          <a:xfrm>
            <a:off x="1435608" y="1447800"/>
            <a:ext cx="7498080" cy="5029200"/>
          </a:xfrm>
        </p:spPr>
        <p:txBody>
          <a:bodyPr>
            <a:normAutofit lnSpcReduction="10000"/>
          </a:bodyPr>
          <a:lstStyle/>
          <a:p>
            <a:pPr>
              <a:buNone/>
            </a:pPr>
            <a:r>
              <a:rPr lang="en-US" dirty="0" smtClean="0"/>
              <a:t>Using Deontology, make the argument that:</a:t>
            </a:r>
          </a:p>
          <a:p>
            <a:endParaRPr lang="en-US" dirty="0" smtClean="0"/>
          </a:p>
          <a:p>
            <a:r>
              <a:rPr lang="en-US" dirty="0" smtClean="0"/>
              <a:t>Joe should keep the money</a:t>
            </a:r>
          </a:p>
          <a:p>
            <a:pPr lvl="1"/>
            <a:r>
              <a:rPr lang="en-US" dirty="0" smtClean="0"/>
              <a:t>He has a right to keep what he earned.</a:t>
            </a:r>
          </a:p>
          <a:p>
            <a:pPr lvl="1"/>
            <a:r>
              <a:rPr lang="en-US" dirty="0" smtClean="0"/>
              <a:t>Joe’s father would not like it if Joe took money from him</a:t>
            </a:r>
          </a:p>
          <a:p>
            <a:endParaRPr lang="en-US" dirty="0" smtClean="0"/>
          </a:p>
          <a:p>
            <a:r>
              <a:rPr lang="en-US" dirty="0" smtClean="0"/>
              <a:t>Joe should give the money to his father</a:t>
            </a:r>
          </a:p>
          <a:p>
            <a:pPr lvl="1"/>
            <a:r>
              <a:rPr lang="en-US" dirty="0" smtClean="0"/>
              <a:t>Joe should show loyalty to his father</a:t>
            </a:r>
          </a:p>
          <a:p>
            <a:pPr lvl="1"/>
            <a:r>
              <a:rPr lang="en-US" dirty="0" smtClean="0"/>
              <a:t>Joe should repay his father for past kindness</a:t>
            </a:r>
          </a:p>
          <a:p>
            <a:pPr lvl="1"/>
            <a:endParaRPr lang="en-US" dirty="0" smtClean="0"/>
          </a:p>
        </p:txBody>
      </p:sp>
    </p:spTree>
    <p:custDataLst>
      <p:tags r:id="rId1"/>
    </p:custData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Deontological Theory</a:t>
            </a:r>
            <a:endParaRPr lang="en-US" dirty="0"/>
          </a:p>
        </p:txBody>
      </p:sp>
      <p:sp>
        <p:nvSpPr>
          <p:cNvPr id="3" name="Content Placeholder 2"/>
          <p:cNvSpPr>
            <a:spLocks noGrp="1"/>
          </p:cNvSpPr>
          <p:nvPr>
            <p:ph idx="1"/>
          </p:nvPr>
        </p:nvSpPr>
        <p:spPr/>
        <p:txBody>
          <a:bodyPr/>
          <a:lstStyle/>
          <a:p>
            <a:r>
              <a:rPr lang="en-US" dirty="0" smtClean="0"/>
              <a:t>Pros?</a:t>
            </a:r>
          </a:p>
          <a:p>
            <a:pPr lvl="1"/>
            <a:r>
              <a:rPr lang="en-US" dirty="0" smtClean="0"/>
              <a:t>Fair</a:t>
            </a:r>
          </a:p>
          <a:p>
            <a:pPr lvl="1"/>
            <a:r>
              <a:rPr lang="en-US" dirty="0" smtClean="0"/>
              <a:t>Simple</a:t>
            </a:r>
          </a:p>
          <a:p>
            <a:endParaRPr lang="en-US" dirty="0" smtClean="0"/>
          </a:p>
          <a:p>
            <a:r>
              <a:rPr lang="en-US" dirty="0" smtClean="0"/>
              <a:t>Cons?</a:t>
            </a:r>
          </a:p>
          <a:p>
            <a:pPr lvl="1"/>
            <a:r>
              <a:rPr lang="en-US" dirty="0" smtClean="0"/>
              <a:t>Principles are vague</a:t>
            </a:r>
          </a:p>
          <a:p>
            <a:pPr lvl="1"/>
            <a:r>
              <a:rPr lang="en-US" dirty="0" smtClean="0"/>
              <a:t>Hard to resolve conflicts of interest</a:t>
            </a:r>
          </a:p>
        </p:txBody>
      </p:sp>
    </p:spTree>
    <p:custDataLst>
      <p:tags r:id="rId1"/>
    </p:custData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Contrasting Deontology and Utilitarianism</a:t>
            </a:r>
            <a:endParaRPr lang="en-US" dirty="0"/>
          </a:p>
        </p:txBody>
      </p:sp>
      <p:sp>
        <p:nvSpPr>
          <p:cNvPr id="4" name="TextBox 3"/>
          <p:cNvSpPr txBox="1"/>
          <p:nvPr/>
        </p:nvSpPr>
        <p:spPr>
          <a:xfrm>
            <a:off x="1295400" y="1828800"/>
            <a:ext cx="2590800" cy="1600438"/>
          </a:xfrm>
          <a:prstGeom prst="rect">
            <a:avLst/>
          </a:prstGeom>
          <a:noFill/>
        </p:spPr>
        <p:txBody>
          <a:bodyPr wrap="square" rtlCol="0">
            <a:spAutoFit/>
          </a:bodyPr>
          <a:lstStyle/>
          <a:p>
            <a:pPr algn="ctr"/>
            <a:r>
              <a:rPr lang="en-US" sz="2800" dirty="0" smtClean="0">
                <a:solidFill>
                  <a:schemeClr val="accent3"/>
                </a:solidFill>
              </a:rPr>
              <a:t>Deontologists</a:t>
            </a:r>
          </a:p>
          <a:p>
            <a:pPr algn="ctr"/>
            <a:endParaRPr lang="en-US" sz="1100" dirty="0" smtClean="0">
              <a:solidFill>
                <a:schemeClr val="accent3"/>
              </a:solidFill>
            </a:endParaRPr>
          </a:p>
          <a:p>
            <a:pPr algn="ctr"/>
            <a:r>
              <a:rPr lang="en-US" sz="2800" i="1" dirty="0" smtClean="0">
                <a:solidFill>
                  <a:schemeClr val="accent3"/>
                </a:solidFill>
              </a:rPr>
              <a:t>Actions have only</a:t>
            </a:r>
          </a:p>
          <a:p>
            <a:pPr algn="ctr"/>
            <a:r>
              <a:rPr lang="en-US" sz="2800" i="1" dirty="0" smtClean="0">
                <a:solidFill>
                  <a:schemeClr val="accent3"/>
                </a:solidFill>
              </a:rPr>
              <a:t>Intrinsic Value</a:t>
            </a:r>
            <a:endParaRPr lang="en-US" sz="2800" i="1" dirty="0">
              <a:solidFill>
                <a:schemeClr val="accent3"/>
              </a:solidFill>
            </a:endParaRPr>
          </a:p>
        </p:txBody>
      </p:sp>
      <p:sp>
        <p:nvSpPr>
          <p:cNvPr id="5" name="TextBox 4"/>
          <p:cNvSpPr txBox="1"/>
          <p:nvPr/>
        </p:nvSpPr>
        <p:spPr>
          <a:xfrm>
            <a:off x="6324600" y="4770328"/>
            <a:ext cx="2590800" cy="1554272"/>
          </a:xfrm>
          <a:prstGeom prst="rect">
            <a:avLst/>
          </a:prstGeom>
          <a:noFill/>
        </p:spPr>
        <p:txBody>
          <a:bodyPr wrap="square" rtlCol="0">
            <a:spAutoFit/>
          </a:bodyPr>
          <a:lstStyle/>
          <a:p>
            <a:pPr algn="ctr"/>
            <a:r>
              <a:rPr lang="en-US" sz="2800" dirty="0" err="1" smtClean="0">
                <a:solidFill>
                  <a:schemeClr val="accent1"/>
                </a:solidFill>
              </a:rPr>
              <a:t>Utilitarians</a:t>
            </a:r>
            <a:endParaRPr lang="en-US" sz="2800" dirty="0" smtClean="0">
              <a:solidFill>
                <a:schemeClr val="accent1"/>
              </a:solidFill>
            </a:endParaRPr>
          </a:p>
          <a:p>
            <a:pPr algn="ctr"/>
            <a:endParaRPr lang="en-US" sz="1100" dirty="0" smtClean="0">
              <a:solidFill>
                <a:schemeClr val="accent1"/>
              </a:solidFill>
            </a:endParaRPr>
          </a:p>
          <a:p>
            <a:pPr algn="ctr"/>
            <a:r>
              <a:rPr lang="en-US" sz="2800" i="1" dirty="0" smtClean="0">
                <a:solidFill>
                  <a:schemeClr val="accent1"/>
                </a:solidFill>
              </a:rPr>
              <a:t>Actions have only</a:t>
            </a:r>
          </a:p>
          <a:p>
            <a:pPr algn="ctr"/>
            <a:r>
              <a:rPr lang="en-US" sz="2800" i="1" dirty="0" smtClean="0">
                <a:solidFill>
                  <a:schemeClr val="accent1"/>
                </a:solidFill>
              </a:rPr>
              <a:t>Extrinsic Value</a:t>
            </a:r>
            <a:endParaRPr lang="en-US" sz="2800" i="1" dirty="0">
              <a:solidFill>
                <a:schemeClr val="accent1"/>
              </a:solidFill>
            </a:endParaRPr>
          </a:p>
        </p:txBody>
      </p:sp>
      <p:sp>
        <p:nvSpPr>
          <p:cNvPr id="6" name="TextBox 5"/>
          <p:cNvSpPr txBox="1"/>
          <p:nvPr/>
        </p:nvSpPr>
        <p:spPr>
          <a:xfrm>
            <a:off x="1752600" y="3657600"/>
            <a:ext cx="1524000" cy="400110"/>
          </a:xfrm>
          <a:prstGeom prst="rect">
            <a:avLst/>
          </a:prstGeom>
          <a:noFill/>
        </p:spPr>
        <p:txBody>
          <a:bodyPr wrap="square" rtlCol="0">
            <a:spAutoFit/>
          </a:bodyPr>
          <a:lstStyle/>
          <a:p>
            <a:r>
              <a:rPr lang="en-US" sz="2000" b="1" dirty="0" smtClean="0">
                <a:solidFill>
                  <a:schemeClr val="accent3"/>
                </a:solidFill>
              </a:rPr>
              <a:t>MOTIVES</a:t>
            </a:r>
            <a:endParaRPr lang="en-US" sz="2000" b="1" dirty="0">
              <a:solidFill>
                <a:schemeClr val="accent3"/>
              </a:solidFill>
            </a:endParaRPr>
          </a:p>
        </p:txBody>
      </p:sp>
      <p:sp>
        <p:nvSpPr>
          <p:cNvPr id="7" name="TextBox 6"/>
          <p:cNvSpPr txBox="1"/>
          <p:nvPr/>
        </p:nvSpPr>
        <p:spPr>
          <a:xfrm>
            <a:off x="4191000" y="3657600"/>
            <a:ext cx="1371600" cy="369332"/>
          </a:xfrm>
          <a:prstGeom prst="rect">
            <a:avLst/>
          </a:prstGeom>
          <a:noFill/>
        </p:spPr>
        <p:txBody>
          <a:bodyPr wrap="square" rtlCol="0">
            <a:spAutoFit/>
          </a:bodyPr>
          <a:lstStyle/>
          <a:p>
            <a:r>
              <a:rPr lang="en-US" b="1" dirty="0" smtClean="0"/>
              <a:t>ACTIONS</a:t>
            </a:r>
            <a:endParaRPr lang="en-US" b="1" dirty="0"/>
          </a:p>
        </p:txBody>
      </p:sp>
      <p:sp>
        <p:nvSpPr>
          <p:cNvPr id="8" name="TextBox 7"/>
          <p:cNvSpPr txBox="1"/>
          <p:nvPr/>
        </p:nvSpPr>
        <p:spPr>
          <a:xfrm>
            <a:off x="6477000" y="3669268"/>
            <a:ext cx="2438400" cy="369332"/>
          </a:xfrm>
          <a:prstGeom prst="rect">
            <a:avLst/>
          </a:prstGeom>
          <a:noFill/>
        </p:spPr>
        <p:txBody>
          <a:bodyPr wrap="square" rtlCol="0">
            <a:spAutoFit/>
          </a:bodyPr>
          <a:lstStyle/>
          <a:p>
            <a:r>
              <a:rPr lang="en-US" b="1" dirty="0" smtClean="0">
                <a:solidFill>
                  <a:schemeClr val="accent1"/>
                </a:solidFill>
              </a:rPr>
              <a:t>CONSEQUENCES</a:t>
            </a:r>
            <a:endParaRPr lang="en-US" b="1" dirty="0">
              <a:solidFill>
                <a:schemeClr val="accent1"/>
              </a:solidFill>
            </a:endParaRPr>
          </a:p>
        </p:txBody>
      </p:sp>
      <p:cxnSp>
        <p:nvCxnSpPr>
          <p:cNvPr id="18" name="Straight Arrow Connector 17"/>
          <p:cNvCxnSpPr/>
          <p:nvPr/>
        </p:nvCxnSpPr>
        <p:spPr>
          <a:xfrm>
            <a:off x="3124200" y="3884612"/>
            <a:ext cx="990600" cy="1588"/>
          </a:xfrm>
          <a:prstGeom prst="straightConnector1">
            <a:avLst/>
          </a:prstGeom>
          <a:ln w="38100">
            <a:solidFill>
              <a:schemeClr val="accent3"/>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5486400" y="3884612"/>
            <a:ext cx="990600" cy="1588"/>
          </a:xfrm>
          <a:prstGeom prst="straightConnector1">
            <a:avLst/>
          </a:prstGeom>
          <a:ln w="38100">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1371600" y="4572000"/>
            <a:ext cx="4572000"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flipH="1" flipV="1">
            <a:off x="4572000" y="3200400"/>
            <a:ext cx="2743200"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5400000">
            <a:off x="2209800" y="4800600"/>
            <a:ext cx="274320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3581400" y="3429000"/>
            <a:ext cx="5410200" cy="0"/>
          </a:xfrm>
          <a:prstGeom prst="line">
            <a:avLst/>
          </a:prstGeom>
          <a:ln w="38100"/>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Rights Theory (Entitlement Theory)</a:t>
            </a:r>
            <a:endParaRPr lang="en-US" dirty="0"/>
          </a:p>
        </p:txBody>
      </p:sp>
      <p:sp>
        <p:nvSpPr>
          <p:cNvPr id="3" name="Content Placeholder 2"/>
          <p:cNvSpPr>
            <a:spLocks noGrp="1"/>
          </p:cNvSpPr>
          <p:nvPr>
            <p:ph idx="1"/>
          </p:nvPr>
        </p:nvSpPr>
        <p:spPr>
          <a:xfrm>
            <a:off x="1219200" y="1447800"/>
            <a:ext cx="7696200" cy="4800600"/>
          </a:xfrm>
        </p:spPr>
        <p:txBody>
          <a:bodyPr>
            <a:normAutofit/>
          </a:bodyPr>
          <a:lstStyle/>
          <a:p>
            <a:r>
              <a:rPr lang="en-US" dirty="0" smtClean="0"/>
              <a:t>Main contributor: Robert </a:t>
            </a:r>
            <a:r>
              <a:rPr lang="en-US" dirty="0" err="1" smtClean="0"/>
              <a:t>Nozick</a:t>
            </a:r>
            <a:endParaRPr lang="en-US" dirty="0" smtClean="0"/>
          </a:p>
          <a:p>
            <a:endParaRPr lang="en-US" dirty="0" smtClean="0"/>
          </a:p>
          <a:p>
            <a:r>
              <a:rPr lang="en-US" dirty="0" smtClean="0"/>
              <a:t>Two principles</a:t>
            </a:r>
          </a:p>
          <a:p>
            <a:pPr marL="870966" lvl="1" indent="-514350">
              <a:buFont typeface="+mj-lt"/>
              <a:buAutoNum type="arabicPeriod"/>
            </a:pPr>
            <a:r>
              <a:rPr lang="en-US" dirty="0" smtClean="0"/>
              <a:t>Everyone has a set of rights</a:t>
            </a:r>
          </a:p>
          <a:p>
            <a:pPr marL="870966" lvl="1" indent="-514350">
              <a:buFont typeface="+mj-lt"/>
              <a:buAutoNum type="arabicPeriod"/>
            </a:pPr>
            <a:r>
              <a:rPr lang="en-US" dirty="0" smtClean="0"/>
              <a:t>It’s up to the government to protect those rights</a:t>
            </a:r>
          </a:p>
          <a:p>
            <a:pPr marL="596646" indent="-514350">
              <a:buFont typeface="+mj-lt"/>
              <a:buAutoNum type="arabicPeriod"/>
            </a:pPr>
            <a:endParaRPr lang="en-US" dirty="0" smtClean="0"/>
          </a:p>
          <a:p>
            <a:pPr marL="596646" indent="-514350"/>
            <a:r>
              <a:rPr lang="en-US" dirty="0" smtClean="0"/>
              <a:t>Issue: Government made up of </a:t>
            </a:r>
            <a:r>
              <a:rPr lang="en-US" dirty="0" err="1" smtClean="0"/>
              <a:t>utilitarians</a:t>
            </a:r>
            <a:r>
              <a:rPr lang="en-US" dirty="0" smtClean="0"/>
              <a:t>, deontologists, etc.</a:t>
            </a:r>
          </a:p>
          <a:p>
            <a:pPr marL="596646" indent="-514350">
              <a:buFont typeface="+mj-lt"/>
              <a:buAutoNum type="arabicPeriod"/>
            </a:pPr>
            <a:endParaRPr lang="en-US" dirty="0"/>
          </a:p>
        </p:txBody>
      </p:sp>
    </p:spTree>
    <p:custDataLst>
      <p:tags r:id="rId1"/>
    </p:custData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Moral Relativism</a:t>
            </a:r>
            <a:endParaRPr lang="en-US" dirty="0"/>
          </a:p>
        </p:txBody>
      </p:sp>
      <p:sp>
        <p:nvSpPr>
          <p:cNvPr id="3" name="Content Placeholder 2"/>
          <p:cNvSpPr>
            <a:spLocks noGrp="1"/>
          </p:cNvSpPr>
          <p:nvPr>
            <p:ph idx="1"/>
          </p:nvPr>
        </p:nvSpPr>
        <p:spPr>
          <a:xfrm>
            <a:off x="1188720" y="1524000"/>
            <a:ext cx="7498080" cy="4800600"/>
          </a:xfrm>
        </p:spPr>
        <p:txBody>
          <a:bodyPr/>
          <a:lstStyle/>
          <a:p>
            <a:r>
              <a:rPr lang="en-US" dirty="0" smtClean="0"/>
              <a:t>Time and place ethics</a:t>
            </a:r>
          </a:p>
          <a:p>
            <a:endParaRPr lang="en-US" sz="2400" dirty="0" smtClean="0"/>
          </a:p>
          <a:p>
            <a:r>
              <a:rPr lang="en-US" dirty="0" smtClean="0"/>
              <a:t>No absolute rules</a:t>
            </a:r>
          </a:p>
          <a:p>
            <a:endParaRPr lang="en-US" sz="2400" dirty="0" smtClean="0"/>
          </a:p>
          <a:p>
            <a:r>
              <a:rPr lang="en-US" dirty="0" smtClean="0"/>
              <a:t>The situation dictates (and justifies) the action taken</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Stages of Moral Development</a:t>
            </a:r>
            <a:endParaRPr lang="en-US" dirty="0"/>
          </a:p>
        </p:txBody>
      </p:sp>
      <p:sp>
        <p:nvSpPr>
          <p:cNvPr id="3" name="Content Placeholder 2"/>
          <p:cNvSpPr>
            <a:spLocks noGrp="1"/>
          </p:cNvSpPr>
          <p:nvPr>
            <p:ph idx="1"/>
          </p:nvPr>
        </p:nvSpPr>
        <p:spPr>
          <a:xfrm>
            <a:off x="1219200" y="1600200"/>
            <a:ext cx="7498080" cy="4800600"/>
          </a:xfrm>
        </p:spPr>
        <p:txBody>
          <a:bodyPr/>
          <a:lstStyle/>
          <a:p>
            <a:r>
              <a:rPr lang="en-US" dirty="0" smtClean="0"/>
              <a:t>Lawrence Kohlberg</a:t>
            </a:r>
          </a:p>
          <a:p>
            <a:endParaRPr lang="en-US" sz="2000" dirty="0" smtClean="0"/>
          </a:p>
          <a:p>
            <a:r>
              <a:rPr lang="en-US" dirty="0" smtClean="0"/>
              <a:t>Three levels of Moral Development</a:t>
            </a:r>
          </a:p>
          <a:p>
            <a:pPr lvl="1"/>
            <a:r>
              <a:rPr lang="en-US" dirty="0" smtClean="0"/>
              <a:t>Level 1: Pre-Conventional</a:t>
            </a:r>
          </a:p>
          <a:p>
            <a:pPr lvl="1"/>
            <a:r>
              <a:rPr lang="en-US" dirty="0" smtClean="0"/>
              <a:t>Level 2: Conventional</a:t>
            </a:r>
          </a:p>
          <a:p>
            <a:pPr lvl="1"/>
            <a:r>
              <a:rPr lang="en-US" dirty="0" smtClean="0"/>
              <a:t>Level 3: Post-Conventional</a:t>
            </a:r>
          </a:p>
          <a:p>
            <a:pPr lvl="1"/>
            <a:endParaRPr lang="en-US" sz="2000" dirty="0" smtClean="0"/>
          </a:p>
          <a:p>
            <a:r>
              <a:rPr lang="en-US" dirty="0" smtClean="0"/>
              <a:t>Two stages per level</a:t>
            </a: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a:xfrm>
            <a:off x="1435608" y="76200"/>
            <a:ext cx="7498080" cy="1143000"/>
          </a:xfrm>
        </p:spPr>
        <p:txBody>
          <a:bodyPr/>
          <a:lstStyle/>
          <a:p>
            <a:r>
              <a:rPr lang="en-US" sz="3200" dirty="0"/>
              <a:t>Kohlberg’s stages of moral development</a:t>
            </a:r>
          </a:p>
        </p:txBody>
      </p:sp>
      <p:sp>
        <p:nvSpPr>
          <p:cNvPr id="100355" name="Rectangle 3"/>
          <p:cNvSpPr>
            <a:spLocks noGrp="1" noChangeArrowheads="1"/>
          </p:cNvSpPr>
          <p:nvPr>
            <p:ph type="body" idx="1"/>
          </p:nvPr>
        </p:nvSpPr>
        <p:spPr>
          <a:xfrm>
            <a:off x="1066800" y="1189037"/>
            <a:ext cx="7772400" cy="5211763"/>
          </a:xfrm>
        </p:spPr>
        <p:txBody>
          <a:bodyPr>
            <a:noAutofit/>
          </a:bodyPr>
          <a:lstStyle/>
          <a:p>
            <a:pPr>
              <a:buNone/>
            </a:pPr>
            <a:r>
              <a:rPr lang="en-US" dirty="0" smtClean="0"/>
              <a:t>Pre-Conventional Level</a:t>
            </a:r>
          </a:p>
          <a:p>
            <a:pPr>
              <a:buNone/>
            </a:pPr>
            <a:endParaRPr lang="en-US" sz="1400" dirty="0" smtClean="0"/>
          </a:p>
          <a:p>
            <a:r>
              <a:rPr lang="en-US" sz="2800" dirty="0" smtClean="0"/>
              <a:t>Stage </a:t>
            </a:r>
            <a:r>
              <a:rPr lang="en-US" sz="2800" dirty="0"/>
              <a:t>1: What are the consequences?</a:t>
            </a:r>
          </a:p>
          <a:p>
            <a:pPr lvl="1"/>
            <a:r>
              <a:rPr lang="en-US" sz="2400" dirty="0" smtClean="0"/>
              <a:t>Joe </a:t>
            </a:r>
            <a:r>
              <a:rPr lang="en-US" sz="2400" dirty="0"/>
              <a:t>should give his dad the money so his dad doesn’t get mad.</a:t>
            </a:r>
          </a:p>
          <a:p>
            <a:pPr lvl="1"/>
            <a:r>
              <a:rPr lang="en-US" sz="2400" dirty="0" smtClean="0"/>
              <a:t>Joe </a:t>
            </a:r>
            <a:r>
              <a:rPr lang="en-US" sz="2400" dirty="0"/>
              <a:t>should keep the money so he won’t miss the camping trip.</a:t>
            </a:r>
          </a:p>
          <a:p>
            <a:endParaRPr lang="en-US" sz="1600" dirty="0"/>
          </a:p>
          <a:p>
            <a:r>
              <a:rPr lang="en-US" sz="2800" dirty="0"/>
              <a:t>Stage 2: What’s in it for me</a:t>
            </a:r>
            <a:r>
              <a:rPr lang="en-US" sz="2800" dirty="0" smtClean="0"/>
              <a:t>? </a:t>
            </a:r>
            <a:r>
              <a:rPr lang="en-US" sz="2800" i="1" dirty="0" smtClean="0">
                <a:solidFill>
                  <a:schemeClr val="accent1"/>
                </a:solidFill>
              </a:rPr>
              <a:t>(Ethical Egoism)</a:t>
            </a:r>
            <a:endParaRPr lang="en-US" sz="2800" i="1" dirty="0">
              <a:solidFill>
                <a:schemeClr val="accent1"/>
              </a:solidFill>
            </a:endParaRPr>
          </a:p>
          <a:p>
            <a:pPr lvl="1"/>
            <a:r>
              <a:rPr lang="en-US" sz="2400" dirty="0" smtClean="0"/>
              <a:t>Joe </a:t>
            </a:r>
            <a:r>
              <a:rPr lang="en-US" sz="2400" dirty="0"/>
              <a:t>should give his dad the money so his dad will do him favors in the future.</a:t>
            </a:r>
          </a:p>
          <a:p>
            <a:pPr lvl="1"/>
            <a:r>
              <a:rPr lang="en-US" sz="2400" dirty="0" smtClean="0"/>
              <a:t>Joe </a:t>
            </a:r>
            <a:r>
              <a:rPr lang="en-US" sz="2400" dirty="0"/>
              <a:t>should keep the money because he wants to go camping</a:t>
            </a:r>
            <a:r>
              <a:rPr lang="en-US" sz="2400" dirty="0" smtClean="0"/>
              <a:t>.</a:t>
            </a:r>
            <a:endParaRPr lang="en-US" sz="2400"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035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0355">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0355">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0355">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0355">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035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a:xfrm>
            <a:off x="1435608" y="76200"/>
            <a:ext cx="7498080" cy="1143000"/>
          </a:xfrm>
        </p:spPr>
        <p:txBody>
          <a:bodyPr/>
          <a:lstStyle/>
          <a:p>
            <a:r>
              <a:rPr lang="en-US" sz="3200" dirty="0"/>
              <a:t>Kohlberg’s stages of moral development</a:t>
            </a:r>
          </a:p>
        </p:txBody>
      </p:sp>
      <p:sp>
        <p:nvSpPr>
          <p:cNvPr id="100355" name="Rectangle 3"/>
          <p:cNvSpPr>
            <a:spLocks noGrp="1" noChangeArrowheads="1"/>
          </p:cNvSpPr>
          <p:nvPr>
            <p:ph type="body" idx="1"/>
          </p:nvPr>
        </p:nvSpPr>
        <p:spPr>
          <a:xfrm>
            <a:off x="1066800" y="1189037"/>
            <a:ext cx="7772400" cy="5211763"/>
          </a:xfrm>
        </p:spPr>
        <p:txBody>
          <a:bodyPr>
            <a:noAutofit/>
          </a:bodyPr>
          <a:lstStyle/>
          <a:p>
            <a:pPr>
              <a:buNone/>
            </a:pPr>
            <a:r>
              <a:rPr lang="en-US" dirty="0" smtClean="0"/>
              <a:t>Conventional Level</a:t>
            </a:r>
          </a:p>
          <a:p>
            <a:pPr>
              <a:buNone/>
            </a:pPr>
            <a:endParaRPr lang="en-US" sz="1400" dirty="0" smtClean="0"/>
          </a:p>
          <a:p>
            <a:r>
              <a:rPr lang="en-US" sz="2800" dirty="0" smtClean="0"/>
              <a:t>Stage 3: Be a good boy (or girl)</a:t>
            </a:r>
            <a:endParaRPr lang="en-US" sz="2800" dirty="0"/>
          </a:p>
          <a:p>
            <a:pPr lvl="1"/>
            <a:r>
              <a:rPr lang="en-US" sz="2400" dirty="0" smtClean="0"/>
              <a:t>Joe should give his dad the money because good sons obey their fathers.</a:t>
            </a:r>
          </a:p>
          <a:p>
            <a:pPr lvl="1"/>
            <a:r>
              <a:rPr lang="en-US" sz="2400" dirty="0" smtClean="0"/>
              <a:t>Joe should keep the money because his dad will respect him for standing up for himself.</a:t>
            </a:r>
          </a:p>
          <a:p>
            <a:endParaRPr lang="en-US" sz="1600" dirty="0"/>
          </a:p>
          <a:p>
            <a:r>
              <a:rPr lang="en-US" sz="2800" dirty="0"/>
              <a:t>Stage </a:t>
            </a:r>
            <a:r>
              <a:rPr lang="en-US" sz="2800" dirty="0" smtClean="0"/>
              <a:t>4: Obey laws and social conventions</a:t>
            </a:r>
            <a:endParaRPr lang="en-US" sz="2800" i="1" dirty="0" smtClean="0">
              <a:solidFill>
                <a:schemeClr val="accent1"/>
              </a:solidFill>
            </a:endParaRPr>
          </a:p>
          <a:p>
            <a:pPr lvl="1"/>
            <a:r>
              <a:rPr lang="en-US" sz="2400" dirty="0" smtClean="0"/>
              <a:t>Joe should give his dad the money because his father is  his guardian and therefore is legally entitled to it.</a:t>
            </a:r>
          </a:p>
          <a:p>
            <a:pPr lvl="1"/>
            <a:r>
              <a:rPr lang="en-US" sz="2400" dirty="0" smtClean="0"/>
              <a:t>Joe should keep the money because he is legally entitled to the money via the contract with his employer.</a:t>
            </a:r>
            <a:endParaRPr lang="en-US" sz="2400"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035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0355">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0355">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0355">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0355">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035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a:xfrm>
            <a:off x="1435608" y="76200"/>
            <a:ext cx="7498080" cy="1143000"/>
          </a:xfrm>
        </p:spPr>
        <p:txBody>
          <a:bodyPr/>
          <a:lstStyle/>
          <a:p>
            <a:r>
              <a:rPr lang="en-US" sz="3200" dirty="0"/>
              <a:t>Kohlberg’s stages of moral development</a:t>
            </a:r>
          </a:p>
        </p:txBody>
      </p:sp>
      <p:sp>
        <p:nvSpPr>
          <p:cNvPr id="100355" name="Rectangle 3"/>
          <p:cNvSpPr>
            <a:spLocks noGrp="1" noChangeArrowheads="1"/>
          </p:cNvSpPr>
          <p:nvPr>
            <p:ph type="body" idx="1"/>
          </p:nvPr>
        </p:nvSpPr>
        <p:spPr>
          <a:xfrm>
            <a:off x="1066800" y="1189037"/>
            <a:ext cx="7772400" cy="5211763"/>
          </a:xfrm>
        </p:spPr>
        <p:txBody>
          <a:bodyPr>
            <a:noAutofit/>
          </a:bodyPr>
          <a:lstStyle/>
          <a:p>
            <a:pPr>
              <a:buNone/>
            </a:pPr>
            <a:r>
              <a:rPr lang="en-US" dirty="0" smtClean="0"/>
              <a:t>Post-Conventional Level</a:t>
            </a:r>
          </a:p>
          <a:p>
            <a:pPr>
              <a:buNone/>
            </a:pPr>
            <a:endParaRPr lang="en-US" sz="1400" dirty="0" smtClean="0"/>
          </a:p>
          <a:p>
            <a:r>
              <a:rPr lang="en-US" sz="2800" dirty="0" smtClean="0"/>
              <a:t>Stage 5: Human rights transcend laws</a:t>
            </a:r>
            <a:endParaRPr lang="en-US" sz="2800" i="1" dirty="0" smtClean="0">
              <a:solidFill>
                <a:schemeClr val="accent1"/>
              </a:solidFill>
            </a:endParaRPr>
          </a:p>
          <a:p>
            <a:pPr lvl="1"/>
            <a:r>
              <a:rPr lang="en-US" sz="2400" dirty="0" smtClean="0"/>
              <a:t>Joe should keep the money because his father demanded it, rather than asked for it, and free will is an unalienable human right.</a:t>
            </a:r>
          </a:p>
          <a:p>
            <a:endParaRPr lang="en-US" sz="1600" dirty="0"/>
          </a:p>
          <a:p>
            <a:r>
              <a:rPr lang="en-US" sz="2800" dirty="0"/>
              <a:t>Stage </a:t>
            </a:r>
            <a:r>
              <a:rPr lang="en-US" sz="2800" dirty="0" smtClean="0"/>
              <a:t>6: Universal human ethics </a:t>
            </a:r>
            <a:r>
              <a:rPr lang="en-US" sz="2800" i="1" dirty="0" smtClean="0">
                <a:solidFill>
                  <a:schemeClr val="accent1"/>
                </a:solidFill>
              </a:rPr>
              <a:t>(Deontology)</a:t>
            </a:r>
          </a:p>
          <a:p>
            <a:pPr lvl="1"/>
            <a:r>
              <a:rPr lang="en-US" sz="2400" dirty="0" smtClean="0"/>
              <a:t>Joe should keep the money because his father broke a promise and promises are sacred.</a:t>
            </a:r>
          </a:p>
          <a:p>
            <a:pPr lvl="1"/>
            <a:r>
              <a:rPr lang="en-US" sz="2400" dirty="0" smtClean="0"/>
              <a:t>Joe should give his father the money because the bible says to obey your mother and father.</a:t>
            </a:r>
            <a:endParaRPr lang="en-US" sz="2400"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035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035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0355">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0355">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035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ChangeArrowheads="1"/>
          </p:cNvSpPr>
          <p:nvPr>
            <p:ph type="title"/>
          </p:nvPr>
        </p:nvSpPr>
        <p:spPr/>
        <p:txBody>
          <a:bodyPr/>
          <a:lstStyle/>
          <a:p>
            <a:r>
              <a:rPr lang="en-US"/>
              <a:t>Which stage are you at?</a:t>
            </a:r>
          </a:p>
        </p:txBody>
      </p:sp>
      <p:sp>
        <p:nvSpPr>
          <p:cNvPr id="120835" name="Rectangle 3"/>
          <p:cNvSpPr>
            <a:spLocks noGrp="1" noChangeArrowheads="1"/>
          </p:cNvSpPr>
          <p:nvPr>
            <p:ph type="body" idx="1"/>
          </p:nvPr>
        </p:nvSpPr>
        <p:spPr>
          <a:xfrm>
            <a:off x="1295400" y="1524000"/>
            <a:ext cx="7498080" cy="4800600"/>
          </a:xfrm>
        </p:spPr>
        <p:txBody>
          <a:bodyPr>
            <a:normAutofit fontScale="92500" lnSpcReduction="20000"/>
          </a:bodyPr>
          <a:lstStyle/>
          <a:p>
            <a:pPr>
              <a:lnSpc>
                <a:spcPct val="90000"/>
              </a:lnSpc>
            </a:pPr>
            <a:r>
              <a:rPr lang="en-US" dirty="0"/>
              <a:t>Stage 1: What are the consequences?</a:t>
            </a:r>
          </a:p>
          <a:p>
            <a:pPr>
              <a:lnSpc>
                <a:spcPct val="90000"/>
              </a:lnSpc>
            </a:pPr>
            <a:endParaRPr lang="en-US" dirty="0"/>
          </a:p>
          <a:p>
            <a:pPr>
              <a:lnSpc>
                <a:spcPct val="90000"/>
              </a:lnSpc>
            </a:pPr>
            <a:r>
              <a:rPr lang="en-US" dirty="0"/>
              <a:t>Stage 2: What’s in it for me?</a:t>
            </a:r>
          </a:p>
          <a:p>
            <a:pPr>
              <a:lnSpc>
                <a:spcPct val="90000"/>
              </a:lnSpc>
            </a:pPr>
            <a:endParaRPr lang="en-US" dirty="0"/>
          </a:p>
          <a:p>
            <a:pPr>
              <a:lnSpc>
                <a:spcPct val="90000"/>
              </a:lnSpc>
            </a:pPr>
            <a:r>
              <a:rPr lang="en-US" dirty="0"/>
              <a:t>Stage 3: Be a good boy</a:t>
            </a:r>
          </a:p>
          <a:p>
            <a:pPr>
              <a:lnSpc>
                <a:spcPct val="90000"/>
              </a:lnSpc>
            </a:pPr>
            <a:endParaRPr lang="en-US" dirty="0"/>
          </a:p>
          <a:p>
            <a:pPr>
              <a:lnSpc>
                <a:spcPct val="90000"/>
              </a:lnSpc>
              <a:spcBef>
                <a:spcPct val="10000"/>
              </a:spcBef>
            </a:pPr>
            <a:r>
              <a:rPr lang="en-US" dirty="0"/>
              <a:t>Stage 4: Obey laws and social conventions</a:t>
            </a:r>
          </a:p>
          <a:p>
            <a:pPr>
              <a:lnSpc>
                <a:spcPct val="90000"/>
              </a:lnSpc>
              <a:spcBef>
                <a:spcPct val="10000"/>
              </a:spcBef>
            </a:pPr>
            <a:endParaRPr lang="en-US" dirty="0"/>
          </a:p>
          <a:p>
            <a:pPr>
              <a:lnSpc>
                <a:spcPct val="90000"/>
              </a:lnSpc>
            </a:pPr>
            <a:r>
              <a:rPr lang="en-US" dirty="0"/>
              <a:t>Stage 5: Human rights transcend laws</a:t>
            </a:r>
          </a:p>
          <a:p>
            <a:pPr>
              <a:lnSpc>
                <a:spcPct val="90000"/>
              </a:lnSpc>
            </a:pPr>
            <a:endParaRPr lang="en-US" dirty="0"/>
          </a:p>
          <a:p>
            <a:pPr>
              <a:lnSpc>
                <a:spcPct val="90000"/>
              </a:lnSpc>
            </a:pPr>
            <a:r>
              <a:rPr lang="en-US" dirty="0"/>
              <a:t>Stage 6: Universal human ethics must be </a:t>
            </a:r>
            <a:r>
              <a:rPr lang="en-US" dirty="0" smtClean="0"/>
              <a:t>      </a:t>
            </a:r>
          </a:p>
          <a:p>
            <a:pPr>
              <a:lnSpc>
                <a:spcPct val="90000"/>
              </a:lnSpc>
              <a:buNone/>
            </a:pPr>
            <a:r>
              <a:rPr lang="en-US" dirty="0" smtClean="0"/>
              <a:t>               followed</a:t>
            </a:r>
            <a:endParaRPr lang="en-US" dirty="0"/>
          </a:p>
          <a:p>
            <a:pPr>
              <a:lnSpc>
                <a:spcPct val="90000"/>
              </a:lnSpc>
            </a:pPr>
            <a:endParaRPr lang="en-US" dirty="0"/>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5400" y="3581400"/>
            <a:ext cx="7498080" cy="3200400"/>
          </a:xfrm>
        </p:spPr>
        <p:txBody>
          <a:bodyPr>
            <a:normAutofit/>
          </a:bodyPr>
          <a:lstStyle/>
          <a:p>
            <a:pPr>
              <a:buNone/>
            </a:pPr>
            <a:r>
              <a:rPr lang="en-US" sz="2800" dirty="0" smtClean="0"/>
              <a:t>A runaway trolley is headed for five people who will be killed if it proceeds on its present course. The only way to save them is to flip a switch that will turn the trolley onto an alternate set of tracks where it will kill one person instead of five. Should you redirect the trolley?</a:t>
            </a:r>
            <a:endParaRPr lang="en-US" sz="2800" dirty="0"/>
          </a:p>
        </p:txBody>
      </p:sp>
      <p:pic>
        <p:nvPicPr>
          <p:cNvPr id="4" name="Picture 2" descr="Trolley Problem"/>
          <p:cNvPicPr>
            <a:picLocks noChangeAspect="1" noChangeArrowheads="1"/>
          </p:cNvPicPr>
          <p:nvPr/>
        </p:nvPicPr>
        <p:blipFill>
          <a:blip r:embed="rId2" cstate="print"/>
          <a:srcRect/>
          <a:stretch>
            <a:fillRect/>
          </a:stretch>
        </p:blipFill>
        <p:spPr bwMode="auto">
          <a:xfrm>
            <a:off x="3048000" y="228600"/>
            <a:ext cx="3536359" cy="3200400"/>
          </a:xfrm>
          <a:prstGeom prst="rect">
            <a:avLst/>
          </a:prstGeom>
          <a:noFill/>
        </p:spPr>
      </p:pic>
    </p:spTree>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en-US" dirty="0" smtClean="0"/>
              <a:t>Takeaways</a:t>
            </a:r>
            <a:endParaRPr lang="en-US" dirty="0"/>
          </a:p>
        </p:txBody>
      </p:sp>
      <p:sp>
        <p:nvSpPr>
          <p:cNvPr id="62467" name="Rectangle 3"/>
          <p:cNvSpPr>
            <a:spLocks noGrp="1" noChangeArrowheads="1"/>
          </p:cNvSpPr>
          <p:nvPr>
            <p:ph type="body" idx="1"/>
          </p:nvPr>
        </p:nvSpPr>
        <p:spPr>
          <a:xfrm>
            <a:off x="1219200" y="1524000"/>
            <a:ext cx="7498080" cy="4800600"/>
          </a:xfrm>
        </p:spPr>
        <p:txBody>
          <a:bodyPr>
            <a:normAutofit fontScale="92500" lnSpcReduction="10000"/>
          </a:bodyPr>
          <a:lstStyle/>
          <a:p>
            <a:pPr>
              <a:buFontTx/>
              <a:buChar char="•"/>
            </a:pPr>
            <a:r>
              <a:rPr lang="en-US" dirty="0"/>
              <a:t>Ethical theory deals with the </a:t>
            </a:r>
            <a:r>
              <a:rPr lang="en-US" u="sng" dirty="0"/>
              <a:t>reasoning</a:t>
            </a:r>
            <a:r>
              <a:rPr lang="en-US" dirty="0"/>
              <a:t> behind a decision or action, not with the decisions or actions themselves</a:t>
            </a:r>
          </a:p>
          <a:p>
            <a:pPr>
              <a:buFontTx/>
              <a:buChar char="•"/>
            </a:pPr>
            <a:endParaRPr lang="en-US" dirty="0"/>
          </a:p>
          <a:p>
            <a:pPr>
              <a:buFontTx/>
              <a:buChar char="•"/>
            </a:pPr>
            <a:r>
              <a:rPr lang="en-US" dirty="0"/>
              <a:t>In other words, there will never be an ethical theory that says “pollution is wrong”</a:t>
            </a:r>
          </a:p>
          <a:p>
            <a:pPr>
              <a:buFontTx/>
              <a:buChar char="•"/>
            </a:pPr>
            <a:endParaRPr lang="en-US" dirty="0"/>
          </a:p>
          <a:p>
            <a:pPr>
              <a:buFontTx/>
              <a:buChar char="•"/>
            </a:pPr>
            <a:r>
              <a:rPr lang="en-US" dirty="0"/>
              <a:t>Instead, theories provide frameworks that help us objectively evaluate </a:t>
            </a:r>
            <a:r>
              <a:rPr lang="en-US" dirty="0" smtClean="0"/>
              <a:t>how ethical a </a:t>
            </a:r>
            <a:r>
              <a:rPr lang="en-US" smtClean="0"/>
              <a:t>behavior is</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Back-to-school Speech</a:t>
            </a:r>
            <a:endParaRPr lang="en-US" dirty="0"/>
          </a:p>
        </p:txBody>
      </p:sp>
      <p:sp>
        <p:nvSpPr>
          <p:cNvPr id="3" name="Content Placeholder 2"/>
          <p:cNvSpPr>
            <a:spLocks noGrp="1"/>
          </p:cNvSpPr>
          <p:nvPr>
            <p:ph idx="1"/>
          </p:nvPr>
        </p:nvSpPr>
        <p:spPr>
          <a:xfrm>
            <a:off x="1143000" y="1447800"/>
            <a:ext cx="7790688" cy="4800600"/>
          </a:xfrm>
        </p:spPr>
        <p:txBody>
          <a:bodyPr/>
          <a:lstStyle/>
          <a:p>
            <a:r>
              <a:rPr lang="en-US" dirty="0" smtClean="0"/>
              <a:t>President Obama made a “back-to-school” speech last Fall</a:t>
            </a:r>
          </a:p>
          <a:p>
            <a:r>
              <a:rPr lang="en-US" dirty="0" smtClean="0"/>
              <a:t>It was scheduled during the middle of the day, and principals were encouraged to allow students to watch</a:t>
            </a:r>
          </a:p>
          <a:p>
            <a:r>
              <a:rPr lang="en-US" dirty="0" smtClean="0"/>
              <a:t>Parents and politicians raised concerns about the speech</a:t>
            </a:r>
          </a:p>
          <a:p>
            <a:pPr lvl="1"/>
            <a:r>
              <a:rPr lang="en-US" dirty="0" smtClean="0"/>
              <a:t>Taking time from school day</a:t>
            </a:r>
          </a:p>
          <a:p>
            <a:pPr lvl="1"/>
            <a:r>
              <a:rPr lang="en-US" dirty="0" smtClean="0"/>
              <a:t>No parental filter</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 you think?</a:t>
            </a:r>
            <a:endParaRPr lang="en-US" dirty="0"/>
          </a:p>
        </p:txBody>
      </p:sp>
      <p:sp>
        <p:nvSpPr>
          <p:cNvPr id="3" name="Content Placeholder 2"/>
          <p:cNvSpPr>
            <a:spLocks noGrp="1"/>
          </p:cNvSpPr>
          <p:nvPr>
            <p:ph idx="1"/>
          </p:nvPr>
        </p:nvSpPr>
        <p:spPr>
          <a:xfrm>
            <a:off x="1143000" y="1524000"/>
            <a:ext cx="7498080" cy="4800600"/>
          </a:xfrm>
        </p:spPr>
        <p:txBody>
          <a:bodyPr/>
          <a:lstStyle/>
          <a:p>
            <a:r>
              <a:rPr lang="en-US" dirty="0" smtClean="0"/>
              <a:t>Setting the political issues aside, assess the ethical issues involved in the president’s speech</a:t>
            </a:r>
          </a:p>
          <a:p>
            <a:endParaRPr lang="en-US" dirty="0" smtClean="0"/>
          </a:p>
          <a:p>
            <a:r>
              <a:rPr lang="en-US" dirty="0" smtClean="0"/>
              <a:t>Does the content of the speech matter?</a:t>
            </a:r>
          </a:p>
          <a:p>
            <a:endParaRPr lang="en-US" dirty="0" smtClean="0"/>
          </a:p>
          <a:p>
            <a:r>
              <a:rPr lang="en-US" dirty="0" smtClean="0"/>
              <a:t>Which ethical theory is most useful/appropriate in assessing this situation?</a:t>
            </a:r>
            <a:endParaRPr lang="en-US" dirty="0"/>
          </a:p>
        </p:txBody>
      </p:sp>
    </p:spTree>
    <p:custDataLst>
      <p:tags r:id="rId1"/>
    </p:custData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6" name="Picture 2" descr="http://content.cartoonbox.slate.com/?feature=73db4403cfa31e42d6fbae91a6b80ba9">
            <a:hlinkClick r:id="rId3"/>
          </p:cNvPr>
          <p:cNvPicPr>
            <a:picLocks noChangeAspect="1" noChangeArrowheads="1"/>
          </p:cNvPicPr>
          <p:nvPr/>
        </p:nvPicPr>
        <p:blipFill>
          <a:blip r:embed="rId4" cstate="print"/>
          <a:srcRect/>
          <a:stretch>
            <a:fillRect/>
          </a:stretch>
        </p:blipFill>
        <p:spPr bwMode="auto">
          <a:xfrm>
            <a:off x="1320210" y="822960"/>
            <a:ext cx="7442790" cy="5120640"/>
          </a:xfrm>
          <a:prstGeom prst="rect">
            <a:avLst/>
          </a:prstGeom>
          <a:noFill/>
        </p:spPr>
      </p:pic>
    </p:spTree>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Content Placeholder 4" descr="http://content.cartoonbox.slate.com/?feature=9f607046deae590420dd6b5eb91e6af1">
            <a:hlinkClick r:id="rId2"/>
          </p:cNvPr>
          <p:cNvPicPr>
            <a:picLocks noGrp="1" noChangeAspect="1" noChangeArrowheads="1"/>
          </p:cNvPicPr>
          <p:nvPr>
            <p:ph idx="1"/>
          </p:nvPr>
        </p:nvPicPr>
        <p:blipFill>
          <a:blip r:embed="rId3" cstate="print"/>
          <a:srcRect/>
          <a:stretch>
            <a:fillRect/>
          </a:stretch>
        </p:blipFill>
        <p:spPr bwMode="auto">
          <a:xfrm>
            <a:off x="1447800" y="1143000"/>
            <a:ext cx="7337776" cy="4754880"/>
          </a:xfrm>
          <a:prstGeom prst="rect">
            <a:avLst/>
          </a:prstGeom>
          <a:noFill/>
        </p:spPr>
      </p:pic>
    </p:spTree>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Ethical Dilemmas</a:t>
            </a:r>
            <a:endParaRPr lang="en-US" dirty="0"/>
          </a:p>
        </p:txBody>
      </p:sp>
      <p:sp>
        <p:nvSpPr>
          <p:cNvPr id="3" name="Content Placeholder 2"/>
          <p:cNvSpPr>
            <a:spLocks noGrp="1"/>
          </p:cNvSpPr>
          <p:nvPr>
            <p:ph idx="1"/>
          </p:nvPr>
        </p:nvSpPr>
        <p:spPr>
          <a:xfrm>
            <a:off x="1435608" y="1447800"/>
            <a:ext cx="7498080" cy="4572000"/>
          </a:xfrm>
        </p:spPr>
        <p:txBody>
          <a:bodyPr/>
          <a:lstStyle/>
          <a:p>
            <a:r>
              <a:rPr lang="en-US" dirty="0" smtClean="0"/>
              <a:t>Taking things that don’t belong to you</a:t>
            </a:r>
          </a:p>
          <a:p>
            <a:r>
              <a:rPr lang="en-US" dirty="0" smtClean="0"/>
              <a:t>Saying things that you know are not true</a:t>
            </a:r>
          </a:p>
          <a:p>
            <a:r>
              <a:rPr lang="en-US" dirty="0" smtClean="0"/>
              <a:t>Giving or allowing false impressions</a:t>
            </a:r>
          </a:p>
          <a:p>
            <a:r>
              <a:rPr lang="en-US" dirty="0" smtClean="0"/>
              <a:t>Buying influence or engaging in conflict of interest</a:t>
            </a:r>
          </a:p>
          <a:p>
            <a:r>
              <a:rPr lang="en-US" dirty="0" smtClean="0"/>
              <a:t>Hiding or divulging information</a:t>
            </a:r>
          </a:p>
          <a:p>
            <a:r>
              <a:rPr lang="en-US" dirty="0" smtClean="0"/>
              <a:t>Taking unfair advantage</a:t>
            </a:r>
          </a:p>
        </p:txBody>
      </p:sp>
    </p:spTree>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Ethical Dilemmas</a:t>
            </a:r>
            <a:endParaRPr lang="en-US" dirty="0"/>
          </a:p>
        </p:txBody>
      </p:sp>
      <p:sp>
        <p:nvSpPr>
          <p:cNvPr id="3" name="Content Placeholder 2"/>
          <p:cNvSpPr>
            <a:spLocks noGrp="1"/>
          </p:cNvSpPr>
          <p:nvPr>
            <p:ph idx="1"/>
          </p:nvPr>
        </p:nvSpPr>
        <p:spPr/>
        <p:txBody>
          <a:bodyPr/>
          <a:lstStyle/>
          <a:p>
            <a:r>
              <a:rPr lang="en-US" dirty="0" smtClean="0"/>
              <a:t>Committing acts of personal corruption</a:t>
            </a:r>
          </a:p>
          <a:p>
            <a:r>
              <a:rPr lang="en-US" dirty="0" smtClean="0"/>
              <a:t>Perpetrating interpersonal abuse</a:t>
            </a:r>
          </a:p>
          <a:p>
            <a:r>
              <a:rPr lang="en-US" dirty="0" smtClean="0"/>
              <a:t>Permitting organizational abuse</a:t>
            </a:r>
          </a:p>
          <a:p>
            <a:r>
              <a:rPr lang="en-US" dirty="0" smtClean="0"/>
              <a:t>Violating rules</a:t>
            </a:r>
          </a:p>
          <a:p>
            <a:r>
              <a:rPr lang="en-US" dirty="0" smtClean="0"/>
              <a:t>Condoning unethical actions</a:t>
            </a:r>
          </a:p>
          <a:p>
            <a:r>
              <a:rPr lang="en-US" dirty="0" smtClean="0"/>
              <a:t>Balancing ethical dilemmas</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914400" y="76200"/>
            <a:ext cx="8153400" cy="990600"/>
          </a:xfrm>
        </p:spPr>
        <p:txBody>
          <a:bodyPr>
            <a:normAutofit fontScale="90000"/>
          </a:bodyPr>
          <a:lstStyle/>
          <a:p>
            <a:pPr algn="ctr"/>
            <a:r>
              <a:rPr lang="en-US" sz="4000" dirty="0" smtClean="0"/>
              <a:t>Decision Criteria for Ethical Reasoning</a:t>
            </a:r>
          </a:p>
        </p:txBody>
      </p:sp>
      <p:sp>
        <p:nvSpPr>
          <p:cNvPr id="55299" name="Rectangle 3"/>
          <p:cNvSpPr>
            <a:spLocks noGrp="1" noChangeArrowheads="1"/>
          </p:cNvSpPr>
          <p:nvPr>
            <p:ph sz="quarter" idx="1"/>
          </p:nvPr>
        </p:nvSpPr>
        <p:spPr>
          <a:xfrm>
            <a:off x="1524000" y="1295400"/>
            <a:ext cx="7086600" cy="4724400"/>
          </a:xfrm>
        </p:spPr>
        <p:txBody>
          <a:bodyPr/>
          <a:lstStyle/>
          <a:p>
            <a:pPr marL="609600" indent="-609600">
              <a:lnSpc>
                <a:spcPct val="90000"/>
              </a:lnSpc>
              <a:buSzTx/>
            </a:pPr>
            <a:r>
              <a:rPr lang="en-US" sz="3000" dirty="0" smtClean="0"/>
              <a:t>Moral reasoning must be logical</a:t>
            </a:r>
          </a:p>
          <a:p>
            <a:pPr marL="609600" indent="-609600">
              <a:lnSpc>
                <a:spcPct val="90000"/>
              </a:lnSpc>
              <a:buSzTx/>
            </a:pPr>
            <a:r>
              <a:rPr lang="en-US" sz="3000" dirty="0" smtClean="0"/>
              <a:t>Factual evidence cited to support a person’s judgment should be accurate, relevant, and complete</a:t>
            </a:r>
          </a:p>
          <a:p>
            <a:pPr marL="609600" indent="-609600">
              <a:lnSpc>
                <a:spcPct val="90000"/>
              </a:lnSpc>
              <a:buSzTx/>
            </a:pPr>
            <a:r>
              <a:rPr lang="en-US" sz="3000" dirty="0" smtClean="0"/>
              <a:t>Ethical standards used should be consistent</a:t>
            </a:r>
          </a:p>
          <a:p>
            <a:pPr marL="609600" indent="-609600">
              <a:lnSpc>
                <a:spcPct val="90000"/>
              </a:lnSpc>
              <a:buSzTx/>
              <a:buFont typeface="Wingdings" pitchFamily="2" charset="2"/>
              <a:buNone/>
            </a:pPr>
            <a:endParaRPr lang="en-US" sz="3000" dirty="0" smtClean="0"/>
          </a:p>
          <a:p>
            <a:pPr marL="609600" indent="-609600">
              <a:lnSpc>
                <a:spcPct val="90000"/>
              </a:lnSpc>
              <a:buSzTx/>
              <a:buFont typeface="Wingdings" pitchFamily="2" charset="2"/>
              <a:buNone/>
            </a:pPr>
            <a:r>
              <a:rPr lang="en-US" sz="3000" dirty="0" smtClean="0"/>
              <a:t>A simple test:</a:t>
            </a:r>
          </a:p>
          <a:p>
            <a:pPr marL="990600" lvl="1" indent="-533400">
              <a:lnSpc>
                <a:spcPct val="90000"/>
              </a:lnSpc>
              <a:buSzTx/>
            </a:pPr>
            <a:r>
              <a:rPr lang="en-US" dirty="0" smtClean="0"/>
              <a:t>What is my motivation for choosing a course of action?</a:t>
            </a:r>
          </a:p>
          <a:p>
            <a:pPr marL="990600" lvl="1" indent="-533400">
              <a:lnSpc>
                <a:spcPct val="90000"/>
              </a:lnSpc>
              <a:buSzTx/>
              <a:buFont typeface="Wingdings" pitchFamily="2" charset="2"/>
              <a:buNone/>
            </a:pPr>
            <a:endParaRPr lang="en-US" b="1" dirty="0" smtClean="0"/>
          </a:p>
        </p:txBody>
      </p:sp>
    </p:spTree>
    <p:custDataLst>
      <p:tags r:id="rId1"/>
    </p:custDataLst>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5299">
                                            <p:txEl>
                                              <p:pRg st="0" end="0"/>
                                            </p:txEl>
                                          </p:spTgt>
                                        </p:tgtEl>
                                        <p:attrNameLst>
                                          <p:attrName>style.visibility</p:attrName>
                                        </p:attrNameLst>
                                      </p:cBhvr>
                                      <p:to>
                                        <p:strVal val="visible"/>
                                      </p:to>
                                    </p:set>
                                    <p:animEffect transition="in" filter="wipe(left)">
                                      <p:cBhvr>
                                        <p:cTn id="7" dur="500"/>
                                        <p:tgtEl>
                                          <p:spTgt spid="552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5299">
                                            <p:txEl>
                                              <p:pRg st="1" end="1"/>
                                            </p:txEl>
                                          </p:spTgt>
                                        </p:tgtEl>
                                        <p:attrNameLst>
                                          <p:attrName>style.visibility</p:attrName>
                                        </p:attrNameLst>
                                      </p:cBhvr>
                                      <p:to>
                                        <p:strVal val="visible"/>
                                      </p:to>
                                    </p:set>
                                    <p:animEffect transition="in" filter="wipe(left)">
                                      <p:cBhvr>
                                        <p:cTn id="12" dur="500"/>
                                        <p:tgtEl>
                                          <p:spTgt spid="552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5299">
                                            <p:txEl>
                                              <p:pRg st="2" end="2"/>
                                            </p:txEl>
                                          </p:spTgt>
                                        </p:tgtEl>
                                        <p:attrNameLst>
                                          <p:attrName>style.visibility</p:attrName>
                                        </p:attrNameLst>
                                      </p:cBhvr>
                                      <p:to>
                                        <p:strVal val="visible"/>
                                      </p:to>
                                    </p:set>
                                    <p:animEffect transition="in" filter="wipe(left)">
                                      <p:cBhvr>
                                        <p:cTn id="17" dur="500"/>
                                        <p:tgtEl>
                                          <p:spTgt spid="5529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5299">
                                            <p:txEl>
                                              <p:pRg st="4" end="4"/>
                                            </p:txEl>
                                          </p:spTgt>
                                        </p:tgtEl>
                                        <p:attrNameLst>
                                          <p:attrName>style.visibility</p:attrName>
                                        </p:attrNameLst>
                                      </p:cBhvr>
                                      <p:to>
                                        <p:strVal val="visible"/>
                                      </p:to>
                                    </p:set>
                                    <p:animEffect transition="in" filter="wipe(left)">
                                      <p:cBhvr>
                                        <p:cTn id="22" dur="500"/>
                                        <p:tgtEl>
                                          <p:spTgt spid="55299">
                                            <p:txEl>
                                              <p:pRg st="4" end="4"/>
                                            </p:txEl>
                                          </p:spTgt>
                                        </p:tgtEl>
                                      </p:cBhvr>
                                    </p:animEffect>
                                  </p:childTnLst>
                                </p:cTn>
                              </p:par>
                              <p:par>
                                <p:cTn id="23" presetID="22" presetClass="entr" presetSubtype="8" fill="hold" grpId="0" nodeType="withEffect">
                                  <p:stCondLst>
                                    <p:cond delay="0"/>
                                  </p:stCondLst>
                                  <p:childTnLst>
                                    <p:set>
                                      <p:cBhvr>
                                        <p:cTn id="24" dur="1" fill="hold">
                                          <p:stCondLst>
                                            <p:cond delay="0"/>
                                          </p:stCondLst>
                                        </p:cTn>
                                        <p:tgtEl>
                                          <p:spTgt spid="55299">
                                            <p:txEl>
                                              <p:pRg st="5" end="5"/>
                                            </p:txEl>
                                          </p:spTgt>
                                        </p:tgtEl>
                                        <p:attrNameLst>
                                          <p:attrName>style.visibility</p:attrName>
                                        </p:attrNameLst>
                                      </p:cBhvr>
                                      <p:to>
                                        <p:strVal val="visible"/>
                                      </p:to>
                                    </p:set>
                                    <p:animEffect transition="in" filter="wipe(left)">
                                      <p:cBhvr>
                                        <p:cTn id="25" dur="500"/>
                                        <p:tgtEl>
                                          <p:spTgt spid="5529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9" grpId="0" build="p" autoUpdateAnimBg="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Resolving Ethical Dilemmas</a:t>
            </a:r>
            <a:endParaRPr lang="en-US" dirty="0"/>
          </a:p>
        </p:txBody>
      </p:sp>
      <p:sp>
        <p:nvSpPr>
          <p:cNvPr id="3" name="Content Placeholder 2"/>
          <p:cNvSpPr>
            <a:spLocks noGrp="1"/>
          </p:cNvSpPr>
          <p:nvPr>
            <p:ph idx="1"/>
          </p:nvPr>
        </p:nvSpPr>
        <p:spPr/>
        <p:txBody>
          <a:bodyPr/>
          <a:lstStyle/>
          <a:p>
            <a:r>
              <a:rPr lang="en-US" dirty="0" smtClean="0"/>
              <a:t>“Above all, do no harm”</a:t>
            </a:r>
          </a:p>
          <a:p>
            <a:pPr lvl="1"/>
            <a:r>
              <a:rPr lang="en-US" dirty="0" smtClean="0"/>
              <a:t>Peter </a:t>
            </a:r>
            <a:r>
              <a:rPr lang="en-US" dirty="0" err="1" smtClean="0"/>
              <a:t>Drucker</a:t>
            </a:r>
            <a:endParaRPr lang="en-US" dirty="0" smtClean="0"/>
          </a:p>
          <a:p>
            <a:pPr lvl="1"/>
            <a:r>
              <a:rPr lang="en-US" dirty="0" smtClean="0"/>
              <a:t>Google</a:t>
            </a:r>
            <a:r>
              <a:rPr lang="en-US" dirty="0" smtClean="0"/>
              <a:t>: “Don’t be evil”</a:t>
            </a:r>
          </a:p>
          <a:p>
            <a:pPr lvl="1"/>
            <a:endParaRPr lang="en-US" dirty="0" smtClean="0"/>
          </a:p>
          <a:p>
            <a:r>
              <a:rPr lang="en-US" dirty="0" smtClean="0"/>
              <a:t>Front-page-of-the-newspaper test</a:t>
            </a:r>
          </a:p>
          <a:p>
            <a:pPr lvl="1"/>
            <a:r>
              <a:rPr lang="en-US" dirty="0" smtClean="0"/>
              <a:t>How would a 3</a:t>
            </a:r>
            <a:r>
              <a:rPr lang="en-US" baseline="30000" dirty="0" smtClean="0"/>
              <a:t>rd</a:t>
            </a:r>
            <a:r>
              <a:rPr lang="en-US" dirty="0" smtClean="0"/>
              <a:t> party (a reporter) view your actions?</a:t>
            </a:r>
          </a:p>
          <a:p>
            <a:pPr lvl="1"/>
            <a:r>
              <a:rPr lang="en-US" dirty="0" smtClean="0"/>
              <a:t>Imagine the worst possible headline</a:t>
            </a:r>
            <a:endParaRPr lang="en-US" dirty="0"/>
          </a:p>
        </p:txBody>
      </p:sp>
    </p:spTree>
    <p:custDataLst>
      <p:tags r:id="rId1"/>
    </p:custData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Resolving Ethical Dilemmas</a:t>
            </a:r>
            <a:endParaRPr lang="en-US" dirty="0"/>
          </a:p>
        </p:txBody>
      </p:sp>
      <p:sp>
        <p:nvSpPr>
          <p:cNvPr id="3" name="Content Placeholder 2"/>
          <p:cNvSpPr>
            <a:spLocks noGrp="1"/>
          </p:cNvSpPr>
          <p:nvPr>
            <p:ph idx="1"/>
          </p:nvPr>
        </p:nvSpPr>
        <p:spPr>
          <a:xfrm>
            <a:off x="1219200" y="1447800"/>
            <a:ext cx="7498080" cy="4800600"/>
          </a:xfrm>
        </p:spPr>
        <p:txBody>
          <a:bodyPr>
            <a:normAutofit fontScale="92500" lnSpcReduction="10000"/>
          </a:bodyPr>
          <a:lstStyle/>
          <a:p>
            <a:r>
              <a:rPr lang="en-US" dirty="0" smtClean="0"/>
              <a:t>Blanchard-Peale Model</a:t>
            </a:r>
          </a:p>
          <a:p>
            <a:pPr marL="916686" lvl="1" indent="-514350">
              <a:buFont typeface="+mj-lt"/>
              <a:buAutoNum type="arabicPeriod"/>
            </a:pPr>
            <a:r>
              <a:rPr lang="en-US" dirty="0" smtClean="0"/>
              <a:t>Is it legal?</a:t>
            </a:r>
          </a:p>
          <a:p>
            <a:pPr marL="916686" lvl="1" indent="-514350">
              <a:buFont typeface="+mj-lt"/>
              <a:buAutoNum type="arabicPeriod"/>
            </a:pPr>
            <a:r>
              <a:rPr lang="en-US" dirty="0" smtClean="0"/>
              <a:t>Is it balanced?</a:t>
            </a:r>
          </a:p>
          <a:p>
            <a:pPr marL="916686" lvl="1" indent="-514350">
              <a:buFont typeface="+mj-lt"/>
              <a:buAutoNum type="arabicPeriod"/>
            </a:pPr>
            <a:r>
              <a:rPr lang="en-US" dirty="0" smtClean="0"/>
              <a:t>How does it make me feel?</a:t>
            </a:r>
          </a:p>
          <a:p>
            <a:pPr marL="642366" indent="-514350">
              <a:buFont typeface="+mj-lt"/>
              <a:buAutoNum type="arabicPeriod"/>
            </a:pPr>
            <a:endParaRPr lang="en-US" dirty="0" smtClean="0"/>
          </a:p>
          <a:p>
            <a:pPr marL="642366" indent="-514350"/>
            <a:r>
              <a:rPr lang="en-US" i="1" dirty="0" smtClean="0"/>
              <a:t>Wall Street Journal</a:t>
            </a:r>
            <a:r>
              <a:rPr lang="en-US" dirty="0" smtClean="0"/>
              <a:t> Model</a:t>
            </a:r>
          </a:p>
          <a:p>
            <a:pPr marL="916686" lvl="1" indent="-514350">
              <a:buFont typeface="+mj-lt"/>
              <a:buAutoNum type="arabicPeriod"/>
            </a:pPr>
            <a:r>
              <a:rPr lang="en-US" dirty="0" smtClean="0"/>
              <a:t>Am I in compliance with the law?</a:t>
            </a:r>
          </a:p>
          <a:p>
            <a:pPr marL="916686" lvl="1" indent="-514350">
              <a:buFont typeface="+mj-lt"/>
              <a:buAutoNum type="arabicPeriod"/>
            </a:pPr>
            <a:r>
              <a:rPr lang="en-US" dirty="0" smtClean="0"/>
              <a:t>What contribution does this action make to the company, shareholders, etc.?</a:t>
            </a:r>
          </a:p>
          <a:p>
            <a:pPr marL="916686" lvl="1" indent="-514350">
              <a:buFont typeface="+mj-lt"/>
              <a:buAutoNum type="arabicPeriod"/>
            </a:pPr>
            <a:r>
              <a:rPr lang="en-US" dirty="0" smtClean="0"/>
              <a:t>What are the short- and long-term consequences?</a:t>
            </a:r>
            <a:endParaRPr lang="en-US" dirty="0"/>
          </a:p>
        </p:txBody>
      </p:sp>
    </p:spTree>
    <p:custDataLst>
      <p:tags r:id="rId1"/>
    </p:custData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914400" y="3657600"/>
            <a:ext cx="8229600" cy="3276600"/>
          </a:xfrm>
        </p:spPr>
        <p:txBody>
          <a:bodyPr>
            <a:normAutofit/>
          </a:bodyPr>
          <a:lstStyle/>
          <a:p>
            <a:pPr>
              <a:buNone/>
            </a:pPr>
            <a:r>
              <a:rPr lang="en-US" sz="2400" dirty="0" smtClean="0"/>
              <a:t>A runaway trolley again threatens to kill five people.  You are standing next to a large stranger on a footbridge that spans the tracks between the oncoming trolley and the five people. If you push the stranger off the bridge onto the tracks below he will die, but his large body will stop the trolley from reaching the others (you cannot jump because you are not big enough to stop the train and he won’t jump himself). Should you push the stranger?</a:t>
            </a:r>
            <a:endParaRPr lang="en-US" sz="2400" dirty="0"/>
          </a:p>
        </p:txBody>
      </p:sp>
      <p:pic>
        <p:nvPicPr>
          <p:cNvPr id="7" name="Picture 2" descr="Trolley Problem Fat guy"/>
          <p:cNvPicPr>
            <a:picLocks noChangeAspect="1" noChangeArrowheads="1"/>
          </p:cNvPicPr>
          <p:nvPr/>
        </p:nvPicPr>
        <p:blipFill>
          <a:blip r:embed="rId2" cstate="print"/>
          <a:srcRect/>
          <a:stretch>
            <a:fillRect/>
          </a:stretch>
        </p:blipFill>
        <p:spPr bwMode="auto">
          <a:xfrm>
            <a:off x="3810000" y="76200"/>
            <a:ext cx="2496312" cy="3566160"/>
          </a:xfrm>
          <a:prstGeom prst="rect">
            <a:avLst/>
          </a:prstGeom>
          <a:noFill/>
        </p:spPr>
      </p:pic>
    </p:spTree>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So Far</a:t>
            </a:r>
            <a:endParaRPr lang="en-US" dirty="0"/>
          </a:p>
        </p:txBody>
      </p:sp>
      <p:sp>
        <p:nvSpPr>
          <p:cNvPr id="3" name="Content Placeholder 2"/>
          <p:cNvSpPr>
            <a:spLocks noGrp="1"/>
          </p:cNvSpPr>
          <p:nvPr>
            <p:ph idx="1"/>
          </p:nvPr>
        </p:nvSpPr>
        <p:spPr>
          <a:xfrm>
            <a:off x="1112520" y="1524000"/>
            <a:ext cx="7498080" cy="4800600"/>
          </a:xfrm>
        </p:spPr>
        <p:txBody>
          <a:bodyPr/>
          <a:lstStyle/>
          <a:p>
            <a:r>
              <a:rPr lang="en-US" dirty="0" smtClean="0"/>
              <a:t>We face many types of ethical dilemmas</a:t>
            </a:r>
          </a:p>
          <a:p>
            <a:endParaRPr lang="en-US" dirty="0" smtClean="0"/>
          </a:p>
          <a:p>
            <a:r>
              <a:rPr lang="en-US" dirty="0" smtClean="0"/>
              <a:t>Ethical theories give us a framework to use to understand these dilemmas and help to shape our views</a:t>
            </a:r>
          </a:p>
          <a:p>
            <a:endParaRPr lang="en-US" dirty="0" smtClean="0"/>
          </a:p>
          <a:p>
            <a:r>
              <a:rPr lang="en-US" dirty="0" smtClean="0"/>
              <a:t>Simple (or complex) models can guide us as we navigate these dilemmas</a:t>
            </a:r>
            <a:endParaRPr lang="en-US" dirty="0"/>
          </a:p>
        </p:txBody>
      </p:sp>
    </p:spTree>
    <p:custDataLst>
      <p:tags r:id="rId1"/>
    </p:custData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Analysis</a:t>
            </a:r>
            <a:endParaRPr lang="en-US" dirty="0"/>
          </a:p>
        </p:txBody>
      </p:sp>
      <p:sp>
        <p:nvSpPr>
          <p:cNvPr id="3" name="Content Placeholder 2"/>
          <p:cNvSpPr>
            <a:spLocks noGrp="1"/>
          </p:cNvSpPr>
          <p:nvPr>
            <p:ph idx="1"/>
          </p:nvPr>
        </p:nvSpPr>
        <p:spPr>
          <a:xfrm>
            <a:off x="1066800" y="1524000"/>
            <a:ext cx="7848600" cy="4800600"/>
          </a:xfrm>
        </p:spPr>
        <p:txBody>
          <a:bodyPr/>
          <a:lstStyle/>
          <a:p>
            <a:r>
              <a:rPr lang="en-US" dirty="0" smtClean="0"/>
              <a:t>Put theory into practice</a:t>
            </a:r>
          </a:p>
          <a:p>
            <a:endParaRPr lang="en-US" dirty="0" smtClean="0"/>
          </a:p>
          <a:p>
            <a:r>
              <a:rPr lang="en-US" dirty="0" smtClean="0"/>
              <a:t>Apply course concepts to real-world situations</a:t>
            </a:r>
          </a:p>
          <a:p>
            <a:endParaRPr lang="en-US" dirty="0" smtClean="0"/>
          </a:p>
          <a:p>
            <a:r>
              <a:rPr lang="en-US" dirty="0" smtClean="0"/>
              <a:t>Analyze ethical issues, make recommendations, gain experience </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Analysis</a:t>
            </a:r>
            <a:endParaRPr lang="en-US" dirty="0"/>
          </a:p>
        </p:txBody>
      </p:sp>
      <p:sp>
        <p:nvSpPr>
          <p:cNvPr id="3" name="Content Placeholder 2"/>
          <p:cNvSpPr>
            <a:spLocks noGrp="1"/>
          </p:cNvSpPr>
          <p:nvPr>
            <p:ph idx="1"/>
          </p:nvPr>
        </p:nvSpPr>
        <p:spPr>
          <a:xfrm>
            <a:off x="1219200" y="1447800"/>
            <a:ext cx="7498080" cy="5029200"/>
          </a:xfrm>
        </p:spPr>
        <p:txBody>
          <a:bodyPr>
            <a:normAutofit lnSpcReduction="10000"/>
          </a:bodyPr>
          <a:lstStyle/>
          <a:p>
            <a:pPr marL="596646" indent="-514350">
              <a:buFont typeface="+mj-lt"/>
              <a:buAutoNum type="arabicPeriod"/>
            </a:pPr>
            <a:r>
              <a:rPr lang="en-US" dirty="0" smtClean="0"/>
              <a:t>Make sure you have a grasp of all of the facts available. Be sure you are familiar with all the facts.</a:t>
            </a:r>
          </a:p>
          <a:p>
            <a:pPr marL="596646" indent="-514350">
              <a:buFont typeface="+mj-lt"/>
              <a:buAutoNum type="arabicPeriod"/>
            </a:pPr>
            <a:r>
              <a:rPr lang="en-US" dirty="0" smtClean="0"/>
              <a:t>List any information you would like to have but don’t and what assumptions you would have to make, if any, in resolving the dilemma.</a:t>
            </a:r>
          </a:p>
          <a:p>
            <a:pPr marL="596646" indent="-514350">
              <a:buFont typeface="+mj-lt"/>
              <a:buAutoNum type="arabicPeriod"/>
            </a:pPr>
            <a:r>
              <a:rPr lang="en-US" dirty="0" smtClean="0"/>
              <a:t>Take each person involved (primary and secondary stakeholders) and list any concerns they face and might have.</a:t>
            </a:r>
            <a:endParaRPr lang="en-US" dirty="0"/>
          </a:p>
        </p:txBody>
      </p:sp>
    </p:spTree>
    <p:custDataLst>
      <p:tags r:id="rId1"/>
    </p:custData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Analysis</a:t>
            </a:r>
            <a:endParaRPr lang="en-US" dirty="0"/>
          </a:p>
        </p:txBody>
      </p:sp>
      <p:sp>
        <p:nvSpPr>
          <p:cNvPr id="3" name="Content Placeholder 2"/>
          <p:cNvSpPr>
            <a:spLocks noGrp="1"/>
          </p:cNvSpPr>
          <p:nvPr>
            <p:ph idx="1"/>
          </p:nvPr>
        </p:nvSpPr>
        <p:spPr>
          <a:xfrm>
            <a:off x="1219200" y="1447800"/>
            <a:ext cx="7498080" cy="5029200"/>
          </a:xfrm>
        </p:spPr>
        <p:txBody>
          <a:bodyPr>
            <a:normAutofit/>
          </a:bodyPr>
          <a:lstStyle/>
          <a:p>
            <a:pPr marL="596646" indent="-514350">
              <a:buFont typeface="+mj-lt"/>
              <a:buAutoNum type="arabicPeriod" startAt="4"/>
            </a:pPr>
            <a:r>
              <a:rPr lang="en-US" dirty="0" smtClean="0"/>
              <a:t>Develop a list of resolutions using various models.</a:t>
            </a:r>
          </a:p>
          <a:p>
            <a:pPr marL="596646" indent="-514350">
              <a:buFont typeface="+mj-lt"/>
              <a:buAutoNum type="arabicPeriod" startAt="4"/>
            </a:pPr>
            <a:r>
              <a:rPr lang="en-US" dirty="0" smtClean="0"/>
              <a:t>Evaluate the resolution for costs, legalities and impact. Try to determine how each of the parties will react to and will be affected by each of the proposed resolutions.</a:t>
            </a:r>
          </a:p>
          <a:p>
            <a:pPr marL="596646" indent="-514350">
              <a:buFont typeface="+mj-lt"/>
              <a:buAutoNum type="arabicPeriod" startAt="4"/>
            </a:pPr>
            <a:r>
              <a:rPr lang="en-US" dirty="0" smtClean="0"/>
              <a:t>Make a recommendation.</a:t>
            </a:r>
            <a:endParaRPr lang="en-US" dirty="0"/>
          </a:p>
        </p:txBody>
      </p:sp>
    </p:spTree>
    <p:custDataLst>
      <p:tags r:id="rId1"/>
    </p:custData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Movie Ticket</a:t>
            </a:r>
            <a:endParaRPr lang="en-US" dirty="0"/>
          </a:p>
        </p:txBody>
      </p:sp>
      <p:sp>
        <p:nvSpPr>
          <p:cNvPr id="3" name="Content Placeholder 2"/>
          <p:cNvSpPr>
            <a:spLocks noGrp="1"/>
          </p:cNvSpPr>
          <p:nvPr>
            <p:ph idx="1"/>
          </p:nvPr>
        </p:nvSpPr>
        <p:spPr>
          <a:xfrm>
            <a:off x="1219200" y="1447800"/>
            <a:ext cx="7498080" cy="5181600"/>
          </a:xfrm>
        </p:spPr>
        <p:txBody>
          <a:bodyPr>
            <a:normAutofit lnSpcReduction="10000"/>
          </a:bodyPr>
          <a:lstStyle/>
          <a:p>
            <a:pPr>
              <a:buNone/>
            </a:pPr>
            <a:r>
              <a:rPr lang="en-US" dirty="0" smtClean="0"/>
              <a:t>You and your friend have purchased movie tickets to see </a:t>
            </a:r>
            <a:r>
              <a:rPr lang="en-US" i="1" dirty="0" smtClean="0"/>
              <a:t>Home Alone</a:t>
            </a:r>
            <a:r>
              <a:rPr lang="en-US" dirty="0" smtClean="0"/>
              <a:t>. After seeing the movie, you realize as you are walking down the multiplex hallway that no theater employees are there and that you could slip into </a:t>
            </a:r>
            <a:r>
              <a:rPr lang="en-US" i="1" dirty="0" smtClean="0"/>
              <a:t>Home Alone II</a:t>
            </a:r>
            <a:r>
              <a:rPr lang="en-US" dirty="0" smtClean="0"/>
              <a:t> and see that at absolutely no cost. Your friend says, “Why not? Who’s to know? Besides, it doesn’t hurt anyone. Look at the price of a movie these days. These people are making money!”</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Movie Ticket</a:t>
            </a:r>
            <a:endParaRPr lang="en-US" dirty="0"/>
          </a:p>
        </p:txBody>
      </p:sp>
      <p:sp>
        <p:nvSpPr>
          <p:cNvPr id="3" name="Content Placeholder 2"/>
          <p:cNvSpPr>
            <a:spLocks noGrp="1"/>
          </p:cNvSpPr>
          <p:nvPr>
            <p:ph idx="1"/>
          </p:nvPr>
        </p:nvSpPr>
        <p:spPr>
          <a:xfrm>
            <a:off x="1435608" y="1447800"/>
            <a:ext cx="7498080" cy="5029200"/>
          </a:xfrm>
        </p:spPr>
        <p:txBody>
          <a:bodyPr/>
          <a:lstStyle/>
          <a:p>
            <a:pPr>
              <a:buNone/>
            </a:pPr>
            <a:r>
              <a:rPr lang="en-US" dirty="0" smtClean="0"/>
              <a:t>You find you hesitate just a bit. Should you take in the extra movie for free?</a:t>
            </a:r>
          </a:p>
          <a:p>
            <a:pPr>
              <a:buNone/>
            </a:pPr>
            <a:endParaRPr lang="en-US" sz="1600" dirty="0" smtClean="0"/>
          </a:p>
          <a:p>
            <a:pPr marL="596646" indent="-514350">
              <a:buFont typeface="+mj-lt"/>
              <a:buAutoNum type="arabicPeriod"/>
            </a:pPr>
            <a:r>
              <a:rPr lang="en-US" dirty="0" smtClean="0"/>
              <a:t>Make sure you have a grasp of all of the facts available. Be sure you are familiar with all the facts.</a:t>
            </a:r>
          </a:p>
          <a:p>
            <a:pPr marL="870966" lvl="1" indent="-514350"/>
            <a:r>
              <a:rPr lang="en-US" dirty="0" smtClean="0"/>
              <a:t>People involved: You and your friend</a:t>
            </a:r>
          </a:p>
          <a:p>
            <a:pPr marL="870966" lvl="1" indent="-514350"/>
            <a:r>
              <a:rPr lang="en-US" dirty="0" smtClean="0"/>
              <a:t>You bought a ticket for only the first </a:t>
            </a:r>
            <a:r>
              <a:rPr lang="en-US" i="1" dirty="0" smtClean="0"/>
              <a:t>Home Alone</a:t>
            </a:r>
            <a:endParaRPr lang="en-US" dirty="0" smtClean="0"/>
          </a:p>
          <a:p>
            <a:pPr marL="870966" lvl="1" indent="-514350"/>
            <a:r>
              <a:rPr lang="en-US" dirty="0" smtClean="0"/>
              <a:t>No theater employees in sight</a:t>
            </a:r>
          </a:p>
          <a:p>
            <a:pPr marL="870966" lvl="1" indent="-514350"/>
            <a:endParaRPr lang="en-US" dirty="0" smtClean="0"/>
          </a:p>
          <a:p>
            <a:pPr>
              <a:buNone/>
            </a:pPr>
            <a:endParaRPr lang="en-US" dirty="0" smtClean="0"/>
          </a:p>
          <a:p>
            <a:pPr>
              <a:buNone/>
            </a:pPr>
            <a:endParaRPr lang="en-US" dirty="0" smtClean="0"/>
          </a:p>
          <a:p>
            <a:pPr marL="596646" indent="-514350">
              <a:buNone/>
            </a:pPr>
            <a:endParaRPr lang="en-US" dirty="0"/>
          </a:p>
        </p:txBody>
      </p:sp>
    </p:spTree>
    <p:custDataLst>
      <p:tags r:id="rId1"/>
    </p:custData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Movie Ticket</a:t>
            </a:r>
            <a:endParaRPr lang="en-US" dirty="0"/>
          </a:p>
        </p:txBody>
      </p:sp>
      <p:sp>
        <p:nvSpPr>
          <p:cNvPr id="3" name="Content Placeholder 2"/>
          <p:cNvSpPr>
            <a:spLocks noGrp="1"/>
          </p:cNvSpPr>
          <p:nvPr>
            <p:ph idx="1"/>
          </p:nvPr>
        </p:nvSpPr>
        <p:spPr>
          <a:xfrm>
            <a:off x="1219200" y="1447800"/>
            <a:ext cx="7714488" cy="5029200"/>
          </a:xfrm>
        </p:spPr>
        <p:txBody>
          <a:bodyPr/>
          <a:lstStyle/>
          <a:p>
            <a:pPr>
              <a:buNone/>
            </a:pPr>
            <a:r>
              <a:rPr lang="en-US" dirty="0" smtClean="0"/>
              <a:t>You find you hesitate just a bit. Should you take in the extra movie for free?</a:t>
            </a:r>
          </a:p>
          <a:p>
            <a:pPr>
              <a:buNone/>
            </a:pPr>
            <a:endParaRPr lang="en-US" sz="1600" dirty="0" smtClean="0"/>
          </a:p>
          <a:p>
            <a:pPr marL="596646" indent="-514350">
              <a:buFont typeface="+mj-lt"/>
              <a:buAutoNum type="arabicPeriod" startAt="2"/>
            </a:pPr>
            <a:r>
              <a:rPr lang="en-US" dirty="0" smtClean="0"/>
              <a:t>List any information you would like to have but don’t and what assumptions you would have to make, if any, in resolving the dilemma.</a:t>
            </a:r>
          </a:p>
          <a:p>
            <a:pPr marL="870966" lvl="1" indent="-514350"/>
            <a:r>
              <a:rPr lang="en-US" dirty="0" smtClean="0"/>
              <a:t>Is it illegal?</a:t>
            </a:r>
          </a:p>
          <a:p>
            <a:pPr marL="870966" lvl="1" indent="-514350"/>
            <a:r>
              <a:rPr lang="en-US" dirty="0" smtClean="0"/>
              <a:t>Your friend assumes you won’t get caught</a:t>
            </a:r>
          </a:p>
          <a:p>
            <a:pPr marL="870966" lvl="1" indent="-514350"/>
            <a:r>
              <a:rPr lang="en-US" dirty="0" smtClean="0"/>
              <a:t>Is it hurting anyone?</a:t>
            </a:r>
          </a:p>
          <a:p>
            <a:pPr marL="870966" lvl="1" indent="-514350"/>
            <a:endParaRPr lang="en-US" dirty="0" smtClean="0"/>
          </a:p>
          <a:p>
            <a:pPr>
              <a:buNone/>
            </a:pPr>
            <a:endParaRPr lang="en-US" dirty="0" smtClean="0"/>
          </a:p>
          <a:p>
            <a:pPr>
              <a:buNone/>
            </a:pPr>
            <a:endParaRPr lang="en-US" dirty="0" smtClean="0"/>
          </a:p>
          <a:p>
            <a:pPr marL="596646" indent="-514350">
              <a:buNone/>
            </a:pPr>
            <a:endParaRPr lang="en-US" dirty="0"/>
          </a:p>
        </p:txBody>
      </p:sp>
    </p:spTree>
    <p:custDataLst>
      <p:tags r:id="rId1"/>
    </p:custData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Movie Ticket</a:t>
            </a:r>
            <a:endParaRPr lang="en-US" dirty="0"/>
          </a:p>
        </p:txBody>
      </p:sp>
      <p:sp>
        <p:nvSpPr>
          <p:cNvPr id="3" name="Content Placeholder 2"/>
          <p:cNvSpPr>
            <a:spLocks noGrp="1"/>
          </p:cNvSpPr>
          <p:nvPr>
            <p:ph idx="1"/>
          </p:nvPr>
        </p:nvSpPr>
        <p:spPr>
          <a:xfrm>
            <a:off x="1435608" y="1447800"/>
            <a:ext cx="7498080" cy="5029200"/>
          </a:xfrm>
        </p:spPr>
        <p:txBody>
          <a:bodyPr/>
          <a:lstStyle/>
          <a:p>
            <a:pPr>
              <a:buNone/>
            </a:pPr>
            <a:r>
              <a:rPr lang="en-US" dirty="0" smtClean="0"/>
              <a:t>You find you hesitate just a bit. Should you take in the extra movie for free?</a:t>
            </a:r>
          </a:p>
          <a:p>
            <a:pPr>
              <a:buNone/>
            </a:pPr>
            <a:endParaRPr lang="en-US" sz="1600" dirty="0" smtClean="0"/>
          </a:p>
          <a:p>
            <a:pPr marL="596646" indent="-514350">
              <a:buFont typeface="+mj-lt"/>
              <a:buAutoNum type="arabicPeriod" startAt="3"/>
            </a:pPr>
            <a:r>
              <a:rPr lang="en-US" dirty="0" smtClean="0"/>
              <a:t>Take each person involved (primary and secondary stakeholders) and list any concerns they face and might have.</a:t>
            </a:r>
          </a:p>
          <a:p>
            <a:pPr marL="870966" lvl="1" indent="-514350"/>
            <a:r>
              <a:rPr lang="en-US" dirty="0" smtClean="0"/>
              <a:t>You and your friend</a:t>
            </a:r>
          </a:p>
          <a:p>
            <a:pPr marL="870966" lvl="1" indent="-514350"/>
            <a:r>
              <a:rPr lang="en-US" dirty="0" smtClean="0"/>
              <a:t>Theater</a:t>
            </a:r>
          </a:p>
          <a:p>
            <a:pPr marL="870966" lvl="1" indent="-514350"/>
            <a:r>
              <a:rPr lang="en-US" dirty="0" smtClean="0"/>
              <a:t>People associated with second movie</a:t>
            </a:r>
          </a:p>
          <a:p>
            <a:pPr marL="870966" lvl="1" indent="-514350"/>
            <a:endParaRPr lang="en-US" dirty="0" smtClean="0"/>
          </a:p>
          <a:p>
            <a:pPr>
              <a:buNone/>
            </a:pPr>
            <a:endParaRPr lang="en-US" dirty="0" smtClean="0"/>
          </a:p>
          <a:p>
            <a:pPr>
              <a:buNone/>
            </a:pPr>
            <a:endParaRPr lang="en-US" dirty="0" smtClean="0"/>
          </a:p>
          <a:p>
            <a:pPr marL="596646" indent="-514350">
              <a:buNone/>
            </a:pPr>
            <a:endParaRPr lang="en-US" dirty="0"/>
          </a:p>
        </p:txBody>
      </p:sp>
    </p:spTree>
    <p:custDataLst>
      <p:tags r:id="rId1"/>
    </p:custData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Movie Ticket</a:t>
            </a:r>
            <a:endParaRPr lang="en-US" dirty="0"/>
          </a:p>
        </p:txBody>
      </p:sp>
      <p:sp>
        <p:nvSpPr>
          <p:cNvPr id="3" name="Content Placeholder 2"/>
          <p:cNvSpPr>
            <a:spLocks noGrp="1"/>
          </p:cNvSpPr>
          <p:nvPr>
            <p:ph idx="1"/>
          </p:nvPr>
        </p:nvSpPr>
        <p:spPr>
          <a:xfrm>
            <a:off x="1435608" y="1447800"/>
            <a:ext cx="7498080" cy="5029200"/>
          </a:xfrm>
        </p:spPr>
        <p:txBody>
          <a:bodyPr>
            <a:normAutofit lnSpcReduction="10000"/>
          </a:bodyPr>
          <a:lstStyle/>
          <a:p>
            <a:pPr>
              <a:buNone/>
            </a:pPr>
            <a:r>
              <a:rPr lang="en-US" dirty="0" smtClean="0"/>
              <a:t>You find you hesitate just a bit. Should you take in the extra movie for free?</a:t>
            </a:r>
          </a:p>
          <a:p>
            <a:pPr>
              <a:buNone/>
            </a:pPr>
            <a:endParaRPr lang="en-US" sz="1600" dirty="0" smtClean="0"/>
          </a:p>
          <a:p>
            <a:pPr marL="596646" indent="-514350">
              <a:buFont typeface="+mj-lt"/>
              <a:buAutoNum type="arabicPeriod" startAt="4"/>
            </a:pPr>
            <a:r>
              <a:rPr lang="en-US" dirty="0" smtClean="0"/>
              <a:t>Develop a list of resolutions using various models.</a:t>
            </a:r>
          </a:p>
          <a:p>
            <a:pPr marL="870966" lvl="1" indent="-514350"/>
            <a:r>
              <a:rPr lang="en-US" dirty="0" smtClean="0"/>
              <a:t>Golden rule</a:t>
            </a:r>
          </a:p>
          <a:p>
            <a:pPr marL="870966" lvl="1" indent="-514350"/>
            <a:r>
              <a:rPr lang="en-US" dirty="0" smtClean="0"/>
              <a:t>Above all, do no harm</a:t>
            </a:r>
          </a:p>
          <a:p>
            <a:pPr marL="870966" lvl="1" indent="-514350"/>
            <a:r>
              <a:rPr lang="en-US" dirty="0" smtClean="0"/>
              <a:t>Blanchard-Peale</a:t>
            </a:r>
          </a:p>
          <a:p>
            <a:pPr marL="1117854" lvl="2" indent="-514350"/>
            <a:r>
              <a:rPr lang="en-US" dirty="0" smtClean="0"/>
              <a:t>Is it legal? Is it balanced? How does it make me feel?</a:t>
            </a:r>
          </a:p>
          <a:p>
            <a:pPr marL="870966" lvl="1" indent="-514350"/>
            <a:r>
              <a:rPr lang="en-US" dirty="0" smtClean="0"/>
              <a:t>Front-of-the-newspaper</a:t>
            </a:r>
          </a:p>
          <a:p>
            <a:pPr marL="870966" lvl="1" indent="-514350"/>
            <a:endParaRPr lang="en-US" dirty="0" smtClean="0"/>
          </a:p>
          <a:p>
            <a:pPr>
              <a:buNone/>
            </a:pPr>
            <a:endParaRPr lang="en-US" dirty="0" smtClean="0"/>
          </a:p>
          <a:p>
            <a:pPr>
              <a:buNone/>
            </a:pPr>
            <a:endParaRPr lang="en-US" dirty="0" smtClean="0"/>
          </a:p>
          <a:p>
            <a:pPr marL="596646" indent="-514350">
              <a:buNone/>
            </a:pPr>
            <a:endParaRPr lang="en-US" dirty="0"/>
          </a:p>
        </p:txBody>
      </p:sp>
    </p:spTree>
    <p:custDataLst>
      <p:tags r:id="rId1"/>
    </p:custData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Movie Ticket</a:t>
            </a:r>
            <a:endParaRPr lang="en-US" dirty="0"/>
          </a:p>
        </p:txBody>
      </p:sp>
      <p:sp>
        <p:nvSpPr>
          <p:cNvPr id="3" name="Content Placeholder 2"/>
          <p:cNvSpPr>
            <a:spLocks noGrp="1"/>
          </p:cNvSpPr>
          <p:nvPr>
            <p:ph idx="1"/>
          </p:nvPr>
        </p:nvSpPr>
        <p:spPr>
          <a:xfrm>
            <a:off x="1435608" y="1447800"/>
            <a:ext cx="7498080" cy="5029200"/>
          </a:xfrm>
        </p:spPr>
        <p:txBody>
          <a:bodyPr>
            <a:normAutofit/>
          </a:bodyPr>
          <a:lstStyle/>
          <a:p>
            <a:pPr>
              <a:buNone/>
            </a:pPr>
            <a:r>
              <a:rPr lang="en-US" dirty="0" smtClean="0"/>
              <a:t>You find you hesitate just a bit. Should you take in the extra movie for free?</a:t>
            </a:r>
          </a:p>
          <a:p>
            <a:pPr>
              <a:buNone/>
            </a:pPr>
            <a:endParaRPr lang="en-US" sz="1600" dirty="0" smtClean="0"/>
          </a:p>
          <a:p>
            <a:pPr marL="596646" indent="-514350">
              <a:buFont typeface="+mj-lt"/>
              <a:buAutoNum type="arabicPeriod" startAt="5"/>
            </a:pPr>
            <a:r>
              <a:rPr lang="en-US" dirty="0" smtClean="0"/>
              <a:t>Evaluate the resolution for costs, legalities and impact. Try to determine how each of the parties will react to and will be affected by each of the proposed resolutions.</a:t>
            </a:r>
          </a:p>
          <a:p>
            <a:pPr>
              <a:buNone/>
            </a:pPr>
            <a:endParaRPr lang="en-US" dirty="0" smtClean="0"/>
          </a:p>
          <a:p>
            <a:pPr>
              <a:buNone/>
            </a:pPr>
            <a:endParaRPr lang="en-US" dirty="0" smtClean="0"/>
          </a:p>
          <a:p>
            <a:pPr marL="596646" indent="-514350">
              <a:buNone/>
            </a:pPr>
            <a:endParaRPr lang="en-US" dirty="0"/>
          </a:p>
        </p:txBody>
      </p:sp>
    </p:spTree>
    <p:custDataLst>
      <p:tags r:id="rId1"/>
    </p:custData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a:xfrm>
            <a:off x="1143000" y="1600200"/>
            <a:ext cx="7498080" cy="4800600"/>
          </a:xfrm>
        </p:spPr>
        <p:txBody>
          <a:bodyPr>
            <a:normAutofit fontScale="70000" lnSpcReduction="20000"/>
          </a:bodyPr>
          <a:lstStyle/>
          <a:p>
            <a:r>
              <a:rPr lang="en-US" dirty="0" smtClean="0"/>
              <a:t>Introduction to Ethics</a:t>
            </a:r>
          </a:p>
          <a:p>
            <a:endParaRPr lang="en-US" dirty="0" smtClean="0"/>
          </a:p>
          <a:p>
            <a:r>
              <a:rPr lang="en-US" dirty="0" smtClean="0"/>
              <a:t>Ethical Theories</a:t>
            </a:r>
          </a:p>
          <a:p>
            <a:pPr lvl="1"/>
            <a:r>
              <a:rPr lang="en-US" dirty="0" smtClean="0"/>
              <a:t>Pros &amp; Cons?</a:t>
            </a:r>
          </a:p>
          <a:p>
            <a:endParaRPr lang="en-US" dirty="0" smtClean="0"/>
          </a:p>
          <a:p>
            <a:r>
              <a:rPr lang="en-US" dirty="0" smtClean="0"/>
              <a:t>Theory Review</a:t>
            </a:r>
          </a:p>
          <a:p>
            <a:endParaRPr lang="en-US" dirty="0" smtClean="0"/>
          </a:p>
          <a:p>
            <a:r>
              <a:rPr lang="en-US" dirty="0" smtClean="0"/>
              <a:t>How to resolve ethical dilemmas</a:t>
            </a:r>
          </a:p>
          <a:p>
            <a:endParaRPr lang="en-US" dirty="0" smtClean="0"/>
          </a:p>
          <a:p>
            <a:r>
              <a:rPr lang="en-US" dirty="0" smtClean="0"/>
              <a:t>Case analysis</a:t>
            </a:r>
          </a:p>
          <a:p>
            <a:pPr lvl="1"/>
            <a:r>
              <a:rPr lang="en-US" dirty="0" smtClean="0"/>
              <a:t>Movie Ticket</a:t>
            </a:r>
          </a:p>
          <a:p>
            <a:pPr lvl="1"/>
            <a:r>
              <a:rPr lang="en-US" dirty="0" smtClean="0"/>
              <a:t>Parable of the </a:t>
            </a:r>
            <a:r>
              <a:rPr lang="en-US" dirty="0" err="1" smtClean="0"/>
              <a:t>Sadhu</a:t>
            </a:r>
            <a:endParaRPr lang="en-US" dirty="0" smtClean="0"/>
          </a:p>
          <a:p>
            <a:endParaRPr lang="en-US" dirty="0" smtClean="0"/>
          </a:p>
          <a:p>
            <a:r>
              <a:rPr lang="en-US" dirty="0" smtClean="0"/>
              <a:t>Time for team project</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Movie Ticket</a:t>
            </a:r>
            <a:endParaRPr lang="en-US" dirty="0"/>
          </a:p>
        </p:txBody>
      </p:sp>
      <p:sp>
        <p:nvSpPr>
          <p:cNvPr id="3" name="Content Placeholder 2"/>
          <p:cNvSpPr>
            <a:spLocks noGrp="1"/>
          </p:cNvSpPr>
          <p:nvPr>
            <p:ph idx="1"/>
          </p:nvPr>
        </p:nvSpPr>
        <p:spPr>
          <a:xfrm>
            <a:off x="1435608" y="1447800"/>
            <a:ext cx="7498080" cy="5029200"/>
          </a:xfrm>
        </p:spPr>
        <p:txBody>
          <a:bodyPr/>
          <a:lstStyle/>
          <a:p>
            <a:pPr>
              <a:buNone/>
            </a:pPr>
            <a:r>
              <a:rPr lang="en-US" dirty="0" smtClean="0"/>
              <a:t>You find you hesitate just a bit. Should you take in the extra movie for free?</a:t>
            </a:r>
          </a:p>
          <a:p>
            <a:pPr>
              <a:buNone/>
            </a:pPr>
            <a:endParaRPr lang="en-US" sz="1600" dirty="0" smtClean="0"/>
          </a:p>
          <a:p>
            <a:pPr marL="596646" indent="-514350">
              <a:buFont typeface="+mj-lt"/>
              <a:buAutoNum type="arabicPeriod" startAt="6"/>
            </a:pPr>
            <a:r>
              <a:rPr lang="en-US" dirty="0" smtClean="0"/>
              <a:t>Make a recommendation.</a:t>
            </a:r>
          </a:p>
          <a:p>
            <a:pPr marL="870966" lvl="1" indent="-514350"/>
            <a:r>
              <a:rPr lang="en-US" dirty="0" smtClean="0"/>
              <a:t>Go for it! </a:t>
            </a:r>
            <a:r>
              <a:rPr lang="en-US" i="1" dirty="0" smtClean="0"/>
              <a:t>Home Alone II</a:t>
            </a:r>
            <a:r>
              <a:rPr lang="en-US" dirty="0" smtClean="0"/>
              <a:t> is awesome!</a:t>
            </a:r>
          </a:p>
          <a:p>
            <a:pPr marL="870966" lvl="1" indent="-514350"/>
            <a:r>
              <a:rPr lang="en-US" dirty="0" smtClean="0"/>
              <a:t>No way! I’ll just download </a:t>
            </a:r>
            <a:r>
              <a:rPr lang="en-US" smtClean="0"/>
              <a:t>(illegally) </a:t>
            </a:r>
            <a:r>
              <a:rPr lang="en-US" dirty="0" smtClean="0"/>
              <a:t>it later.</a:t>
            </a:r>
          </a:p>
          <a:p>
            <a:pPr>
              <a:buNone/>
            </a:pPr>
            <a:endParaRPr lang="en-US" dirty="0" smtClean="0"/>
          </a:p>
          <a:p>
            <a:pPr>
              <a:buNone/>
            </a:pPr>
            <a:endParaRPr lang="en-US" dirty="0" smtClean="0"/>
          </a:p>
          <a:p>
            <a:pPr marL="596646" indent="-514350">
              <a:buNone/>
            </a:pPr>
            <a:endParaRPr lang="en-US" dirty="0"/>
          </a:p>
        </p:txBody>
      </p:sp>
    </p:spTree>
    <p:custDataLst>
      <p:tags r:id="rId1"/>
    </p:custData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Parable of the </a:t>
            </a:r>
            <a:r>
              <a:rPr lang="en-US" dirty="0" err="1" smtClean="0"/>
              <a:t>Sadhu</a:t>
            </a:r>
            <a:endParaRPr lang="en-US" dirty="0"/>
          </a:p>
        </p:txBody>
      </p:sp>
      <p:sp>
        <p:nvSpPr>
          <p:cNvPr id="3" name="Content Placeholder 2"/>
          <p:cNvSpPr>
            <a:spLocks noGrp="1"/>
          </p:cNvSpPr>
          <p:nvPr>
            <p:ph idx="1"/>
          </p:nvPr>
        </p:nvSpPr>
        <p:spPr>
          <a:xfrm>
            <a:off x="1295400" y="1600200"/>
            <a:ext cx="7498080" cy="4800600"/>
          </a:xfrm>
        </p:spPr>
        <p:txBody>
          <a:bodyPr/>
          <a:lstStyle/>
          <a:p>
            <a:r>
              <a:rPr lang="en-US" dirty="0" smtClean="0"/>
              <a:t>What are the facts?</a:t>
            </a:r>
          </a:p>
          <a:p>
            <a:endParaRPr lang="en-US" dirty="0" smtClean="0"/>
          </a:p>
          <a:p>
            <a:r>
              <a:rPr lang="en-US" dirty="0" smtClean="0"/>
              <a:t>What information are we missing? Assumptions we need to make?</a:t>
            </a:r>
          </a:p>
          <a:p>
            <a:endParaRPr lang="en-US" dirty="0" smtClean="0"/>
          </a:p>
          <a:p>
            <a:r>
              <a:rPr lang="en-US" dirty="0" smtClean="0"/>
              <a:t>Who is involved here? What are their concerns?</a:t>
            </a:r>
          </a:p>
          <a:p>
            <a:endParaRPr lang="en-US" dirty="0" smtClean="0"/>
          </a:p>
          <a:p>
            <a:endParaRPr lang="en-US" dirty="0" smtClean="0"/>
          </a:p>
          <a:p>
            <a:endParaRPr lang="en-US" dirty="0"/>
          </a:p>
        </p:txBody>
      </p:sp>
    </p:spTree>
    <p:custDataLst>
      <p:tags r:id="rId1"/>
    </p:custData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Parable of the </a:t>
            </a:r>
            <a:r>
              <a:rPr lang="en-US" dirty="0" err="1" smtClean="0"/>
              <a:t>Sadhu</a:t>
            </a:r>
            <a:endParaRPr lang="en-US" dirty="0"/>
          </a:p>
        </p:txBody>
      </p:sp>
      <p:sp>
        <p:nvSpPr>
          <p:cNvPr id="3" name="Content Placeholder 2"/>
          <p:cNvSpPr>
            <a:spLocks noGrp="1"/>
          </p:cNvSpPr>
          <p:nvPr>
            <p:ph idx="1"/>
          </p:nvPr>
        </p:nvSpPr>
        <p:spPr>
          <a:xfrm>
            <a:off x="1295400" y="1600200"/>
            <a:ext cx="7498080" cy="4800600"/>
          </a:xfrm>
        </p:spPr>
        <p:txBody>
          <a:bodyPr/>
          <a:lstStyle/>
          <a:p>
            <a:r>
              <a:rPr lang="en-US" dirty="0" smtClean="0"/>
              <a:t>Possible resolutions? Which models should we use?</a:t>
            </a:r>
          </a:p>
          <a:p>
            <a:endParaRPr lang="en-US" dirty="0" smtClean="0"/>
          </a:p>
          <a:p>
            <a:r>
              <a:rPr lang="en-US" dirty="0" smtClean="0"/>
              <a:t>What are the costs and benefits of each possible resolution?</a:t>
            </a:r>
          </a:p>
          <a:p>
            <a:endParaRPr lang="en-US" dirty="0" smtClean="0"/>
          </a:p>
          <a:p>
            <a:r>
              <a:rPr lang="en-US" dirty="0" smtClean="0"/>
              <a:t>Make a recommendation– what should have happened? How can we influence future actions in similar situations?</a:t>
            </a:r>
          </a:p>
          <a:p>
            <a:endParaRPr lang="en-US" dirty="0" smtClean="0"/>
          </a:p>
          <a:p>
            <a:endParaRPr lang="en-US" dirty="0" smtClean="0"/>
          </a:p>
          <a:p>
            <a:endParaRPr lang="en-US" dirty="0"/>
          </a:p>
        </p:txBody>
      </p:sp>
    </p:spTree>
    <p:custDataLst>
      <p:tags r:id="rId1"/>
    </p:custData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Parable of the </a:t>
            </a:r>
            <a:r>
              <a:rPr lang="en-US" dirty="0" err="1" smtClean="0"/>
              <a:t>Sadhu</a:t>
            </a:r>
            <a:endParaRPr lang="en-US" dirty="0"/>
          </a:p>
        </p:txBody>
      </p:sp>
      <p:sp>
        <p:nvSpPr>
          <p:cNvPr id="3" name="Content Placeholder 2"/>
          <p:cNvSpPr>
            <a:spLocks noGrp="1"/>
          </p:cNvSpPr>
          <p:nvPr>
            <p:ph idx="1"/>
          </p:nvPr>
        </p:nvSpPr>
        <p:spPr/>
        <p:txBody>
          <a:bodyPr>
            <a:normAutofit lnSpcReduction="10000"/>
          </a:bodyPr>
          <a:lstStyle/>
          <a:p>
            <a:r>
              <a:rPr lang="en-US" dirty="0" smtClean="0"/>
              <a:t>Why do you think no one made sure the </a:t>
            </a:r>
            <a:r>
              <a:rPr lang="en-US" dirty="0" err="1" smtClean="0"/>
              <a:t>sadhu</a:t>
            </a:r>
            <a:r>
              <a:rPr lang="en-US" dirty="0" smtClean="0"/>
              <a:t> was going to be fine?</a:t>
            </a:r>
          </a:p>
          <a:p>
            <a:endParaRPr lang="en-US" dirty="0" smtClean="0"/>
          </a:p>
          <a:p>
            <a:r>
              <a:rPr lang="en-US" dirty="0" smtClean="0"/>
              <a:t>Are the rules of the mountain different from the rules of our day-to-day lives? Why or why not?</a:t>
            </a:r>
          </a:p>
          <a:p>
            <a:pPr>
              <a:buNone/>
            </a:pPr>
            <a:endParaRPr lang="en-US" dirty="0" smtClean="0"/>
          </a:p>
          <a:p>
            <a:r>
              <a:rPr lang="en-US" dirty="0" smtClean="0"/>
              <a:t>Do you think the outcome would have been different if it was an US man or woman?</a:t>
            </a:r>
          </a:p>
          <a:p>
            <a:endParaRPr lang="en-US" dirty="0" smtClean="0"/>
          </a:p>
        </p:txBody>
      </p:sp>
    </p:spTree>
    <p:custDataLst>
      <p:tags r:id="rId1"/>
    </p:custData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Team Project</a:t>
            </a:r>
            <a:endParaRPr lang="en-US" dirty="0"/>
          </a:p>
        </p:txBody>
      </p:sp>
      <p:sp>
        <p:nvSpPr>
          <p:cNvPr id="3" name="Content Placeholder 2"/>
          <p:cNvSpPr>
            <a:spLocks noGrp="1"/>
          </p:cNvSpPr>
          <p:nvPr>
            <p:ph idx="1"/>
          </p:nvPr>
        </p:nvSpPr>
        <p:spPr/>
        <p:txBody>
          <a:bodyPr>
            <a:normAutofit lnSpcReduction="10000"/>
          </a:bodyPr>
          <a:lstStyle/>
          <a:p>
            <a:r>
              <a:rPr lang="en-US" dirty="0" smtClean="0"/>
              <a:t>Presentations will be based on case studies assigned in Week 3</a:t>
            </a:r>
          </a:p>
          <a:p>
            <a:r>
              <a:rPr lang="en-US" dirty="0" smtClean="0"/>
              <a:t>All presentations should:</a:t>
            </a:r>
          </a:p>
          <a:p>
            <a:pPr lvl="1"/>
            <a:r>
              <a:rPr lang="en-US" dirty="0" smtClean="0"/>
              <a:t>Be around </a:t>
            </a:r>
            <a:r>
              <a:rPr lang="en-US" dirty="0" smtClean="0"/>
              <a:t>10-15 </a:t>
            </a:r>
            <a:r>
              <a:rPr lang="en-US" dirty="0" smtClean="0"/>
              <a:t>minutes</a:t>
            </a:r>
          </a:p>
          <a:p>
            <a:pPr lvl="1"/>
            <a:r>
              <a:rPr lang="en-US" dirty="0" smtClean="0"/>
              <a:t>Summarize facts, analyze ethical issues, provide recommendations</a:t>
            </a:r>
          </a:p>
          <a:p>
            <a:r>
              <a:rPr lang="en-US" dirty="0" smtClean="0"/>
              <a:t>Better presentations will include:</a:t>
            </a:r>
          </a:p>
          <a:p>
            <a:pPr lvl="1"/>
            <a:r>
              <a:rPr lang="en-US" dirty="0" smtClean="0"/>
              <a:t>Appropriate PowerPoint slides</a:t>
            </a:r>
          </a:p>
          <a:p>
            <a:pPr lvl="1"/>
            <a:r>
              <a:rPr lang="en-US" dirty="0" smtClean="0"/>
              <a:t>Interactive discussion/class activity</a:t>
            </a:r>
          </a:p>
          <a:p>
            <a:pPr lvl="1"/>
            <a:r>
              <a:rPr lang="en-US" dirty="0" smtClean="0"/>
              <a:t>Appropriate video clips</a:t>
            </a:r>
          </a:p>
        </p:txBody>
      </p:sp>
    </p:spTree>
  </p:cSld>
  <p:clrMapOvr>
    <a:masterClrMapping/>
  </p:clrMapOvr>
  <p:timing>
    <p:tnLst>
      <p:par>
        <p:cTn xmlns:p14="http://schemas.microsoft.com/office/powerpoint/2010/mai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Team Projects: Standards of Participation</a:t>
            </a:r>
            <a:endParaRPr lang="en-US" dirty="0"/>
          </a:p>
        </p:txBody>
      </p:sp>
      <p:sp>
        <p:nvSpPr>
          <p:cNvPr id="3" name="Content Placeholder 2"/>
          <p:cNvSpPr>
            <a:spLocks noGrp="1"/>
          </p:cNvSpPr>
          <p:nvPr>
            <p:ph idx="1"/>
          </p:nvPr>
        </p:nvSpPr>
        <p:spPr>
          <a:xfrm>
            <a:off x="1124712" y="1752600"/>
            <a:ext cx="7790688" cy="4800600"/>
          </a:xfrm>
        </p:spPr>
        <p:txBody>
          <a:bodyPr/>
          <a:lstStyle/>
          <a:p>
            <a:r>
              <a:rPr lang="en-US" dirty="0" smtClean="0"/>
              <a:t>What do you, as a team, expect from each team member?</a:t>
            </a:r>
          </a:p>
          <a:p>
            <a:pPr lvl="1"/>
            <a:r>
              <a:rPr lang="en-US" dirty="0" smtClean="0"/>
              <a:t>Regular attendance to take advantage of in-class work time?</a:t>
            </a:r>
          </a:p>
          <a:p>
            <a:pPr lvl="1"/>
            <a:r>
              <a:rPr lang="en-US" dirty="0" smtClean="0"/>
              <a:t>Responsiveness to emails?</a:t>
            </a:r>
          </a:p>
          <a:p>
            <a:pPr lvl="1"/>
            <a:r>
              <a:rPr lang="en-US" dirty="0" smtClean="0"/>
              <a:t>Meetings outside of class?</a:t>
            </a:r>
          </a:p>
          <a:p>
            <a:pPr lvl="1"/>
            <a:r>
              <a:rPr lang="en-US" dirty="0" smtClean="0"/>
              <a:t>Specific time commitments?</a:t>
            </a:r>
          </a:p>
          <a:p>
            <a:pPr lvl="1"/>
            <a:r>
              <a:rPr lang="en-US" dirty="0" smtClean="0"/>
              <a:t>Responsibility for assigned role in team?</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Removing a Team Member</a:t>
            </a:r>
            <a:endParaRPr lang="en-US" dirty="0"/>
          </a:p>
        </p:txBody>
      </p:sp>
      <p:sp>
        <p:nvSpPr>
          <p:cNvPr id="3" name="Content Placeholder 2"/>
          <p:cNvSpPr>
            <a:spLocks noGrp="1"/>
          </p:cNvSpPr>
          <p:nvPr>
            <p:ph idx="1"/>
          </p:nvPr>
        </p:nvSpPr>
        <p:spPr>
          <a:xfrm>
            <a:off x="1295400" y="1447800"/>
            <a:ext cx="7498080" cy="5105400"/>
          </a:xfrm>
        </p:spPr>
        <p:txBody>
          <a:bodyPr>
            <a:normAutofit fontScale="92500" lnSpcReduction="10000"/>
          </a:bodyPr>
          <a:lstStyle/>
          <a:p>
            <a:r>
              <a:rPr lang="en-US" dirty="0" smtClean="0"/>
              <a:t>What is the procedure for removing a team member who fails to meet participation requirements?</a:t>
            </a:r>
          </a:p>
          <a:p>
            <a:pPr lvl="1"/>
            <a:r>
              <a:rPr lang="en-US" dirty="0" smtClean="0"/>
              <a:t>3 strikes?</a:t>
            </a:r>
          </a:p>
          <a:p>
            <a:pPr lvl="1"/>
            <a:r>
              <a:rPr lang="en-US" dirty="0" smtClean="0"/>
              <a:t>No second chances?</a:t>
            </a:r>
          </a:p>
          <a:p>
            <a:pPr lvl="1"/>
            <a:r>
              <a:rPr lang="en-US" dirty="0" smtClean="0"/>
              <a:t>Anything goes?</a:t>
            </a:r>
          </a:p>
          <a:p>
            <a:endParaRPr lang="en-US" dirty="0" smtClean="0"/>
          </a:p>
          <a:p>
            <a:r>
              <a:rPr lang="en-US" dirty="0" smtClean="0"/>
              <a:t>How will group decide?</a:t>
            </a:r>
          </a:p>
          <a:p>
            <a:pPr lvl="1"/>
            <a:r>
              <a:rPr lang="en-US" dirty="0" smtClean="0"/>
              <a:t>Majority vote?</a:t>
            </a:r>
          </a:p>
          <a:p>
            <a:pPr lvl="1"/>
            <a:r>
              <a:rPr lang="en-US" dirty="0" smtClean="0"/>
              <a:t>Violation of procedure = immediate disqualification?</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a:t>
            </a:r>
            <a:endParaRPr lang="en-US" dirty="0"/>
          </a:p>
        </p:txBody>
      </p:sp>
      <p:sp>
        <p:nvSpPr>
          <p:cNvPr id="3" name="Content Placeholder 2"/>
          <p:cNvSpPr>
            <a:spLocks noGrp="1"/>
          </p:cNvSpPr>
          <p:nvPr>
            <p:ph idx="1"/>
          </p:nvPr>
        </p:nvSpPr>
        <p:spPr/>
        <p:txBody>
          <a:bodyPr>
            <a:normAutofit lnSpcReduction="10000"/>
          </a:bodyPr>
          <a:lstStyle/>
          <a:p>
            <a:r>
              <a:rPr lang="en-US" dirty="0" smtClean="0"/>
              <a:t>As a team, determine standards of participation and requirements for removing team members</a:t>
            </a:r>
          </a:p>
          <a:p>
            <a:r>
              <a:rPr lang="en-US" dirty="0" smtClean="0"/>
              <a:t>All team members must read and sign these standards</a:t>
            </a:r>
          </a:p>
          <a:p>
            <a:r>
              <a:rPr lang="en-US" dirty="0" smtClean="0"/>
              <a:t>Turn in to instructor:</a:t>
            </a:r>
          </a:p>
          <a:p>
            <a:pPr lvl="1"/>
            <a:r>
              <a:rPr lang="en-US" dirty="0" smtClean="0"/>
              <a:t>List of team members</a:t>
            </a:r>
          </a:p>
          <a:p>
            <a:pPr lvl="1"/>
            <a:r>
              <a:rPr lang="en-US" dirty="0" smtClean="0"/>
              <a:t>Team standards and procedures</a:t>
            </a:r>
          </a:p>
          <a:p>
            <a:pPr lvl="1"/>
            <a:r>
              <a:rPr lang="en-US" dirty="0" smtClean="0"/>
              <a:t>**You may decide to create an electronic version. If so, email this to me</a:t>
            </a:r>
            <a:endParaRPr lang="en-US" b="1" dirty="0"/>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Week 2: Values &amp; Theories</a:t>
            </a:r>
            <a:endParaRPr lang="en-US" dirty="0"/>
          </a:p>
        </p:txBody>
      </p:sp>
      <p:sp>
        <p:nvSpPr>
          <p:cNvPr id="3" name="Content Placeholder 2"/>
          <p:cNvSpPr>
            <a:spLocks noGrp="1"/>
          </p:cNvSpPr>
          <p:nvPr>
            <p:ph idx="1"/>
          </p:nvPr>
        </p:nvSpPr>
        <p:spPr>
          <a:xfrm>
            <a:off x="990600" y="1371600"/>
            <a:ext cx="7924800" cy="5105400"/>
          </a:xfrm>
        </p:spPr>
        <p:txBody>
          <a:bodyPr>
            <a:normAutofit/>
          </a:bodyPr>
          <a:lstStyle/>
          <a:p>
            <a:r>
              <a:rPr lang="en-US" dirty="0" smtClean="0"/>
              <a:t>Purpose: Provide a personal look at ethics and morality</a:t>
            </a:r>
          </a:p>
          <a:p>
            <a:r>
              <a:rPr lang="en-US" dirty="0" smtClean="0"/>
              <a:t>Personal Credo: “To </a:t>
            </a:r>
            <a:r>
              <a:rPr lang="en-US" dirty="0" err="1" smtClean="0"/>
              <a:t>thine</a:t>
            </a:r>
            <a:r>
              <a:rPr lang="en-US" dirty="0" smtClean="0"/>
              <a:t> own self be true.”</a:t>
            </a:r>
          </a:p>
          <a:p>
            <a:pPr lvl="1"/>
            <a:r>
              <a:rPr lang="en-US" dirty="0" smtClean="0"/>
              <a:t>Who are you?</a:t>
            </a:r>
          </a:p>
          <a:p>
            <a:pPr lvl="2"/>
            <a:r>
              <a:rPr lang="en-US" dirty="0" smtClean="0"/>
              <a:t>Abilities</a:t>
            </a:r>
          </a:p>
          <a:p>
            <a:pPr lvl="2"/>
            <a:r>
              <a:rPr lang="en-US" dirty="0" smtClean="0"/>
              <a:t>Talents</a:t>
            </a:r>
          </a:p>
          <a:p>
            <a:pPr lvl="2"/>
            <a:r>
              <a:rPr lang="en-US" dirty="0" smtClean="0"/>
              <a:t>Characteristics that define you</a:t>
            </a:r>
          </a:p>
          <a:p>
            <a:pPr lvl="1"/>
            <a:r>
              <a:rPr lang="en-US" dirty="0" smtClean="0"/>
              <a:t>Make a list</a:t>
            </a:r>
          </a:p>
          <a:p>
            <a:pPr lvl="2"/>
            <a:r>
              <a:rPr lang="en-US" dirty="0" smtClean="0"/>
              <a:t>Things I would never do to be successful</a:t>
            </a:r>
          </a:p>
          <a:p>
            <a:pPr lvl="2"/>
            <a:r>
              <a:rPr lang="en-US" dirty="0" smtClean="0"/>
              <a:t>Things I would never do to make money</a:t>
            </a:r>
            <a:endParaRPr lang="en-US" dirty="0"/>
          </a:p>
        </p:txBody>
      </p:sp>
    </p:spTree>
    <p:custDataLst>
      <p:tags r:id="rId1"/>
    </p:custData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ethics?</a:t>
            </a:r>
            <a:endParaRPr lang="en-US" dirty="0"/>
          </a:p>
        </p:txBody>
      </p:sp>
      <p:sp>
        <p:nvSpPr>
          <p:cNvPr id="3" name="Content Placeholder 2"/>
          <p:cNvSpPr>
            <a:spLocks noGrp="1"/>
          </p:cNvSpPr>
          <p:nvPr>
            <p:ph idx="1"/>
          </p:nvPr>
        </p:nvSpPr>
        <p:spPr>
          <a:xfrm>
            <a:off x="1066800" y="1447800"/>
            <a:ext cx="7498080" cy="4800600"/>
          </a:xfrm>
        </p:spPr>
        <p:txBody>
          <a:bodyPr>
            <a:normAutofit lnSpcReduction="10000"/>
          </a:bodyPr>
          <a:lstStyle/>
          <a:p>
            <a:r>
              <a:rPr lang="en-US" dirty="0" smtClean="0"/>
              <a:t>Generally accepted rules of conduct that govern society</a:t>
            </a:r>
          </a:p>
          <a:p>
            <a:pPr lvl="1"/>
            <a:r>
              <a:rPr lang="en-US" dirty="0" smtClean="0"/>
              <a:t>Higher standard than law</a:t>
            </a:r>
          </a:p>
          <a:p>
            <a:pPr lvl="1"/>
            <a:r>
              <a:rPr lang="en-US" dirty="0" smtClean="0"/>
              <a:t>“You know it when you see it”</a:t>
            </a:r>
          </a:p>
          <a:p>
            <a:pPr lvl="2"/>
            <a:r>
              <a:rPr lang="en-US" dirty="0" smtClean="0"/>
              <a:t>Unfair</a:t>
            </a:r>
          </a:p>
          <a:p>
            <a:pPr lvl="2"/>
            <a:r>
              <a:rPr lang="en-US" dirty="0" smtClean="0"/>
              <a:t>Dishonest</a:t>
            </a:r>
          </a:p>
          <a:p>
            <a:pPr lvl="2"/>
            <a:r>
              <a:rPr lang="en-US" dirty="0" smtClean="0"/>
              <a:t>Unjust</a:t>
            </a:r>
          </a:p>
          <a:p>
            <a:endParaRPr lang="en-US" dirty="0" smtClean="0"/>
          </a:p>
          <a:p>
            <a:r>
              <a:rPr lang="en-US" dirty="0" smtClean="0"/>
              <a:t>Purpose of ethical theories: Move beyond “I think…”</a:t>
            </a:r>
            <a:endParaRPr lang="en-US" dirty="0"/>
          </a:p>
        </p:txBody>
      </p:sp>
    </p:spTree>
    <p:custDataLst>
      <p:tags r:id="rId1"/>
    </p:custData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Theories of Ethics</a:t>
            </a:r>
            <a:endParaRPr lang="en-US" dirty="0"/>
          </a:p>
        </p:txBody>
      </p:sp>
      <p:sp>
        <p:nvSpPr>
          <p:cNvPr id="3" name="Content Placeholder 2"/>
          <p:cNvSpPr>
            <a:spLocks noGrp="1"/>
          </p:cNvSpPr>
          <p:nvPr>
            <p:ph idx="1"/>
          </p:nvPr>
        </p:nvSpPr>
        <p:spPr>
          <a:xfrm>
            <a:off x="1143000" y="1371600"/>
            <a:ext cx="7498080" cy="4572000"/>
          </a:xfrm>
        </p:spPr>
        <p:txBody>
          <a:bodyPr/>
          <a:lstStyle/>
          <a:p>
            <a:r>
              <a:rPr lang="en-US" dirty="0" smtClean="0"/>
              <a:t>Divine Command Theory</a:t>
            </a:r>
          </a:p>
          <a:p>
            <a:r>
              <a:rPr lang="en-US" dirty="0" smtClean="0"/>
              <a:t>Ethical Egoism Theory</a:t>
            </a:r>
          </a:p>
          <a:p>
            <a:r>
              <a:rPr lang="en-US" dirty="0" smtClean="0"/>
              <a:t>Utilitarian Theory*</a:t>
            </a:r>
          </a:p>
          <a:p>
            <a:r>
              <a:rPr lang="en-US" dirty="0" smtClean="0"/>
              <a:t>Categorical Imperative (Deontology)*</a:t>
            </a:r>
          </a:p>
          <a:p>
            <a:r>
              <a:rPr lang="en-US" dirty="0" smtClean="0"/>
              <a:t>Rights Theory (Entitlement Theory)</a:t>
            </a:r>
          </a:p>
          <a:p>
            <a:r>
              <a:rPr lang="en-US" dirty="0" smtClean="0"/>
              <a:t>Moral Relativism</a:t>
            </a:r>
          </a:p>
          <a:p>
            <a:r>
              <a:rPr lang="en-US" dirty="0" smtClean="0"/>
              <a:t>Theory of Moral Development</a:t>
            </a:r>
            <a:endParaRPr lang="en-US" dirty="0"/>
          </a:p>
        </p:txBody>
      </p:sp>
    </p:spTree>
  </p:cSld>
  <p:clrMapOvr>
    <a:masterClrMapping/>
  </p:clrMapOvr>
  <p:timing>
    <p:tnLst>
      <p:par>
        <p:cTn xmlns:p14="http://schemas.microsoft.com/office/powerpoint/2010/mai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1.5|6.6|1.6|35"/>
</p:tagLst>
</file>

<file path=ppt/tags/tag10.xml><?xml version="1.0" encoding="utf-8"?>
<p:tagLst xmlns:a="http://schemas.openxmlformats.org/drawingml/2006/main" xmlns:r="http://schemas.openxmlformats.org/officeDocument/2006/relationships" xmlns:p="http://schemas.openxmlformats.org/presentationml/2006/main">
  <p:tag name="TIMING" val="|4.7|46.4"/>
</p:tagLst>
</file>

<file path=ppt/tags/tag11.xml><?xml version="1.0" encoding="utf-8"?>
<p:tagLst xmlns:a="http://schemas.openxmlformats.org/drawingml/2006/main" xmlns:r="http://schemas.openxmlformats.org/officeDocument/2006/relationships" xmlns:p="http://schemas.openxmlformats.org/presentationml/2006/main">
  <p:tag name="TIMING" val="|4.1|7.3|28.3|6.4"/>
</p:tagLst>
</file>

<file path=ppt/tags/tag12.xml><?xml version="1.0" encoding="utf-8"?>
<p:tagLst xmlns:a="http://schemas.openxmlformats.org/drawingml/2006/main" xmlns:r="http://schemas.openxmlformats.org/officeDocument/2006/relationships" xmlns:p="http://schemas.openxmlformats.org/presentationml/2006/main">
  <p:tag name="TIMING" val="|6.1|18.4"/>
</p:tagLst>
</file>

<file path=ppt/tags/tag13.xml><?xml version="1.0" encoding="utf-8"?>
<p:tagLst xmlns:a="http://schemas.openxmlformats.org/drawingml/2006/main" xmlns:r="http://schemas.openxmlformats.org/officeDocument/2006/relationships" xmlns:p="http://schemas.openxmlformats.org/presentationml/2006/main">
  <p:tag name="TIMING" val="|19.1|0.7|0.6|8"/>
</p:tagLst>
</file>

<file path=ppt/tags/tag14.xml><?xml version="1.0" encoding="utf-8"?>
<p:tagLst xmlns:a="http://schemas.openxmlformats.org/drawingml/2006/main" xmlns:r="http://schemas.openxmlformats.org/officeDocument/2006/relationships" xmlns:p="http://schemas.openxmlformats.org/presentationml/2006/main">
  <p:tag name="TIMING" val="|53.9|54.6"/>
</p:tagLst>
</file>

<file path=ppt/tags/tag15.xml><?xml version="1.0" encoding="utf-8"?>
<p:tagLst xmlns:a="http://schemas.openxmlformats.org/drawingml/2006/main" xmlns:r="http://schemas.openxmlformats.org/officeDocument/2006/relationships" xmlns:p="http://schemas.openxmlformats.org/presentationml/2006/main">
  <p:tag name="TIMING" val="|2.5|15.6|20.6|16.8"/>
</p:tagLst>
</file>

<file path=ppt/tags/tag16.xml><?xml version="1.0" encoding="utf-8"?>
<p:tagLst xmlns:a="http://schemas.openxmlformats.org/drawingml/2006/main" xmlns:r="http://schemas.openxmlformats.org/officeDocument/2006/relationships" xmlns:p="http://schemas.openxmlformats.org/presentationml/2006/main">
  <p:tag name="TIMING" val="|1.3|52.7"/>
</p:tagLst>
</file>

<file path=ppt/tags/tag17.xml><?xml version="1.0" encoding="utf-8"?>
<p:tagLst xmlns:a="http://schemas.openxmlformats.org/drawingml/2006/main" xmlns:r="http://schemas.openxmlformats.org/officeDocument/2006/relationships" xmlns:p="http://schemas.openxmlformats.org/presentationml/2006/main">
  <p:tag name="TIMING" val="|4.7|25|9.7|16.8|1.9|4.9|39.4"/>
</p:tagLst>
</file>

<file path=ppt/tags/tag18.xml><?xml version="1.0" encoding="utf-8"?>
<p:tagLst xmlns:a="http://schemas.openxmlformats.org/drawingml/2006/main" xmlns:r="http://schemas.openxmlformats.org/officeDocument/2006/relationships" xmlns:p="http://schemas.openxmlformats.org/presentationml/2006/main">
  <p:tag name="TIMING" val="|6.7|6.4|12.6"/>
</p:tagLst>
</file>

<file path=ppt/tags/tag19.xml><?xml version="1.0" encoding="utf-8"?>
<p:tagLst xmlns:a="http://schemas.openxmlformats.org/drawingml/2006/main" xmlns:r="http://schemas.openxmlformats.org/officeDocument/2006/relationships" xmlns:p="http://schemas.openxmlformats.org/presentationml/2006/main">
  <p:tag name="TIMING" val="|0.6|49.2|51"/>
</p:tagLst>
</file>

<file path=ppt/tags/tag2.xml><?xml version="1.0" encoding="utf-8"?>
<p:tagLst xmlns:a="http://schemas.openxmlformats.org/drawingml/2006/main" xmlns:r="http://schemas.openxmlformats.org/officeDocument/2006/relationships" xmlns:p="http://schemas.openxmlformats.org/presentationml/2006/main">
  <p:tag name="TIMING" val="|9.9|49.8"/>
</p:tagLst>
</file>

<file path=ppt/tags/tag20.xml><?xml version="1.0" encoding="utf-8"?>
<p:tagLst xmlns:a="http://schemas.openxmlformats.org/drawingml/2006/main" xmlns:r="http://schemas.openxmlformats.org/officeDocument/2006/relationships" xmlns:p="http://schemas.openxmlformats.org/presentationml/2006/main">
  <p:tag name="TIMING" val="|0.6|29.8|46.9"/>
</p:tagLst>
</file>

<file path=ppt/tags/tag21.xml><?xml version="1.0" encoding="utf-8"?>
<p:tagLst xmlns:a="http://schemas.openxmlformats.org/drawingml/2006/main" xmlns:r="http://schemas.openxmlformats.org/officeDocument/2006/relationships" xmlns:p="http://schemas.openxmlformats.org/presentationml/2006/main">
  <p:tag name="TIMING" val="|17.4|22.1"/>
</p:tagLst>
</file>

<file path=ppt/tags/tag22.xml><?xml version="1.0" encoding="utf-8"?>
<p:tagLst xmlns:a="http://schemas.openxmlformats.org/drawingml/2006/main" xmlns:r="http://schemas.openxmlformats.org/officeDocument/2006/relationships" xmlns:p="http://schemas.openxmlformats.org/presentationml/2006/main">
  <p:tag name="TIMING" val="|1|25.3"/>
</p:tagLst>
</file>

<file path=ppt/tags/tag23.xml><?xml version="1.0" encoding="utf-8"?>
<p:tagLst xmlns:a="http://schemas.openxmlformats.org/drawingml/2006/main" xmlns:r="http://schemas.openxmlformats.org/officeDocument/2006/relationships" xmlns:p="http://schemas.openxmlformats.org/presentationml/2006/main">
  <p:tag name="TIMING" val="|0.2|55.8"/>
</p:tagLst>
</file>

<file path=ppt/tags/tag24.xml><?xml version="1.0" encoding="utf-8"?>
<p:tagLst xmlns:a="http://schemas.openxmlformats.org/drawingml/2006/main" xmlns:r="http://schemas.openxmlformats.org/officeDocument/2006/relationships" xmlns:p="http://schemas.openxmlformats.org/presentationml/2006/main">
  <p:tag name="TIMING" val="|0.2|32.3"/>
</p:tagLst>
</file>

<file path=ppt/tags/tag25.xml><?xml version="1.0" encoding="utf-8"?>
<p:tagLst xmlns:a="http://schemas.openxmlformats.org/drawingml/2006/main" xmlns:r="http://schemas.openxmlformats.org/officeDocument/2006/relationships" xmlns:p="http://schemas.openxmlformats.org/presentationml/2006/main">
  <p:tag name="TIMING" val="|1.4"/>
</p:tagLst>
</file>

<file path=ppt/tags/tag26.xml><?xml version="1.0" encoding="utf-8"?>
<p:tagLst xmlns:a="http://schemas.openxmlformats.org/drawingml/2006/main" xmlns:r="http://schemas.openxmlformats.org/officeDocument/2006/relationships" xmlns:p="http://schemas.openxmlformats.org/presentationml/2006/main">
  <p:tag name="TIMING" val="|0.5|24.9|2.1"/>
</p:tagLst>
</file>

<file path=ppt/tags/tag27.xml><?xml version="1.0" encoding="utf-8"?>
<p:tagLst xmlns:a="http://schemas.openxmlformats.org/drawingml/2006/main" xmlns:r="http://schemas.openxmlformats.org/officeDocument/2006/relationships" xmlns:p="http://schemas.openxmlformats.org/presentationml/2006/main">
  <p:tag name="TIMING" val="|11.9|23.3|39.6"/>
</p:tagLst>
</file>

<file path=ppt/tags/tag28.xml><?xml version="1.0" encoding="utf-8"?>
<p:tagLst xmlns:a="http://schemas.openxmlformats.org/drawingml/2006/main" xmlns:r="http://schemas.openxmlformats.org/officeDocument/2006/relationships" xmlns:p="http://schemas.openxmlformats.org/presentationml/2006/main">
  <p:tag name="TIMING" val="|0.4|45.9|3"/>
</p:tagLst>
</file>

<file path=ppt/tags/tag29.xml><?xml version="1.0" encoding="utf-8"?>
<p:tagLst xmlns:a="http://schemas.openxmlformats.org/drawingml/2006/main" xmlns:r="http://schemas.openxmlformats.org/officeDocument/2006/relationships" xmlns:p="http://schemas.openxmlformats.org/presentationml/2006/main">
  <p:tag name="TIMING" val="|6.8|6.5"/>
</p:tagLst>
</file>

<file path=ppt/tags/tag3.xml><?xml version="1.0" encoding="utf-8"?>
<p:tagLst xmlns:a="http://schemas.openxmlformats.org/drawingml/2006/main" xmlns:r="http://schemas.openxmlformats.org/officeDocument/2006/relationships" xmlns:p="http://schemas.openxmlformats.org/presentationml/2006/main">
  <p:tag name="TIMING" val="|12.2|23.3|11.8|10.6"/>
</p:tagLst>
</file>

<file path=ppt/tags/tag4.xml><?xml version="1.0" encoding="utf-8"?>
<p:tagLst xmlns:a="http://schemas.openxmlformats.org/drawingml/2006/main" xmlns:r="http://schemas.openxmlformats.org/officeDocument/2006/relationships" xmlns:p="http://schemas.openxmlformats.org/presentationml/2006/main">
  <p:tag name="TIMING" val="|24.6|50.7"/>
</p:tagLst>
</file>

<file path=ppt/tags/tag5.xml><?xml version="1.0" encoding="utf-8"?>
<p:tagLst xmlns:a="http://schemas.openxmlformats.org/drawingml/2006/main" xmlns:r="http://schemas.openxmlformats.org/officeDocument/2006/relationships" xmlns:p="http://schemas.openxmlformats.org/presentationml/2006/main">
  <p:tag name="TIMING" val="|8.1|16|6.4|7.7"/>
</p:tagLst>
</file>

<file path=ppt/tags/tag6.xml><?xml version="1.0" encoding="utf-8"?>
<p:tagLst xmlns:a="http://schemas.openxmlformats.org/drawingml/2006/main" xmlns:r="http://schemas.openxmlformats.org/officeDocument/2006/relationships" xmlns:p="http://schemas.openxmlformats.org/presentationml/2006/main">
  <p:tag name="TIMING" val="|8.6"/>
</p:tagLst>
</file>

<file path=ppt/tags/tag7.xml><?xml version="1.0" encoding="utf-8"?>
<p:tagLst xmlns:a="http://schemas.openxmlformats.org/drawingml/2006/main" xmlns:r="http://schemas.openxmlformats.org/officeDocument/2006/relationships" xmlns:p="http://schemas.openxmlformats.org/presentationml/2006/main">
  <p:tag name="TIMING" val="|10.5|34.9"/>
</p:tagLst>
</file>

<file path=ppt/tags/tag8.xml><?xml version="1.0" encoding="utf-8"?>
<p:tagLst xmlns:a="http://schemas.openxmlformats.org/drawingml/2006/main" xmlns:r="http://schemas.openxmlformats.org/officeDocument/2006/relationships" xmlns:p="http://schemas.openxmlformats.org/presentationml/2006/main">
  <p:tag name="TIMING" val="|3.5|38.2|45.3|14.7"/>
</p:tagLst>
</file>

<file path=ppt/tags/tag9.xml><?xml version="1.0" encoding="utf-8"?>
<p:tagLst xmlns:a="http://schemas.openxmlformats.org/drawingml/2006/main" xmlns:r="http://schemas.openxmlformats.org/officeDocument/2006/relationships" xmlns:p="http://schemas.openxmlformats.org/presentationml/2006/main">
  <p:tag name="TIMING" val="|1.2|17.2"/>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4186</TotalTime>
  <Words>5654</Words>
  <Application>Microsoft Macintosh PowerPoint</Application>
  <PresentationFormat>On-screen Show (4:3)</PresentationFormat>
  <Paragraphs>625</Paragraphs>
  <Slides>67</Slides>
  <Notes>45</Notes>
  <HiddenSlides>0</HiddenSlides>
  <MMClips>0</MMClips>
  <ScaleCrop>false</ScaleCrop>
  <HeadingPairs>
    <vt:vector size="4" baseType="variant">
      <vt:variant>
        <vt:lpstr>Theme</vt:lpstr>
      </vt:variant>
      <vt:variant>
        <vt:i4>1</vt:i4>
      </vt:variant>
      <vt:variant>
        <vt:lpstr>Slide Titles</vt:lpstr>
      </vt:variant>
      <vt:variant>
        <vt:i4>67</vt:i4>
      </vt:variant>
    </vt:vector>
  </HeadingPairs>
  <TitlesOfParts>
    <vt:vector size="68" baseType="lpstr">
      <vt:lpstr>Solstice</vt:lpstr>
      <vt:lpstr>Week 2 Values &amp; Theories</vt:lpstr>
      <vt:lpstr>JOE’S DILEMMA </vt:lpstr>
      <vt:lpstr>JOE’S DILEMMA </vt:lpstr>
      <vt:lpstr>PowerPoint Presentation</vt:lpstr>
      <vt:lpstr>PowerPoint Presentation</vt:lpstr>
      <vt:lpstr>Agenda</vt:lpstr>
      <vt:lpstr>Week 2: Values &amp; Theories</vt:lpstr>
      <vt:lpstr>What are ethics?</vt:lpstr>
      <vt:lpstr>Theories of Ethics</vt:lpstr>
      <vt:lpstr>Divine Command Theory</vt:lpstr>
      <vt:lpstr>Joe’s Dilemma, Revisited</vt:lpstr>
      <vt:lpstr>Divine Command Theory</vt:lpstr>
      <vt:lpstr>Ethical Egoism Theory</vt:lpstr>
      <vt:lpstr>Joe’s Dilemma, Revisited</vt:lpstr>
      <vt:lpstr>Ethical Egoism Theory</vt:lpstr>
      <vt:lpstr>What makes people happy? Spending on Self or Others</vt:lpstr>
      <vt:lpstr>What Makes People Happy?</vt:lpstr>
      <vt:lpstr>What Makes People Happy?</vt:lpstr>
      <vt:lpstr>Experimental Windfalls</vt:lpstr>
      <vt:lpstr>Experimental Windfalls</vt:lpstr>
      <vt:lpstr>Utilitarian Theory</vt:lpstr>
      <vt:lpstr>What Would Mills Do?</vt:lpstr>
      <vt:lpstr>What Would Mills Do?</vt:lpstr>
      <vt:lpstr>The Utilitarian Algorithm</vt:lpstr>
      <vt:lpstr>Joe’s Dilemma, Revisited</vt:lpstr>
      <vt:lpstr>Utilitarian Theory</vt:lpstr>
      <vt:lpstr>Deontology</vt:lpstr>
      <vt:lpstr>Principle of Humanity</vt:lpstr>
      <vt:lpstr>Principle of Universal Law</vt:lpstr>
      <vt:lpstr>Joe’s Dilemma, Revisited</vt:lpstr>
      <vt:lpstr>Deontological Theory</vt:lpstr>
      <vt:lpstr>Contrasting Deontology and Utilitarianism</vt:lpstr>
      <vt:lpstr>Rights Theory (Entitlement Theory)</vt:lpstr>
      <vt:lpstr>Moral Relativism</vt:lpstr>
      <vt:lpstr>Stages of Moral Development</vt:lpstr>
      <vt:lpstr>Kohlberg’s stages of moral development</vt:lpstr>
      <vt:lpstr>Kohlberg’s stages of moral development</vt:lpstr>
      <vt:lpstr>Kohlberg’s stages of moral development</vt:lpstr>
      <vt:lpstr>Which stage are you at?</vt:lpstr>
      <vt:lpstr>Takeaways</vt:lpstr>
      <vt:lpstr>Back-to-school Speech</vt:lpstr>
      <vt:lpstr>What do you think?</vt:lpstr>
      <vt:lpstr>PowerPoint Presentation</vt:lpstr>
      <vt:lpstr>PowerPoint Presentation</vt:lpstr>
      <vt:lpstr>Types of Ethical Dilemmas</vt:lpstr>
      <vt:lpstr>Types of Ethical Dilemmas</vt:lpstr>
      <vt:lpstr>Decision Criteria for Ethical Reasoning</vt:lpstr>
      <vt:lpstr>Resolving Ethical Dilemmas</vt:lpstr>
      <vt:lpstr>Resolving Ethical Dilemmas</vt:lpstr>
      <vt:lpstr>Summary So Far</vt:lpstr>
      <vt:lpstr>Case Analysis</vt:lpstr>
      <vt:lpstr>Case Analysis</vt:lpstr>
      <vt:lpstr>Case Analysis</vt:lpstr>
      <vt:lpstr>The Movie Ticket</vt:lpstr>
      <vt:lpstr>The Movie Ticket</vt:lpstr>
      <vt:lpstr>The Movie Ticket</vt:lpstr>
      <vt:lpstr>The Movie Ticket</vt:lpstr>
      <vt:lpstr>The Movie Ticket</vt:lpstr>
      <vt:lpstr>The Movie Ticket</vt:lpstr>
      <vt:lpstr>The Movie Ticket</vt:lpstr>
      <vt:lpstr>The Parable of the Sadhu</vt:lpstr>
      <vt:lpstr>The Parable of the Sadhu</vt:lpstr>
      <vt:lpstr>The Parable of the Sadhu</vt:lpstr>
      <vt:lpstr>Team Project</vt:lpstr>
      <vt:lpstr>Team Projects: Standards of Participation</vt:lpstr>
      <vt:lpstr>Removing a Team Member</vt:lpstr>
      <vt:lpstr>Assignment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Week 2 Values &amp; Theories</dc:title>
  <dc:creator>Michael</dc:creator>
  <cp:lastModifiedBy>Michael Freimark</cp:lastModifiedBy>
  <cp:revision>164</cp:revision>
  <dcterms:created xsi:type="dcterms:W3CDTF">2006-08-16T00:00:00Z</dcterms:created>
  <dcterms:modified xsi:type="dcterms:W3CDTF">2015-02-03T01:39:02Z</dcterms:modified>
</cp:coreProperties>
</file>