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3" r:id="rId1"/>
  </p:sldMasterIdLst>
  <p:sldIdLst>
    <p:sldId id="256" r:id="rId2"/>
    <p:sldId id="257" r:id="rId3"/>
    <p:sldId id="268" r:id="rId4"/>
    <p:sldId id="258" r:id="rId5"/>
    <p:sldId id="269" r:id="rId6"/>
    <p:sldId id="270" r:id="rId7"/>
    <p:sldId id="271" r:id="rId8"/>
    <p:sldId id="272" r:id="rId9"/>
    <p:sldId id="273" r:id="rId10"/>
    <p:sldId id="274" r:id="rId11"/>
    <p:sldId id="275" r:id="rId12"/>
    <p:sldId id="278" r:id="rId13"/>
    <p:sldId id="27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74" d="100"/>
          <a:sy n="74" d="100"/>
        </p:scale>
        <p:origin x="4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smtClean="0"/>
              <a:t>10/27/2015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88072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624D31-43A5-475A-80CF-332C9F6DCF35}" type="datetimeFigureOut">
              <a:rPr lang="en-US" smtClean="0"/>
              <a:t>10/27/2015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35578688"/>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624D31-43A5-475A-80CF-332C9F6DCF35}" type="datetimeFigureOut">
              <a:rPr lang="en-US" smtClean="0"/>
              <a:t>10/27/2015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94035052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624D31-43A5-475A-80CF-332C9F6DCF35}" type="datetimeFigureOut">
              <a:rPr lang="en-US" smtClean="0"/>
              <a:t>10/27/2015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340632329"/>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624D31-43A5-475A-80CF-332C9F6DCF35}" type="datetimeFigureOut">
              <a:rPr lang="en-US" smtClean="0"/>
              <a:t>10/27/2015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91686169"/>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624D31-43A5-475A-80CF-332C9F6DCF35}" type="datetimeFigureOut">
              <a:rPr lang="en-US" smtClean="0"/>
              <a:t>10/27/2015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5601876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smtClean="0"/>
              <a:t>10/27/2015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1022924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smtClean="0"/>
              <a:t>10/27/2015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54307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smtClean="0"/>
              <a:t>10/27/2015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a:t>
            </a:fld>
            <a:endParaRPr lang="en-US" dirty="0"/>
          </a:p>
        </p:txBody>
      </p:sp>
    </p:spTree>
    <p:extLst>
      <p:ext uri="{BB962C8B-B14F-4D97-AF65-F5344CB8AC3E}">
        <p14:creationId xmlns:p14="http://schemas.microsoft.com/office/powerpoint/2010/main" val="103601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smtClean="0"/>
              <a:t>10/27/2015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757497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smtClean="0"/>
              <a:t>10/27/2015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87291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smtClean="0"/>
              <a:t>10/27/2015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916730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smtClean="0"/>
              <a:t>10/27/2015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61038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94136C-8742-45B2-AF27-D93DF72833A9}" type="datetimeFigureOut">
              <a:rPr lang="en-US" smtClean="0"/>
              <a:t>10/27/2015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138413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ABBEA6-7C60-4B02-AE87-00D78D8422AF}" type="datetimeFigureOut">
              <a:rPr lang="en-US" smtClean="0"/>
              <a:t>10/27/2015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740869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smtClean="0"/>
              <a:t>10/27/2015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43535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8624D31-43A5-475A-80CF-332C9F6DCF35}" type="datetimeFigureOut">
              <a:rPr lang="en-US" smtClean="0"/>
              <a:t>10/27/2015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90740848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mandate376.eu/"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78467" y="1298110"/>
            <a:ext cx="7766936" cy="1646302"/>
          </a:xfrm>
        </p:spPr>
        <p:txBody>
          <a:bodyPr/>
          <a:lstStyle/>
          <a:p>
            <a:pPr algn="ctr"/>
            <a:r>
              <a:rPr lang="en-US" dirty="0" smtClean="0">
                <a:solidFill>
                  <a:schemeClr val="tx1"/>
                </a:solidFill>
              </a:rPr>
              <a:t>US laws and international laws on IT Accessibility</a:t>
            </a:r>
            <a:endParaRPr lang="en-US" dirty="0">
              <a:solidFill>
                <a:schemeClr val="tx1"/>
              </a:solidFill>
            </a:endParaRPr>
          </a:p>
        </p:txBody>
      </p:sp>
      <p:sp>
        <p:nvSpPr>
          <p:cNvPr id="3" name="Subtitle 2"/>
          <p:cNvSpPr>
            <a:spLocks noGrp="1"/>
          </p:cNvSpPr>
          <p:nvPr>
            <p:ph type="subTitle" idx="1"/>
          </p:nvPr>
        </p:nvSpPr>
        <p:spPr/>
        <p:txBody>
          <a:bodyPr>
            <a:normAutofit/>
          </a:bodyPr>
          <a:lstStyle/>
          <a:p>
            <a:pPr algn="ctr"/>
            <a:r>
              <a:rPr lang="en-US" sz="3200" dirty="0" smtClean="0"/>
              <a:t>Chapters 5 and 6</a:t>
            </a:r>
            <a:endParaRPr lang="en-US" sz="3200" dirty="0"/>
          </a:p>
        </p:txBody>
      </p:sp>
    </p:spTree>
    <p:extLst>
      <p:ext uri="{BB962C8B-B14F-4D97-AF65-F5344CB8AC3E}">
        <p14:creationId xmlns:p14="http://schemas.microsoft.com/office/powerpoint/2010/main" val="9345206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967" y="354957"/>
            <a:ext cx="8596668" cy="733063"/>
          </a:xfrm>
        </p:spPr>
        <p:txBody>
          <a:bodyPr/>
          <a:lstStyle/>
          <a:p>
            <a:r>
              <a:rPr lang="en-US" dirty="0" smtClean="0">
                <a:solidFill>
                  <a:schemeClr val="tx1"/>
                </a:solidFill>
              </a:rPr>
              <a:t>Other US laws</a:t>
            </a:r>
            <a:endParaRPr lang="en-US" dirty="0">
              <a:solidFill>
                <a:schemeClr val="tx1"/>
              </a:solidFill>
            </a:endParaRPr>
          </a:p>
        </p:txBody>
      </p:sp>
      <p:sp>
        <p:nvSpPr>
          <p:cNvPr id="3" name="Content Placeholder 2"/>
          <p:cNvSpPr>
            <a:spLocks noGrp="1"/>
          </p:cNvSpPr>
          <p:nvPr>
            <p:ph idx="1"/>
          </p:nvPr>
        </p:nvSpPr>
        <p:spPr>
          <a:xfrm>
            <a:off x="492139" y="1088020"/>
            <a:ext cx="8596668" cy="5058137"/>
          </a:xfrm>
        </p:spPr>
        <p:txBody>
          <a:bodyPr>
            <a:normAutofit/>
          </a:bodyPr>
          <a:lstStyle/>
          <a:p>
            <a:r>
              <a:rPr lang="en-US" sz="2800" dirty="0">
                <a:solidFill>
                  <a:schemeClr val="tx1"/>
                </a:solidFill>
              </a:rPr>
              <a:t>Chafee Amendment to the Copyright </a:t>
            </a:r>
            <a:r>
              <a:rPr lang="en-US" sz="2800" dirty="0" smtClean="0">
                <a:solidFill>
                  <a:schemeClr val="tx1"/>
                </a:solidFill>
              </a:rPr>
              <a:t>Act</a:t>
            </a:r>
            <a:r>
              <a:rPr lang="en-US" sz="2800" dirty="0" smtClean="0"/>
              <a:t>, 1996, U.S. Copyright Act was amended so that it would not be copyright infringement for a nonprofit organization or government to make and distribute reading materials  accessibility for people with print-related disabilities</a:t>
            </a:r>
          </a:p>
          <a:p>
            <a:r>
              <a:rPr lang="en-US" sz="2800" dirty="0" smtClean="0"/>
              <a:t>Communications and Video Accessibility Act (2010)</a:t>
            </a:r>
          </a:p>
          <a:p>
            <a:r>
              <a:rPr lang="en-US" sz="2800" dirty="0" smtClean="0"/>
              <a:t>State laws on IT accessibility</a:t>
            </a:r>
          </a:p>
          <a:p>
            <a:r>
              <a:rPr lang="en-US" sz="2800" dirty="0" smtClean="0"/>
              <a:t>Air Carrier Access Act</a:t>
            </a:r>
          </a:p>
          <a:p>
            <a:endParaRPr lang="en-US" sz="2800" dirty="0" smtClean="0"/>
          </a:p>
          <a:p>
            <a:endParaRPr lang="en-US" sz="2800" dirty="0"/>
          </a:p>
        </p:txBody>
      </p:sp>
    </p:spTree>
    <p:extLst>
      <p:ext uri="{BB962C8B-B14F-4D97-AF65-F5344CB8AC3E}">
        <p14:creationId xmlns:p14="http://schemas.microsoft.com/office/powerpoint/2010/main" val="2371945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840" y="181336"/>
            <a:ext cx="8596668" cy="767788"/>
          </a:xfrm>
        </p:spPr>
        <p:txBody>
          <a:bodyPr/>
          <a:lstStyle/>
          <a:p>
            <a:r>
              <a:rPr lang="en-US" dirty="0" smtClean="0">
                <a:solidFill>
                  <a:schemeClr val="tx1"/>
                </a:solidFill>
              </a:rPr>
              <a:t>International Disability Rights Law</a:t>
            </a:r>
            <a:endParaRPr lang="en-US" dirty="0">
              <a:solidFill>
                <a:schemeClr val="tx1"/>
              </a:solidFill>
            </a:endParaRPr>
          </a:p>
        </p:txBody>
      </p:sp>
      <p:sp>
        <p:nvSpPr>
          <p:cNvPr id="3" name="Content Placeholder 2"/>
          <p:cNvSpPr>
            <a:spLocks noGrp="1"/>
          </p:cNvSpPr>
          <p:nvPr>
            <p:ph idx="1"/>
          </p:nvPr>
        </p:nvSpPr>
        <p:spPr>
          <a:xfrm>
            <a:off x="445840" y="949125"/>
            <a:ext cx="9010676" cy="5497974"/>
          </a:xfrm>
        </p:spPr>
        <p:txBody>
          <a:bodyPr>
            <a:normAutofit/>
          </a:bodyPr>
          <a:lstStyle/>
          <a:p>
            <a:r>
              <a:rPr lang="en-US" sz="2800" dirty="0" smtClean="0"/>
              <a:t>Different approaches taken compared to the US</a:t>
            </a:r>
          </a:p>
          <a:p>
            <a:pPr lvl="1"/>
            <a:r>
              <a:rPr lang="en-US" sz="2600" dirty="0" smtClean="0"/>
              <a:t>Civil rights approach (tiers of protection)</a:t>
            </a:r>
          </a:p>
          <a:p>
            <a:pPr lvl="1"/>
            <a:r>
              <a:rPr lang="en-US" sz="2600" dirty="0" smtClean="0"/>
              <a:t>Human rights approach</a:t>
            </a:r>
          </a:p>
          <a:p>
            <a:r>
              <a:rPr lang="en-US" sz="2800" dirty="0" smtClean="0"/>
              <a:t>Judicial decisions play a larger role in US, England, Canada, Australia, than in civil code countries (e.g. France)</a:t>
            </a:r>
          </a:p>
          <a:p>
            <a:r>
              <a:rPr lang="en-US" sz="2800" dirty="0" smtClean="0"/>
              <a:t>Private lawsuits allowed in some (UK, Spain)</a:t>
            </a:r>
          </a:p>
          <a:p>
            <a:r>
              <a:rPr lang="en-US" sz="2800" dirty="0" smtClean="0"/>
              <a:t>Government can enforce (Norway)</a:t>
            </a:r>
          </a:p>
          <a:p>
            <a:r>
              <a:rPr lang="en-US" sz="2800" dirty="0" smtClean="0"/>
              <a:t>Province-level laws (Canada)</a:t>
            </a:r>
          </a:p>
          <a:p>
            <a:r>
              <a:rPr lang="en-US" sz="2800" dirty="0" smtClean="0"/>
              <a:t>Transparency (Sweden)? Prescriptiveness (Germany)?</a:t>
            </a:r>
          </a:p>
          <a:p>
            <a:endParaRPr lang="en-US" dirty="0"/>
          </a:p>
        </p:txBody>
      </p:sp>
    </p:spTree>
    <p:extLst>
      <p:ext uri="{BB962C8B-B14F-4D97-AF65-F5344CB8AC3E}">
        <p14:creationId xmlns:p14="http://schemas.microsoft.com/office/powerpoint/2010/main" val="11113678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EU Mandate 376</a:t>
            </a:r>
            <a:endParaRPr lang="en-US" dirty="0">
              <a:solidFill>
                <a:schemeClr val="tx1"/>
              </a:solidFill>
            </a:endParaRPr>
          </a:p>
        </p:txBody>
      </p:sp>
      <p:sp>
        <p:nvSpPr>
          <p:cNvPr id="3" name="Content Placeholder 2"/>
          <p:cNvSpPr>
            <a:spLocks noGrp="1"/>
          </p:cNvSpPr>
          <p:nvPr>
            <p:ph idx="1"/>
          </p:nvPr>
        </p:nvSpPr>
        <p:spPr>
          <a:xfrm>
            <a:off x="677334" y="1527858"/>
            <a:ext cx="8596668" cy="4907665"/>
          </a:xfrm>
        </p:spPr>
        <p:txBody>
          <a:bodyPr>
            <a:noAutofit/>
          </a:bodyPr>
          <a:lstStyle/>
          <a:p>
            <a:r>
              <a:rPr lang="en-US" altLang="ja-JP" sz="2800" dirty="0">
                <a:ea typeface="MS PGothic" panose="020B0600070205080204" pitchFamily="34" charset="-128"/>
              </a:rPr>
              <a:t>European Union Mandate 376 (</a:t>
            </a:r>
            <a:r>
              <a:rPr lang="en-US" altLang="ja-JP" sz="2800" dirty="0">
                <a:ea typeface="MS PGothic" panose="020B0600070205080204" pitchFamily="34" charset="-128"/>
                <a:hlinkClick r:id="rId2"/>
              </a:rPr>
              <a:t>http://www.mandate376.eu/</a:t>
            </a:r>
            <a:r>
              <a:rPr lang="en-US" altLang="ja-JP" sz="2800" dirty="0">
                <a:ea typeface="MS PGothic" panose="020B0600070205080204" pitchFamily="34" charset="-128"/>
              </a:rPr>
              <a:t>) requires procurement and development of accessible technologies by EU governments</a:t>
            </a:r>
          </a:p>
          <a:p>
            <a:r>
              <a:rPr lang="en-US" altLang="ja-JP" sz="2800" dirty="0">
                <a:ea typeface="MS PGothic" panose="020B0600070205080204" pitchFamily="34" charset="-128"/>
              </a:rPr>
              <a:t>Prior to EU Mandate 376, many European countries, such as the UK, Italy, and Germany, and other countries around the world, including Australia and Canada, also had information technology accessibility requirements. </a:t>
            </a:r>
            <a:endParaRPr lang="en-US" altLang="ja-JP" sz="2800" dirty="0" smtClean="0">
              <a:ea typeface="MS PGothic" panose="020B0600070205080204" pitchFamily="34" charset="-128"/>
            </a:endParaRPr>
          </a:p>
          <a:p>
            <a:r>
              <a:rPr lang="en-US" altLang="en-US" sz="2800" dirty="0" smtClean="0">
                <a:ea typeface="MS PGothic" panose="020B0600070205080204" pitchFamily="34" charset="-128"/>
              </a:rPr>
              <a:t>Harmonized with US Section 508</a:t>
            </a:r>
            <a:endParaRPr lang="en-US" altLang="en-US" sz="2800" dirty="0"/>
          </a:p>
          <a:p>
            <a:endParaRPr lang="en-US" sz="2800" dirty="0"/>
          </a:p>
        </p:txBody>
      </p:sp>
    </p:spTree>
    <p:extLst>
      <p:ext uri="{BB962C8B-B14F-4D97-AF65-F5344CB8AC3E}">
        <p14:creationId xmlns:p14="http://schemas.microsoft.com/office/powerpoint/2010/main" val="3642513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415" y="239210"/>
            <a:ext cx="8596668" cy="1320800"/>
          </a:xfrm>
        </p:spPr>
        <p:txBody>
          <a:bodyPr/>
          <a:lstStyle/>
          <a:p>
            <a:r>
              <a:rPr lang="en-US" altLang="en-US" dirty="0">
                <a:solidFill>
                  <a:schemeClr val="tx1"/>
                </a:solidFill>
              </a:rPr>
              <a:t>United Nations Convention on the Rights of Persons with Disabilities</a:t>
            </a:r>
            <a:endParaRPr lang="en-US" dirty="0">
              <a:solidFill>
                <a:schemeClr val="tx1"/>
              </a:solidFill>
            </a:endParaRPr>
          </a:p>
        </p:txBody>
      </p:sp>
      <p:sp>
        <p:nvSpPr>
          <p:cNvPr id="3" name="Content Placeholder 2"/>
          <p:cNvSpPr>
            <a:spLocks noGrp="1"/>
          </p:cNvSpPr>
          <p:nvPr>
            <p:ph idx="1"/>
          </p:nvPr>
        </p:nvSpPr>
        <p:spPr>
          <a:xfrm>
            <a:off x="457415" y="1745207"/>
            <a:ext cx="8596668" cy="4539848"/>
          </a:xfrm>
        </p:spPr>
        <p:txBody>
          <a:bodyPr>
            <a:normAutofit/>
          </a:bodyPr>
          <a:lstStyle/>
          <a:p>
            <a:pPr>
              <a:lnSpc>
                <a:spcPct val="80000"/>
              </a:lnSpc>
            </a:pPr>
            <a:r>
              <a:rPr lang="en-US" altLang="en-US" sz="2800" dirty="0"/>
              <a:t>The CRPD, an international human rights treaty, also addresses accessible technology</a:t>
            </a:r>
          </a:p>
          <a:p>
            <a:pPr>
              <a:lnSpc>
                <a:spcPct val="80000"/>
              </a:lnSpc>
            </a:pPr>
            <a:r>
              <a:rPr lang="en-US" altLang="en-US" sz="2800" dirty="0"/>
              <a:t>Article 9 of the CRPD calls upon countries to “Promote access for persons with disabilities to new information and communications technologies and systems, including the Internet”</a:t>
            </a:r>
          </a:p>
          <a:p>
            <a:pPr>
              <a:lnSpc>
                <a:spcPct val="80000"/>
              </a:lnSpc>
            </a:pPr>
            <a:r>
              <a:rPr lang="en-US" altLang="en-US" sz="2800" dirty="0"/>
              <a:t>Article 21 encourages countries to “[provide] information intended for the general public to persons with disabilities in accessible formats and technologies appropriate to different kinds of disabilities”</a:t>
            </a:r>
          </a:p>
          <a:p>
            <a:endParaRPr lang="en-US" dirty="0"/>
          </a:p>
        </p:txBody>
      </p:sp>
    </p:spTree>
    <p:extLst>
      <p:ext uri="{BB962C8B-B14F-4D97-AF65-F5344CB8AC3E}">
        <p14:creationId xmlns:p14="http://schemas.microsoft.com/office/powerpoint/2010/main" val="2003396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9808" y="140162"/>
            <a:ext cx="10058400" cy="1450757"/>
          </a:xfrm>
        </p:spPr>
        <p:txBody>
          <a:bodyPr>
            <a:normAutofit/>
          </a:bodyPr>
          <a:lstStyle/>
          <a:p>
            <a:r>
              <a:rPr lang="en-US" sz="4000" dirty="0" smtClean="0">
                <a:solidFill>
                  <a:schemeClr val="tx1"/>
                </a:solidFill>
              </a:rPr>
              <a:t>Introduction</a:t>
            </a:r>
            <a:endParaRPr lang="en-US" sz="4000" dirty="0">
              <a:solidFill>
                <a:schemeClr val="tx1"/>
              </a:solidFill>
            </a:endParaRPr>
          </a:p>
        </p:txBody>
      </p:sp>
      <p:sp>
        <p:nvSpPr>
          <p:cNvPr id="3" name="Content Placeholder 2"/>
          <p:cNvSpPr>
            <a:spLocks noGrp="1"/>
          </p:cNvSpPr>
          <p:nvPr>
            <p:ph idx="1"/>
          </p:nvPr>
        </p:nvSpPr>
        <p:spPr>
          <a:xfrm>
            <a:off x="540174" y="865541"/>
            <a:ext cx="8596668" cy="5546834"/>
          </a:xfrm>
        </p:spPr>
        <p:txBody>
          <a:bodyPr>
            <a:noAutofit/>
          </a:bodyPr>
          <a:lstStyle/>
          <a:p>
            <a:r>
              <a:rPr lang="en-US" sz="2800" dirty="0" smtClean="0"/>
              <a:t>Laws and lawsuits bring attention and enforcement to IT accessibility</a:t>
            </a:r>
          </a:p>
          <a:p>
            <a:r>
              <a:rPr lang="en-US" sz="2800" dirty="0" smtClean="0"/>
              <a:t>Anti-discrimination laws addressing disability</a:t>
            </a:r>
          </a:p>
          <a:p>
            <a:pPr lvl="1"/>
            <a:r>
              <a:rPr lang="en-US" sz="2400" dirty="0" smtClean="0"/>
              <a:t>Not just attitudinal, but there are physical barriers</a:t>
            </a:r>
          </a:p>
          <a:p>
            <a:pPr lvl="1"/>
            <a:r>
              <a:rPr lang="en-US" sz="2400" dirty="0" smtClean="0"/>
              <a:t>Providing an accommodation or removing a barrier</a:t>
            </a:r>
          </a:p>
          <a:p>
            <a:pPr lvl="1"/>
            <a:r>
              <a:rPr lang="en-US" sz="2400" dirty="0" smtClean="0"/>
              <a:t>What is an accommodation? Chairs? Windows?</a:t>
            </a:r>
          </a:p>
          <a:p>
            <a:pPr lvl="1"/>
            <a:r>
              <a:rPr lang="en-US" sz="2400" dirty="0" smtClean="0"/>
              <a:t>What are the costs of the accommodations?</a:t>
            </a:r>
          </a:p>
          <a:p>
            <a:pPr lvl="2"/>
            <a:r>
              <a:rPr lang="en-US" sz="2400" dirty="0" smtClean="0"/>
              <a:t>Reasonable accommodation? Fundamental alteration? Undue burden?</a:t>
            </a:r>
          </a:p>
          <a:p>
            <a:endParaRPr lang="en-US" sz="2800" dirty="0"/>
          </a:p>
        </p:txBody>
      </p:sp>
    </p:spTree>
    <p:extLst>
      <p:ext uri="{BB962C8B-B14F-4D97-AF65-F5344CB8AC3E}">
        <p14:creationId xmlns:p14="http://schemas.microsoft.com/office/powerpoint/2010/main" val="3777118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5289" y="169763"/>
            <a:ext cx="8596668" cy="1320800"/>
          </a:xfrm>
        </p:spPr>
        <p:txBody>
          <a:bodyPr/>
          <a:lstStyle/>
          <a:p>
            <a:r>
              <a:rPr lang="en-US" dirty="0" smtClean="0">
                <a:solidFill>
                  <a:schemeClr val="tx1"/>
                </a:solidFill>
              </a:rPr>
              <a:t>U.S. Disability Rights Laws</a:t>
            </a:r>
            <a:endParaRPr lang="en-US" dirty="0">
              <a:solidFill>
                <a:schemeClr val="tx1"/>
              </a:solidFill>
            </a:endParaRPr>
          </a:p>
        </p:txBody>
      </p:sp>
      <p:sp>
        <p:nvSpPr>
          <p:cNvPr id="3" name="Content Placeholder 2"/>
          <p:cNvSpPr>
            <a:spLocks noGrp="1"/>
          </p:cNvSpPr>
          <p:nvPr>
            <p:ph idx="1"/>
          </p:nvPr>
        </p:nvSpPr>
        <p:spPr>
          <a:xfrm>
            <a:off x="295369" y="830163"/>
            <a:ext cx="8596668" cy="5555847"/>
          </a:xfrm>
        </p:spPr>
        <p:txBody>
          <a:bodyPr>
            <a:normAutofit fontScale="92500" lnSpcReduction="10000"/>
          </a:bodyPr>
          <a:lstStyle/>
          <a:p>
            <a:r>
              <a:rPr lang="en-US" sz="2800" dirty="0" smtClean="0"/>
              <a:t>Often focus on the purchaser of technology, not the manufacturer of technology (developers and vendors generally have no direct liability for creating inaccessible products, only Title I accommodations as an employer)</a:t>
            </a:r>
          </a:p>
          <a:p>
            <a:r>
              <a:rPr lang="en-US" sz="2800" dirty="0" smtClean="0"/>
              <a:t>From a US point of view, the legal requirements for accessibility fall on purchasers or licensors of technology</a:t>
            </a:r>
          </a:p>
          <a:p>
            <a:r>
              <a:rPr lang="en-US" sz="2800" dirty="0" smtClean="0"/>
              <a:t>Technology changes more than physical settings (accessible bathrooms today won’t become inaccessible tomorrow)</a:t>
            </a:r>
          </a:p>
          <a:p>
            <a:r>
              <a:rPr lang="en-US" sz="2800" dirty="0" smtClean="0"/>
              <a:t>Therefore, performance-based standards offer some benefits—”substantially equivalent ease of use”</a:t>
            </a:r>
          </a:p>
          <a:p>
            <a:pPr lvl="1"/>
            <a:r>
              <a:rPr lang="en-US" sz="2400" dirty="0" smtClean="0"/>
              <a:t>Point of sale machines (Lucky Brand Jeans)</a:t>
            </a:r>
          </a:p>
          <a:p>
            <a:endParaRPr lang="en-US" dirty="0" smtClean="0"/>
          </a:p>
          <a:p>
            <a:endParaRPr lang="en-US" dirty="0"/>
          </a:p>
        </p:txBody>
      </p:sp>
    </p:spTree>
    <p:extLst>
      <p:ext uri="{BB962C8B-B14F-4D97-AF65-F5344CB8AC3E}">
        <p14:creationId xmlns:p14="http://schemas.microsoft.com/office/powerpoint/2010/main" val="3832430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1302" y="225552"/>
            <a:ext cx="8596668" cy="652272"/>
          </a:xfrm>
        </p:spPr>
        <p:txBody>
          <a:bodyPr>
            <a:noAutofit/>
          </a:bodyPr>
          <a:lstStyle/>
          <a:p>
            <a:r>
              <a:rPr lang="en-US" sz="4000" dirty="0" smtClean="0">
                <a:solidFill>
                  <a:schemeClr val="tx1"/>
                </a:solidFill>
              </a:rPr>
              <a:t>Section 504 of the Rehabilitation Act of 1973</a:t>
            </a:r>
            <a:endParaRPr lang="en-US" sz="4000" dirty="0">
              <a:solidFill>
                <a:schemeClr val="tx1"/>
              </a:solidFill>
            </a:endParaRPr>
          </a:p>
        </p:txBody>
      </p:sp>
      <p:sp>
        <p:nvSpPr>
          <p:cNvPr id="3" name="Content Placeholder 2"/>
          <p:cNvSpPr>
            <a:spLocks noGrp="1"/>
          </p:cNvSpPr>
          <p:nvPr>
            <p:ph idx="1"/>
          </p:nvPr>
        </p:nvSpPr>
        <p:spPr>
          <a:xfrm>
            <a:off x="485310" y="1574156"/>
            <a:ext cx="8596668" cy="4687747"/>
          </a:xfrm>
        </p:spPr>
        <p:txBody>
          <a:bodyPr>
            <a:normAutofit/>
          </a:bodyPr>
          <a:lstStyle/>
          <a:p>
            <a:r>
              <a:rPr lang="en-US" sz="2800" dirty="0" smtClean="0"/>
              <a:t>Prohibits the federal government, and recipients of federal funding, from denying participation in and the benefits of, or discriminating against people in any program or activity, solely on the basis of disability</a:t>
            </a:r>
          </a:p>
          <a:p>
            <a:r>
              <a:rPr lang="en-US" sz="2800" dirty="0" smtClean="0"/>
              <a:t>A major law to prohibit discrimination, even if it doesn’t directly discuss technology</a:t>
            </a:r>
          </a:p>
          <a:p>
            <a:r>
              <a:rPr lang="en-US" sz="2800" dirty="0" smtClean="0"/>
              <a:t>Title II of the ADA has similar reach over state government, even when no federal funding is present </a:t>
            </a:r>
            <a:endParaRPr lang="en-US" sz="2800" dirty="0"/>
          </a:p>
        </p:txBody>
      </p:sp>
    </p:spTree>
    <p:extLst>
      <p:ext uri="{BB962C8B-B14F-4D97-AF65-F5344CB8AC3E}">
        <p14:creationId xmlns:p14="http://schemas.microsoft.com/office/powerpoint/2010/main" val="3324655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691" y="308658"/>
            <a:ext cx="8596668" cy="964557"/>
          </a:xfrm>
        </p:spPr>
        <p:txBody>
          <a:bodyPr/>
          <a:lstStyle/>
          <a:p>
            <a:r>
              <a:rPr lang="en-US" dirty="0" smtClean="0">
                <a:solidFill>
                  <a:schemeClr val="tx1"/>
                </a:solidFill>
              </a:rPr>
              <a:t>Section 508 of the Rehabilitation Act</a:t>
            </a:r>
            <a:endParaRPr lang="en-US" dirty="0">
              <a:solidFill>
                <a:schemeClr val="tx1"/>
              </a:solidFill>
            </a:endParaRPr>
          </a:p>
        </p:txBody>
      </p:sp>
      <p:sp>
        <p:nvSpPr>
          <p:cNvPr id="3" name="Content Placeholder 2"/>
          <p:cNvSpPr>
            <a:spLocks noGrp="1"/>
          </p:cNvSpPr>
          <p:nvPr>
            <p:ph idx="1"/>
          </p:nvPr>
        </p:nvSpPr>
        <p:spPr>
          <a:xfrm>
            <a:off x="306944" y="1111171"/>
            <a:ext cx="8596668" cy="5347502"/>
          </a:xfrm>
        </p:spPr>
        <p:txBody>
          <a:bodyPr>
            <a:normAutofit/>
          </a:bodyPr>
          <a:lstStyle/>
          <a:p>
            <a:r>
              <a:rPr lang="en-US" sz="2800" dirty="0" smtClean="0"/>
              <a:t>Addresses technology in the federal government (when agencies are “developing, procuring, maintaining, and using electronic and information technology”</a:t>
            </a:r>
          </a:p>
          <a:p>
            <a:r>
              <a:rPr lang="en-US" sz="2800" dirty="0" smtClean="0"/>
              <a:t>Covers both public-facing technology and technology for federal employees</a:t>
            </a:r>
          </a:p>
          <a:p>
            <a:r>
              <a:rPr lang="en-US" sz="2800" dirty="0" smtClean="0"/>
              <a:t>Clear requirements, but enforcement has often been lacking</a:t>
            </a:r>
          </a:p>
          <a:p>
            <a:r>
              <a:rPr lang="en-US" sz="2800" dirty="0" smtClean="0"/>
              <a:t>Data collection was lacking from 2003-2010</a:t>
            </a:r>
          </a:p>
          <a:p>
            <a:r>
              <a:rPr lang="en-US" sz="2800" dirty="0" smtClean="0"/>
              <a:t>The 508 Refresh (since 2006…almost done!)</a:t>
            </a:r>
          </a:p>
          <a:p>
            <a:endParaRPr lang="en-US" dirty="0"/>
          </a:p>
        </p:txBody>
      </p:sp>
    </p:spTree>
    <p:extLst>
      <p:ext uri="{BB962C8B-B14F-4D97-AF65-F5344CB8AC3E}">
        <p14:creationId xmlns:p14="http://schemas.microsoft.com/office/powerpoint/2010/main" val="862533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6392" y="308658"/>
            <a:ext cx="8596668" cy="871960"/>
          </a:xfrm>
        </p:spPr>
        <p:txBody>
          <a:bodyPr>
            <a:normAutofit/>
          </a:bodyPr>
          <a:lstStyle/>
          <a:p>
            <a:r>
              <a:rPr lang="en-US" sz="4000" dirty="0" smtClean="0">
                <a:solidFill>
                  <a:schemeClr val="tx1"/>
                </a:solidFill>
              </a:rPr>
              <a:t>The Americans with Disabilities Act</a:t>
            </a:r>
            <a:endParaRPr lang="en-US" sz="4000" dirty="0">
              <a:solidFill>
                <a:schemeClr val="tx1"/>
              </a:solidFill>
            </a:endParaRPr>
          </a:p>
        </p:txBody>
      </p:sp>
      <p:sp>
        <p:nvSpPr>
          <p:cNvPr id="3" name="Content Placeholder 2"/>
          <p:cNvSpPr>
            <a:spLocks noGrp="1"/>
          </p:cNvSpPr>
          <p:nvPr>
            <p:ph idx="1"/>
          </p:nvPr>
        </p:nvSpPr>
        <p:spPr>
          <a:xfrm>
            <a:off x="376392" y="1269338"/>
            <a:ext cx="8596668" cy="4946267"/>
          </a:xfrm>
        </p:spPr>
        <p:txBody>
          <a:bodyPr>
            <a:normAutofit/>
          </a:bodyPr>
          <a:lstStyle/>
          <a:p>
            <a:r>
              <a:rPr lang="en-US" sz="3200" dirty="0" smtClean="0"/>
              <a:t>Title I-Employment</a:t>
            </a:r>
          </a:p>
          <a:p>
            <a:pPr lvl="1"/>
            <a:r>
              <a:rPr lang="en-US" sz="3000" dirty="0" smtClean="0"/>
              <a:t>Entities with more than 15 employees or those receiving federal funding</a:t>
            </a:r>
          </a:p>
          <a:p>
            <a:pPr lvl="1"/>
            <a:r>
              <a:rPr lang="en-US" sz="3000" dirty="0" smtClean="0"/>
              <a:t>Must make reasonable accommodations, and not discriminate</a:t>
            </a:r>
          </a:p>
          <a:p>
            <a:pPr lvl="1"/>
            <a:r>
              <a:rPr lang="en-US" sz="3000" dirty="0" smtClean="0"/>
              <a:t>Not allowed to use selection criteria that discriminate against PWD</a:t>
            </a:r>
          </a:p>
          <a:p>
            <a:pPr lvl="1"/>
            <a:r>
              <a:rPr lang="en-US" sz="3000" dirty="0" smtClean="0"/>
              <a:t>Very little case law on this topic</a:t>
            </a:r>
          </a:p>
          <a:p>
            <a:endParaRPr lang="en-US" sz="3200" dirty="0"/>
          </a:p>
        </p:txBody>
      </p:sp>
    </p:spTree>
    <p:extLst>
      <p:ext uri="{BB962C8B-B14F-4D97-AF65-F5344CB8AC3E}">
        <p14:creationId xmlns:p14="http://schemas.microsoft.com/office/powerpoint/2010/main" val="300994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6392" y="308658"/>
            <a:ext cx="8596668" cy="871960"/>
          </a:xfrm>
        </p:spPr>
        <p:txBody>
          <a:bodyPr>
            <a:normAutofit/>
          </a:bodyPr>
          <a:lstStyle/>
          <a:p>
            <a:r>
              <a:rPr lang="en-US" sz="4000" dirty="0" smtClean="0">
                <a:solidFill>
                  <a:schemeClr val="tx1"/>
                </a:solidFill>
              </a:rPr>
              <a:t>The Americans with Disabilities Act</a:t>
            </a:r>
            <a:endParaRPr lang="en-US" sz="4000" dirty="0">
              <a:solidFill>
                <a:schemeClr val="tx1"/>
              </a:solidFill>
            </a:endParaRPr>
          </a:p>
        </p:txBody>
      </p:sp>
      <p:sp>
        <p:nvSpPr>
          <p:cNvPr id="3" name="Content Placeholder 2"/>
          <p:cNvSpPr>
            <a:spLocks noGrp="1"/>
          </p:cNvSpPr>
          <p:nvPr>
            <p:ph idx="1"/>
          </p:nvPr>
        </p:nvSpPr>
        <p:spPr>
          <a:xfrm>
            <a:off x="376392" y="1269338"/>
            <a:ext cx="8596668" cy="4946267"/>
          </a:xfrm>
        </p:spPr>
        <p:txBody>
          <a:bodyPr>
            <a:normAutofit/>
          </a:bodyPr>
          <a:lstStyle/>
          <a:p>
            <a:r>
              <a:rPr lang="en-US" sz="3200" dirty="0" smtClean="0"/>
              <a:t>Title II-State and Local Government</a:t>
            </a:r>
          </a:p>
          <a:p>
            <a:pPr lvl="1"/>
            <a:r>
              <a:rPr lang="en-US" sz="3000" dirty="0" smtClean="0"/>
              <a:t>Rulemaking process for web sites is now underway</a:t>
            </a:r>
          </a:p>
          <a:p>
            <a:pPr lvl="1"/>
            <a:r>
              <a:rPr lang="en-US" sz="3000" dirty="0" smtClean="0"/>
              <a:t>Note: many states have state-level 508 laws that accomplish the same thing</a:t>
            </a:r>
          </a:p>
          <a:p>
            <a:pPr lvl="1"/>
            <a:r>
              <a:rPr lang="en-US" sz="3000" dirty="0" smtClean="0"/>
              <a:t>Maryland’s IT Non Visual Access law has a strange exception</a:t>
            </a:r>
            <a:endParaRPr lang="en-US" sz="3000" dirty="0"/>
          </a:p>
        </p:txBody>
      </p:sp>
    </p:spTree>
    <p:extLst>
      <p:ext uri="{BB962C8B-B14F-4D97-AF65-F5344CB8AC3E}">
        <p14:creationId xmlns:p14="http://schemas.microsoft.com/office/powerpoint/2010/main" val="2518097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6392" y="308658"/>
            <a:ext cx="8596668" cy="871960"/>
          </a:xfrm>
        </p:spPr>
        <p:txBody>
          <a:bodyPr>
            <a:normAutofit/>
          </a:bodyPr>
          <a:lstStyle/>
          <a:p>
            <a:r>
              <a:rPr lang="en-US" sz="4000" dirty="0" smtClean="0">
                <a:solidFill>
                  <a:schemeClr val="tx1"/>
                </a:solidFill>
              </a:rPr>
              <a:t>The Americans with Disabilities Act</a:t>
            </a:r>
            <a:endParaRPr lang="en-US" sz="4000" dirty="0">
              <a:solidFill>
                <a:schemeClr val="tx1"/>
              </a:solidFill>
            </a:endParaRPr>
          </a:p>
        </p:txBody>
      </p:sp>
      <p:sp>
        <p:nvSpPr>
          <p:cNvPr id="3" name="Content Placeholder 2"/>
          <p:cNvSpPr>
            <a:spLocks noGrp="1"/>
          </p:cNvSpPr>
          <p:nvPr>
            <p:ph idx="1"/>
          </p:nvPr>
        </p:nvSpPr>
        <p:spPr>
          <a:xfrm>
            <a:off x="376392" y="1269338"/>
            <a:ext cx="8596668" cy="4946267"/>
          </a:xfrm>
        </p:spPr>
        <p:txBody>
          <a:bodyPr>
            <a:normAutofit/>
          </a:bodyPr>
          <a:lstStyle/>
          <a:p>
            <a:r>
              <a:rPr lang="en-US" sz="3200" dirty="0" smtClean="0"/>
              <a:t>Title III-Public Accommodations </a:t>
            </a:r>
          </a:p>
          <a:p>
            <a:pPr lvl="1"/>
            <a:r>
              <a:rPr lang="en-US" sz="3000" dirty="0" smtClean="0"/>
              <a:t>12 categories of public accommodations</a:t>
            </a:r>
          </a:p>
          <a:p>
            <a:pPr lvl="1"/>
            <a:r>
              <a:rPr lang="en-US" sz="3000" dirty="0" smtClean="0"/>
              <a:t>When the ADA was signed into law the Internet did not yet exist</a:t>
            </a:r>
          </a:p>
          <a:p>
            <a:pPr lvl="1"/>
            <a:r>
              <a:rPr lang="en-US" sz="3000" dirty="0" err="1" smtClean="0"/>
              <a:t>Deval</a:t>
            </a:r>
            <a:r>
              <a:rPr lang="en-US" sz="3000" dirty="0" smtClean="0"/>
              <a:t> Patrick, Civil Rights Division AAG at US Justice Department, wrote in 1996, that covered entities under the ADA are required to make their web sites accessible</a:t>
            </a:r>
          </a:p>
          <a:p>
            <a:pPr lvl="1"/>
            <a:endParaRPr lang="en-US" sz="3000" dirty="0"/>
          </a:p>
        </p:txBody>
      </p:sp>
    </p:spTree>
    <p:extLst>
      <p:ext uri="{BB962C8B-B14F-4D97-AF65-F5344CB8AC3E}">
        <p14:creationId xmlns:p14="http://schemas.microsoft.com/office/powerpoint/2010/main" val="942146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6392" y="308658"/>
            <a:ext cx="8596668" cy="871960"/>
          </a:xfrm>
        </p:spPr>
        <p:txBody>
          <a:bodyPr>
            <a:normAutofit/>
          </a:bodyPr>
          <a:lstStyle/>
          <a:p>
            <a:r>
              <a:rPr lang="en-US" sz="4000" dirty="0" smtClean="0">
                <a:solidFill>
                  <a:schemeClr val="tx1"/>
                </a:solidFill>
              </a:rPr>
              <a:t>The Americans with Disabilities Act</a:t>
            </a:r>
            <a:endParaRPr lang="en-US" sz="4000" dirty="0">
              <a:solidFill>
                <a:schemeClr val="tx1"/>
              </a:solidFill>
            </a:endParaRPr>
          </a:p>
        </p:txBody>
      </p:sp>
      <p:sp>
        <p:nvSpPr>
          <p:cNvPr id="3" name="Content Placeholder 2"/>
          <p:cNvSpPr>
            <a:spLocks noGrp="1"/>
          </p:cNvSpPr>
          <p:nvPr>
            <p:ph idx="1"/>
          </p:nvPr>
        </p:nvSpPr>
        <p:spPr>
          <a:xfrm>
            <a:off x="376392" y="1269338"/>
            <a:ext cx="8596668" cy="5316657"/>
          </a:xfrm>
        </p:spPr>
        <p:txBody>
          <a:bodyPr>
            <a:normAutofit fontScale="92500"/>
          </a:bodyPr>
          <a:lstStyle/>
          <a:p>
            <a:r>
              <a:rPr lang="en-US" sz="3200" dirty="0" smtClean="0"/>
              <a:t>Title III-Public Accommodations </a:t>
            </a:r>
          </a:p>
          <a:p>
            <a:pPr lvl="1"/>
            <a:r>
              <a:rPr lang="en-US" sz="3000" dirty="0" smtClean="0"/>
              <a:t>NFB vs. Target (2006-2008)</a:t>
            </a:r>
          </a:p>
          <a:p>
            <a:pPr lvl="2"/>
            <a:r>
              <a:rPr lang="en-US" sz="2800" dirty="0" smtClean="0"/>
              <a:t>Preliminary ruling: ADA applied to web site</a:t>
            </a:r>
          </a:p>
          <a:p>
            <a:pPr lvl="2"/>
            <a:r>
              <a:rPr lang="en-US" sz="2800" dirty="0" smtClean="0"/>
              <a:t>Nexus to a physical location</a:t>
            </a:r>
          </a:p>
          <a:p>
            <a:pPr lvl="2"/>
            <a:r>
              <a:rPr lang="en-US" sz="2800" dirty="0" smtClean="0"/>
              <a:t>California’s Unruh Act and Disabled Persons Act also applies, without regard to physical location</a:t>
            </a:r>
          </a:p>
          <a:p>
            <a:pPr lvl="1"/>
            <a:r>
              <a:rPr lang="en-US" sz="3000" dirty="0" smtClean="0"/>
              <a:t>NAD v. Netflix </a:t>
            </a:r>
          </a:p>
          <a:p>
            <a:pPr lvl="1"/>
            <a:r>
              <a:rPr lang="en-US" sz="3000" dirty="0" smtClean="0"/>
              <a:t>NFB vs. </a:t>
            </a:r>
            <a:r>
              <a:rPr lang="en-US" sz="3000" dirty="0" err="1" smtClean="0"/>
              <a:t>Scribd</a:t>
            </a:r>
            <a:endParaRPr lang="en-US" sz="3000" dirty="0" smtClean="0"/>
          </a:p>
          <a:p>
            <a:pPr lvl="2"/>
            <a:r>
              <a:rPr lang="en-US" sz="2800" dirty="0" smtClean="0"/>
              <a:t>Courts said in both cases that no physical location was required for ADA protections</a:t>
            </a:r>
          </a:p>
          <a:p>
            <a:pPr lvl="2"/>
            <a:endParaRPr lang="en-US" sz="2800" dirty="0"/>
          </a:p>
        </p:txBody>
      </p:sp>
    </p:spTree>
    <p:extLst>
      <p:ext uri="{BB962C8B-B14F-4D97-AF65-F5344CB8AC3E}">
        <p14:creationId xmlns:p14="http://schemas.microsoft.com/office/powerpoint/2010/main" val="393140389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10134</TotalTime>
  <Words>795</Words>
  <Application>Microsoft Office PowerPoint</Application>
  <PresentationFormat>Widescreen</PresentationFormat>
  <Paragraphs>73</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MS PGothic</vt:lpstr>
      <vt:lpstr>Arial</vt:lpstr>
      <vt:lpstr>Trebuchet MS</vt:lpstr>
      <vt:lpstr>Wingdings 3</vt:lpstr>
      <vt:lpstr>Facet</vt:lpstr>
      <vt:lpstr>US laws and international laws on IT Accessibility</vt:lpstr>
      <vt:lpstr>Introduction</vt:lpstr>
      <vt:lpstr>U.S. Disability Rights Laws</vt:lpstr>
      <vt:lpstr>Section 504 of the Rehabilitation Act of 1973</vt:lpstr>
      <vt:lpstr>Section 508 of the Rehabilitation Act</vt:lpstr>
      <vt:lpstr>The Americans with Disabilities Act</vt:lpstr>
      <vt:lpstr>The Americans with Disabilities Act</vt:lpstr>
      <vt:lpstr>The Americans with Disabilities Act</vt:lpstr>
      <vt:lpstr>The Americans with Disabilities Act</vt:lpstr>
      <vt:lpstr>Other US laws</vt:lpstr>
      <vt:lpstr>International Disability Rights Law</vt:lpstr>
      <vt:lpstr>EU Mandate 376</vt:lpstr>
      <vt:lpstr>United Nations Convention on the Rights of Persons with Disabilities</vt:lpstr>
    </vt:vector>
  </TitlesOfParts>
  <Company>Towson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Technical Standards for Accessibility</dc:title>
  <dc:creator>Lazar, Jonathan</dc:creator>
  <cp:lastModifiedBy>ASUS</cp:lastModifiedBy>
  <cp:revision>11</cp:revision>
  <dcterms:created xsi:type="dcterms:W3CDTF">2015-10-01T16:56:39Z</dcterms:created>
  <dcterms:modified xsi:type="dcterms:W3CDTF">2015-10-28T00:34:09Z</dcterms:modified>
</cp:coreProperties>
</file>