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</p:sldMasterIdLst>
  <p:notesMasterIdLst>
    <p:notesMasterId r:id="rId36"/>
  </p:notesMasterIdLst>
  <p:sldIdLst>
    <p:sldId id="298" r:id="rId5"/>
    <p:sldId id="256" r:id="rId6"/>
    <p:sldId id="292" r:id="rId7"/>
    <p:sldId id="293" r:id="rId8"/>
    <p:sldId id="323" r:id="rId9"/>
    <p:sldId id="322" r:id="rId10"/>
    <p:sldId id="300" r:id="rId11"/>
    <p:sldId id="299" r:id="rId12"/>
    <p:sldId id="294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320" r:id="rId23"/>
    <p:sldId id="321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289" r:id="rId34"/>
    <p:sldId id="310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sef" initials="J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F3300"/>
    <a:srgbClr val="9999FF"/>
    <a:srgbClr val="3333CC"/>
    <a:srgbClr val="00CC00"/>
    <a:srgbClr val="FF82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7" autoAdjust="0"/>
    <p:restoredTop sz="94627" autoAdjust="0"/>
  </p:normalViewPr>
  <p:slideViewPr>
    <p:cSldViewPr>
      <p:cViewPr varScale="1">
        <p:scale>
          <a:sx n="85" d="100"/>
          <a:sy n="85" d="100"/>
        </p:scale>
        <p:origin x="-177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9" Type="http://schemas.openxmlformats.org/officeDocument/2006/relationships/slide" Target="slides/slide5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37" Type="http://schemas.openxmlformats.org/officeDocument/2006/relationships/printerSettings" Target="printerSettings/printerSettings1.bin"/><Relationship Id="rId38" Type="http://schemas.openxmlformats.org/officeDocument/2006/relationships/commentAuthors" Target="commentAuthors.xml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74EEC5D1-C534-4F4C-A1D2-A8F18690C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88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3B5E1B0-956E-49DA-A87B-A86445E8E252}" type="slidenum">
              <a:rPr lang="en-US" altLang="en-US" smtClean="0">
                <a:latin typeface="Tahoma" pitchFamily="34" charset="0"/>
              </a:rPr>
              <a:pPr eaLnBrk="1" hangingPunct="1"/>
              <a:t>3</a:t>
            </a:fld>
            <a:endParaRPr lang="en-US" altLang="en-US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EEC5D1-C534-4F4C-A1D2-A8F18690C3F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8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2901DA7-E2D0-4EC2-9BB2-08DE1D2BC67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32E7E95-5DE0-4315-A40D-CEA79AEF0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EF1CB356-A0E0-489D-9BA8-F29BAD4CD9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205431D-6279-4185-8E8F-A688171903A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A36B238C-17C9-48F9-96E4-AA2D64E195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00925FA-A830-4DF2-9959-F4A37E0F8D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8FC24F8-B147-49C5-96E6-BE5275735D0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7EE234E-C7A5-4C4D-AD51-A965D3FA543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9CFDE67-F941-4AC1-A76B-E913BE3DE6D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B19CA6F-B9F6-4734-B885-3BBB85C31B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13272E0-2D31-4F4F-8A94-FFCA3DC79F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EDEA1907-6636-4F4F-85BB-CA860759DDC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MAKE THE MOST OF SEMINAR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Let’s truly make this the greatest hour of the week!!</a:t>
            </a:r>
          </a:p>
          <a:p>
            <a:r>
              <a:rPr lang="en-US" dirty="0" smtClean="0"/>
              <a:t>Quality matters.  Make sure you are sharing at </a:t>
            </a:r>
            <a:r>
              <a:rPr lang="en-US" smtClean="0"/>
              <a:t>least 3-5 </a:t>
            </a:r>
            <a:r>
              <a:rPr lang="en-US" dirty="0" smtClean="0"/>
              <a:t>posts of substance (i.e. that go beyond one word)</a:t>
            </a:r>
          </a:p>
          <a:p>
            <a:r>
              <a:rPr lang="en-US" dirty="0" smtClean="0"/>
              <a:t>Be courteous to your classmates and don’t have side conversations or simply hit “submit” for posts that do NOT contribute to the discussion.</a:t>
            </a:r>
          </a:p>
          <a:p>
            <a:r>
              <a:rPr lang="en-US" dirty="0" smtClean="0"/>
              <a:t>Save questions for when I ask.  That will be every 15 minutes.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05431D-6279-4185-8E8F-A688171903A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92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a sentence that gives your reader direction.</a:t>
            </a:r>
          </a:p>
          <a:p>
            <a:r>
              <a:rPr lang="en-US" dirty="0" smtClean="0"/>
              <a:t>It must be a complete sentence and must show the main points you will cover in your essay.</a:t>
            </a:r>
          </a:p>
          <a:p>
            <a:r>
              <a:rPr lang="en-US" dirty="0" smtClean="0"/>
              <a:t>It always appears at the end of the  introduction.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is a thesis statement?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554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Rosa Parks, the hero</a:t>
            </a:r>
          </a:p>
          <a:p>
            <a:r>
              <a:rPr lang="en-US" dirty="0" smtClean="0"/>
              <a:t>Is Rosa Parks a great hero for contemporary society?</a:t>
            </a:r>
          </a:p>
          <a:p>
            <a:r>
              <a:rPr lang="en-US" dirty="0" smtClean="0"/>
              <a:t>Rosa Parks presented a definition of courage for America by refusing to accept standards that were racist, by reaching out to those in need, and by continuing to fight racism as a national speaker and symbol of equality.</a:t>
            </a:r>
          </a:p>
          <a:p>
            <a:r>
              <a:rPr lang="en-US" dirty="0" smtClean="0"/>
              <a:t>I am going to write about Rosa Parks and her many contributions to society.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Which of these is a thesis statement: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365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Rosa Parks presented a definition of courage for America by refusing to accept standards that were racist, by reaching out to those in need, and by continuing to fight racism as a national speaker and symbol of equality.</a:t>
            </a:r>
          </a:p>
          <a:p>
            <a:r>
              <a:rPr lang="en-US" dirty="0" smtClean="0"/>
              <a:t>This statement shows exactly what I plan to write about in my essay and the order in which I plan to present my points.  It is a statement, not a question, and it not “announced”.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Which of these is a thesis statement: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815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This one is a topic not a thesis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Rosa Parks, the hero</a:t>
            </a:r>
          </a:p>
          <a:p>
            <a:r>
              <a:rPr lang="en-US" dirty="0" smtClean="0"/>
              <a:t>This may tell my reader what topic I plan to address, but it does not tell any of my points.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639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This one is a question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Is Rosa Parks a great hero for contemporary society?</a:t>
            </a:r>
          </a:p>
          <a:p>
            <a:r>
              <a:rPr lang="en-US" dirty="0" smtClean="0"/>
              <a:t>This asks the reader to think about the topic, but it does not give any indication of what the author plans to write about in the essay.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6038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This one is too announced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 am going to write about Rosa Parks and her many contributions to society.</a:t>
            </a:r>
          </a:p>
          <a:p>
            <a:r>
              <a:rPr lang="en-US" dirty="0" smtClean="0"/>
              <a:t>This one may tell the reader something about what the author plans to write about, but it uses an immature structure.</a:t>
            </a:r>
          </a:p>
          <a:p>
            <a:r>
              <a:rPr lang="en-US" dirty="0" smtClean="0"/>
              <a:t>This structure is often taught to elementary school students, but is inappropriate for an adult.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669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Where does the thesis go?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thesis should always be located at the end of the introduction.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966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315200" cy="196596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Wouldn’t it be easier to just state my thesis before I begin my essay?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7315200" cy="3191184"/>
          </a:xfrm>
        </p:spPr>
        <p:txBody>
          <a:bodyPr/>
          <a:lstStyle/>
          <a:p>
            <a:r>
              <a:rPr lang="en-US" dirty="0" smtClean="0"/>
              <a:t>NO!!!!!!!!!!!!!</a:t>
            </a:r>
          </a:p>
          <a:p>
            <a:r>
              <a:rPr lang="en-US" dirty="0" smtClean="0"/>
              <a:t>I often encounter students who put the thesis at the top of the page rather than in the essay because they think this adds clarity.</a:t>
            </a:r>
          </a:p>
          <a:p>
            <a:r>
              <a:rPr lang="en-US" dirty="0" smtClean="0"/>
              <a:t>It does NOT!</a:t>
            </a:r>
          </a:p>
          <a:p>
            <a:r>
              <a:rPr lang="en-US" dirty="0" smtClean="0"/>
              <a:t>Your thesis belongs at the end of the introduction.  No where else!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543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Can the thesis be more than one sentence?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Yes, but for essays that are less than 8 pages try to keep it to one sentence because it provides a more concise and usually more clear statement.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534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Can the thesis be implied?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“Implied” means that you do not state it directly, but rather the reader gets the idea based on the introduction.</a:t>
            </a:r>
          </a:p>
          <a:p>
            <a:r>
              <a:rPr lang="en-US" dirty="0" smtClean="0"/>
              <a:t>Yes, it can be, but not in Composition 1 &amp; 2.  In fact, in general I would always write a clear thesis statement regardless until you are much farther in your journey as a writer and even then, a thesis provides guidance while writing, so it is a beneficial thing to have.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302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457200"/>
            <a:ext cx="8382000" cy="2590800"/>
          </a:xfrm>
        </p:spPr>
        <p:txBody>
          <a:bodyPr/>
          <a:lstStyle/>
          <a:p>
            <a:pPr eaLnBrk="1" hangingPunct="1"/>
            <a:r>
              <a:rPr lang="en-US" altLang="en-US" sz="4000" b="1" dirty="0" smtClean="0">
                <a:cs typeface="Times New Roman" pitchFamily="18" charset="0"/>
              </a:rPr>
              <a:t/>
            </a:r>
            <a:br>
              <a:rPr lang="en-US" altLang="en-US" sz="4000" b="1" dirty="0" smtClean="0">
                <a:cs typeface="Times New Roman" pitchFamily="18" charset="0"/>
              </a:rPr>
            </a:br>
            <a:r>
              <a:rPr lang="en-US" altLang="en-US" sz="4000" b="1" dirty="0" smtClean="0">
                <a:solidFill>
                  <a:schemeClr val="bg1"/>
                </a:solidFill>
                <a:cs typeface="Times New Roman" pitchFamily="18" charset="0"/>
              </a:rPr>
              <a:t>CM 220 </a:t>
            </a:r>
            <a:br>
              <a:rPr lang="en-US" altLang="en-US" sz="4000" b="1" dirty="0" smtClean="0">
                <a:solidFill>
                  <a:schemeClr val="bg1"/>
                </a:solidFill>
                <a:cs typeface="Times New Roman" pitchFamily="18" charset="0"/>
              </a:rPr>
            </a:br>
            <a:r>
              <a:rPr lang="en-US" altLang="en-US" sz="4000" b="1" dirty="0" smtClean="0">
                <a:solidFill>
                  <a:schemeClr val="bg1"/>
                </a:solidFill>
                <a:cs typeface="Times New Roman" pitchFamily="18" charset="0"/>
              </a:rPr>
              <a:t>Unit 3 Seminar</a:t>
            </a:r>
            <a:r>
              <a:rPr lang="en-US" altLang="en-US" sz="4000" dirty="0" smtClean="0"/>
              <a:t/>
            </a:r>
            <a:br>
              <a:rPr lang="en-US" altLang="en-US" sz="4000" dirty="0" smtClean="0"/>
            </a:br>
            <a:r>
              <a:rPr lang="en-US" altLang="en-US" sz="4000" b="1" dirty="0" smtClean="0">
                <a:cs typeface="Times New Roman" pitchFamily="18" charset="0"/>
              </a:rPr>
              <a:t/>
            </a:r>
            <a:br>
              <a:rPr lang="en-US" altLang="en-US" sz="4000" b="1" dirty="0" smtClean="0">
                <a:cs typeface="Times New Roman" pitchFamily="18" charset="0"/>
              </a:rPr>
            </a:br>
            <a:endParaRPr lang="en-US" altLang="en-US" dirty="0" smtClean="0">
              <a:cs typeface="Times New Roman" pitchFamily="18" charset="0"/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76600" y="3124200"/>
            <a:ext cx="4267200" cy="2057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endParaRPr lang="en-US" altLang="en-US" sz="1800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 smtClean="0">
                <a:cs typeface="Times New Roman" pitchFamily="18" charset="0"/>
              </a:rPr>
              <a:t>QUOTE FOR THE WEEK: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 smtClean="0">
                <a:cs typeface="Times New Roman" pitchFamily="18" charset="0"/>
              </a:rPr>
              <a:t>“</a:t>
            </a:r>
            <a:r>
              <a:rPr lang="en-US" altLang="en-US" sz="2800" dirty="0" smtClean="0"/>
              <a:t>Research is creating new knowledge.” (Neil Armstrong)</a:t>
            </a:r>
            <a:endParaRPr lang="en-US" altLang="en-US" sz="2800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>
                <a:cs typeface="Times New Roman" pitchFamily="18" charset="0"/>
              </a:rPr>
              <a:t>  </a:t>
            </a:r>
            <a:endParaRPr lang="en-US" altLang="en-US" dirty="0" smtClean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1C13D5-E374-482E-AA28-1B1AFBEAB620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What if a professor does not ask for a thesis statement?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essay must have a thesis whether the professor has discussed thesis statements or not.</a:t>
            </a:r>
          </a:p>
          <a:p>
            <a:r>
              <a:rPr lang="en-US" dirty="0" smtClean="0"/>
              <a:t>It is just as much a part of an essay as four legs are a part of a dog.</a:t>
            </a:r>
          </a:p>
          <a:p>
            <a:r>
              <a:rPr lang="en-US" dirty="0" smtClean="0"/>
              <a:t>In academic writing professors WILL EXPECT to see a thesis whether or not they have blatantly asked for 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4480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FF0000"/>
                </a:solidFill>
              </a:rPr>
              <a:t>Types of claims: Proposal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0" smtClean="0">
                <a:latin typeface="Arial" charset="0"/>
                <a:cs typeface="Arial" charset="0"/>
              </a:rPr>
              <a:t>Proposal claims assert how a problem should be solved and how that solution should be enacted. </a:t>
            </a:r>
          </a:p>
          <a:p>
            <a:endParaRPr lang="en-US" altLang="en-US" sz="2400" b="0" smtClean="0">
              <a:latin typeface="Arial" charset="0"/>
              <a:cs typeface="Arial" charset="0"/>
            </a:endParaRPr>
          </a:p>
          <a:p>
            <a:r>
              <a:rPr lang="en-US" altLang="en-US" sz="2400" b="0" smtClean="0">
                <a:latin typeface="Arial" charset="0"/>
                <a:cs typeface="Arial" charset="0"/>
              </a:rPr>
              <a:t>Example: To reduce the number of stray animals, the city of San Antonio should require all pet owners without breeding licenses to spay or neuter their pets. </a:t>
            </a:r>
          </a:p>
        </p:txBody>
      </p:sp>
    </p:spTree>
    <p:extLst>
      <p:ext uri="{BB962C8B-B14F-4D97-AF65-F5344CB8AC3E}">
        <p14:creationId xmlns:p14="http://schemas.microsoft.com/office/powerpoint/2010/main" val="18333283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FF0000"/>
                </a:solidFill>
              </a:rPr>
              <a:t>Types of claims: Cause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0" dirty="0" smtClean="0">
                <a:latin typeface="Arial" charset="0"/>
                <a:cs typeface="Arial" charset="0"/>
              </a:rPr>
              <a:t>Causal claims argue that a specific event or action leads to an outcome, whether favorable or unfavorable.  </a:t>
            </a:r>
          </a:p>
          <a:p>
            <a:endParaRPr lang="en-US" altLang="en-US" sz="2400" b="0" dirty="0" smtClean="0">
              <a:latin typeface="Arial" charset="0"/>
              <a:cs typeface="Arial" charset="0"/>
            </a:endParaRPr>
          </a:p>
          <a:p>
            <a:r>
              <a:rPr lang="en-US" altLang="en-US" sz="2400" b="0" dirty="0" smtClean="0">
                <a:latin typeface="Arial" charset="0"/>
                <a:cs typeface="Arial" charset="0"/>
              </a:rPr>
              <a:t>Example: Allowing exemptions for vaccinations has led to the resurgence of measles and put countless children at risk. </a:t>
            </a:r>
          </a:p>
        </p:txBody>
      </p:sp>
    </p:spTree>
    <p:extLst>
      <p:ext uri="{BB962C8B-B14F-4D97-AF65-F5344CB8AC3E}">
        <p14:creationId xmlns:p14="http://schemas.microsoft.com/office/powerpoint/2010/main" val="23770970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FF0000"/>
                </a:solidFill>
              </a:rPr>
              <a:t>Types of claims: Policy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0" smtClean="0">
                <a:latin typeface="Arial" charset="0"/>
                <a:cs typeface="Arial" charset="0"/>
              </a:rPr>
              <a:t>A policy claim will assert that a problem can be solved only by enacting a certain policy.</a:t>
            </a:r>
          </a:p>
          <a:p>
            <a:endParaRPr lang="en-US" altLang="en-US" sz="2400" b="0" smtClean="0">
              <a:latin typeface="Arial" charset="0"/>
              <a:cs typeface="Arial" charset="0"/>
            </a:endParaRPr>
          </a:p>
          <a:p>
            <a:r>
              <a:rPr lang="en-US" altLang="en-US" sz="2400" b="0" smtClean="0">
                <a:latin typeface="Arial" charset="0"/>
                <a:cs typeface="Arial" charset="0"/>
              </a:rPr>
              <a:t>Example: College campuses should allow students to carry concealed weapons because this will reduce sexual assaults.  </a:t>
            </a:r>
          </a:p>
        </p:txBody>
      </p:sp>
    </p:spTree>
    <p:extLst>
      <p:ext uri="{BB962C8B-B14F-4D97-AF65-F5344CB8AC3E}">
        <p14:creationId xmlns:p14="http://schemas.microsoft.com/office/powerpoint/2010/main" val="7333750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FF0000"/>
                </a:solidFill>
              </a:rPr>
              <a:t>Types of claims: ethical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0" smtClean="0">
                <a:latin typeface="Arial" charset="0"/>
                <a:cs typeface="Arial" charset="0"/>
              </a:rPr>
              <a:t>Ethical claims argue that a set of moral standards should guide how we behave. </a:t>
            </a:r>
          </a:p>
          <a:p>
            <a:endParaRPr lang="en-US" altLang="en-US" sz="2400" b="0" smtClean="0">
              <a:latin typeface="Arial" charset="0"/>
              <a:cs typeface="Arial" charset="0"/>
            </a:endParaRPr>
          </a:p>
          <a:p>
            <a:r>
              <a:rPr lang="en-US" altLang="en-US" sz="2400" b="0" smtClean="0">
                <a:latin typeface="Arial" charset="0"/>
                <a:cs typeface="Arial" charset="0"/>
              </a:rPr>
              <a:t>Example: The United States should ban the death penalty because this punishment goes against the Constitution’s “cruel and unusual” ban. </a:t>
            </a:r>
          </a:p>
        </p:txBody>
      </p:sp>
    </p:spTree>
    <p:extLst>
      <p:ext uri="{BB962C8B-B14F-4D97-AF65-F5344CB8AC3E}">
        <p14:creationId xmlns:p14="http://schemas.microsoft.com/office/powerpoint/2010/main" val="2692052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rgbClr val="FF0000"/>
                </a:solidFill>
              </a:rPr>
              <a:t>Types of claims: value 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0" dirty="0" smtClean="0">
                <a:latin typeface="Arial" charset="0"/>
                <a:cs typeface="Arial" charset="0"/>
              </a:rPr>
              <a:t>Value claims make judgments and evaluate actions, things, or events. Such claims attempt to prove if something is good or bad. </a:t>
            </a:r>
          </a:p>
          <a:p>
            <a:endParaRPr lang="en-US" altLang="en-US" sz="2400" b="0" dirty="0" smtClean="0">
              <a:latin typeface="Arial" charset="0"/>
              <a:cs typeface="Arial" charset="0"/>
            </a:endParaRPr>
          </a:p>
          <a:p>
            <a:r>
              <a:rPr lang="en-US" altLang="en-US" sz="2400" b="0" dirty="0" smtClean="0">
                <a:latin typeface="Arial" charset="0"/>
                <a:cs typeface="Arial" charset="0"/>
              </a:rPr>
              <a:t>Example:  Filmgoers should avoid the new </a:t>
            </a:r>
            <a:r>
              <a:rPr lang="en-US" altLang="en-US" sz="2400" b="0" i="1" dirty="0" smtClean="0">
                <a:latin typeface="Arial" charset="0"/>
                <a:cs typeface="Arial" charset="0"/>
              </a:rPr>
              <a:t>Fifty Shades of Grey </a:t>
            </a:r>
            <a:r>
              <a:rPr lang="en-US" altLang="en-US" sz="2400" b="0" dirty="0" smtClean="0">
                <a:latin typeface="Arial" charset="0"/>
                <a:cs typeface="Arial" charset="0"/>
              </a:rPr>
              <a:t>movie because it glamorizes unhealthy romantic relationships. </a:t>
            </a:r>
          </a:p>
        </p:txBody>
      </p:sp>
    </p:spTree>
    <p:extLst>
      <p:ext uri="{BB962C8B-B14F-4D97-AF65-F5344CB8AC3E}">
        <p14:creationId xmlns:p14="http://schemas.microsoft.com/office/powerpoint/2010/main" val="42672959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629400" cy="25883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The Three Appeals: Logos, Ethos, and Pathos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F0B2CB5-6F68-4275-9072-6A0A22B325AE}" type="slidenum">
              <a:rPr lang="en-US" altLang="en-US" smtClean="0"/>
              <a:pPr eaLnBrk="1" hangingPunct="1"/>
              <a:t>26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91142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LOGOS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en-US" sz="2400" b="0" dirty="0" smtClean="0"/>
              <a:t>Logos is “an approach to argument that appeals to the reader’s sense of logic” (Clements, “Three Appeals,” 2013).</a:t>
            </a:r>
          </a:p>
          <a:p>
            <a:pPr>
              <a:buFont typeface="Arial" charset="0"/>
              <a:buNone/>
              <a:defRPr/>
            </a:pPr>
            <a:endParaRPr lang="en-US" sz="2400" b="0" dirty="0" smtClean="0"/>
          </a:p>
          <a:p>
            <a:pPr>
              <a:buFont typeface="Arial" charset="0"/>
              <a:buNone/>
              <a:defRPr/>
            </a:pPr>
            <a:r>
              <a:rPr lang="en-US" sz="2400" b="0" dirty="0" smtClean="0"/>
              <a:t>This appeal would use the following:</a:t>
            </a:r>
          </a:p>
          <a:p>
            <a:pPr>
              <a:defRPr/>
            </a:pPr>
            <a:r>
              <a:rPr lang="en-US" sz="2400" b="0" dirty="0" smtClean="0"/>
              <a:t>Statistics</a:t>
            </a:r>
          </a:p>
          <a:p>
            <a:pPr>
              <a:defRPr/>
            </a:pPr>
            <a:r>
              <a:rPr lang="en-US" sz="2400" b="0" dirty="0" smtClean="0"/>
              <a:t>Facts</a:t>
            </a:r>
          </a:p>
          <a:p>
            <a:pPr>
              <a:defRPr/>
            </a:pPr>
            <a:r>
              <a:rPr lang="en-US" sz="2400" b="0" dirty="0" smtClean="0"/>
              <a:t>Examples</a:t>
            </a:r>
          </a:p>
          <a:p>
            <a:pPr>
              <a:defRPr/>
            </a:pPr>
            <a:r>
              <a:rPr lang="en-US" sz="2400" b="0" dirty="0" smtClean="0"/>
              <a:t>Expert testimony (Clements, “Three Appeals,” 2013)</a:t>
            </a:r>
          </a:p>
          <a:p>
            <a:pPr>
              <a:buFont typeface="Arial" charset="0"/>
              <a:buNone/>
              <a:defRPr/>
            </a:pPr>
            <a:endParaRPr lang="en-US" dirty="0" smtClean="0"/>
          </a:p>
          <a:p>
            <a:pPr>
              <a:buFont typeface="Arial" charset="0"/>
              <a:buNone/>
              <a:defRPr/>
            </a:pPr>
            <a:endParaRPr lang="en-US" dirty="0" smtClean="0"/>
          </a:p>
          <a:p>
            <a:pPr>
              <a:buFont typeface="Arial" charset="0"/>
              <a:buNone/>
              <a:defRPr/>
            </a:pP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7295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Ethos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400" b="0" dirty="0" smtClean="0"/>
              <a:t>An ethos appeal “attempts to show the writer as a fair-minded, concerned, and reliable individual. It’s the reader’s sense of the writer as trustworthy and credible that makes what he/she says convincing” (Clements, “Three Appeals,” 2013).</a:t>
            </a:r>
          </a:p>
          <a:p>
            <a:pPr>
              <a:buFont typeface="Arial" charset="0"/>
              <a:buNone/>
              <a:defRPr/>
            </a:pPr>
            <a:endParaRPr lang="en-US" sz="2400" b="0" dirty="0" smtClean="0"/>
          </a:p>
          <a:p>
            <a:pPr>
              <a:buFont typeface="Arial" charset="0"/>
              <a:buNone/>
              <a:defRPr/>
            </a:pPr>
            <a:r>
              <a:rPr lang="en-US" sz="2400" b="0" dirty="0" smtClean="0"/>
              <a:t>An ethos appeal would use the following: </a:t>
            </a:r>
          </a:p>
          <a:p>
            <a:pPr>
              <a:defRPr/>
            </a:pPr>
            <a:r>
              <a:rPr lang="en-US" sz="2400" b="0" dirty="0" smtClean="0"/>
              <a:t>Reasonable tone</a:t>
            </a:r>
          </a:p>
          <a:p>
            <a:pPr>
              <a:defRPr/>
            </a:pPr>
            <a:r>
              <a:rPr lang="en-US" sz="2400" b="0" dirty="0" smtClean="0"/>
              <a:t>Fair consideration of opposing arguments</a:t>
            </a:r>
          </a:p>
          <a:p>
            <a:pPr>
              <a:defRPr/>
            </a:pPr>
            <a:r>
              <a:rPr lang="en-US" sz="2400" b="0" dirty="0" smtClean="0"/>
              <a:t>Credible evidence</a:t>
            </a:r>
          </a:p>
          <a:p>
            <a:pPr>
              <a:defRPr/>
            </a:pPr>
            <a:r>
              <a:rPr lang="en-US" sz="2400" b="0" dirty="0" smtClean="0"/>
              <a:t>Word choice that is not offensive</a:t>
            </a:r>
          </a:p>
          <a:p>
            <a:pPr>
              <a:defRPr/>
            </a:pP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22446855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Pathos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400" b="0" dirty="0" smtClean="0"/>
              <a:t>Pathos is used to appeal “to the audience’s emotions. The idea is to stir up the feelings of readers as a way to gain their support for what the writer claims to be true about a subject” (Clements, “Three Appeals,” 2013).</a:t>
            </a:r>
          </a:p>
          <a:p>
            <a:pPr>
              <a:buFont typeface="Arial" charset="0"/>
              <a:buNone/>
              <a:defRPr/>
            </a:pPr>
            <a:endParaRPr lang="en-US" sz="2400" b="0" dirty="0" smtClean="0"/>
          </a:p>
          <a:p>
            <a:pPr>
              <a:buFont typeface="Arial" charset="0"/>
              <a:buNone/>
              <a:defRPr/>
            </a:pPr>
            <a:r>
              <a:rPr lang="en-US" sz="2400" b="0" dirty="0" smtClean="0"/>
              <a:t>A pathos appeal might use the following:</a:t>
            </a:r>
          </a:p>
          <a:p>
            <a:pPr>
              <a:defRPr/>
            </a:pPr>
            <a:r>
              <a:rPr lang="en-US" sz="2400" b="0" dirty="0" smtClean="0"/>
              <a:t>Emotional examples</a:t>
            </a:r>
          </a:p>
          <a:p>
            <a:pPr>
              <a:defRPr/>
            </a:pPr>
            <a:r>
              <a:rPr lang="en-US" sz="2400" b="0" dirty="0" smtClean="0"/>
              <a:t>Vivid, sensory details </a:t>
            </a:r>
          </a:p>
          <a:p>
            <a:pPr>
              <a:defRPr/>
            </a:pPr>
            <a:r>
              <a:rPr lang="en-US" sz="2400" b="0" dirty="0" smtClean="0"/>
              <a:t>Imagery and analogies</a:t>
            </a:r>
          </a:p>
          <a:p>
            <a:pPr>
              <a:buFont typeface="Arial" charset="0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101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pPr eaLnBrk="1" hangingPunct="1"/>
            <a:r>
              <a:rPr lang="en-US" altLang="en-US" sz="3200" b="1" dirty="0" smtClean="0">
                <a:solidFill>
                  <a:srgbClr val="FF0000"/>
                </a:solidFill>
              </a:rPr>
              <a:t>UNIT 3: An Agent for change</a:t>
            </a:r>
          </a:p>
        </p:txBody>
      </p:sp>
      <p:sp>
        <p:nvSpPr>
          <p:cNvPr id="3075" name="Content Placeholder 3"/>
          <p:cNvSpPr>
            <a:spLocks noGrp="1"/>
          </p:cNvSpPr>
          <p:nvPr>
            <p:ph idx="1"/>
          </p:nvPr>
        </p:nvSpPr>
        <p:spPr>
          <a:xfrm>
            <a:off x="381000" y="1828800"/>
            <a:ext cx="7620000" cy="388620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altLang="en-US" dirty="0" smtClean="0"/>
              <a:t>Seminar agenda:</a:t>
            </a:r>
          </a:p>
          <a:p>
            <a:pPr eaLnBrk="1" hangingPunct="1"/>
            <a:r>
              <a:rPr lang="en-US" altLang="en-US" dirty="0" smtClean="0"/>
              <a:t>Review Unit 2</a:t>
            </a:r>
          </a:p>
          <a:p>
            <a:pPr eaLnBrk="1" hangingPunct="1"/>
            <a:r>
              <a:rPr lang="en-US" altLang="en-US" dirty="0" smtClean="0"/>
              <a:t>Assignments for Unit 3</a:t>
            </a:r>
          </a:p>
          <a:p>
            <a:r>
              <a:rPr lang="en-US" altLang="en-US" sz="2800" dirty="0" smtClean="0">
                <a:latin typeface="Arial" charset="0"/>
                <a:cs typeface="Arial" charset="0"/>
              </a:rPr>
              <a:t>Creating persuasive </a:t>
            </a:r>
            <a:r>
              <a:rPr lang="en-US" altLang="en-US" sz="2800" dirty="0">
                <a:latin typeface="Arial" charset="0"/>
                <a:cs typeface="Arial" charset="0"/>
              </a:rPr>
              <a:t>thesis statements</a:t>
            </a:r>
          </a:p>
          <a:p>
            <a:r>
              <a:rPr lang="en-US" altLang="en-US" sz="2800" dirty="0" smtClean="0">
                <a:latin typeface="Arial" charset="0"/>
                <a:cs typeface="Arial" charset="0"/>
              </a:rPr>
              <a:t>Identifying </a:t>
            </a:r>
            <a:r>
              <a:rPr lang="en-US" altLang="en-US" sz="2800" dirty="0">
                <a:latin typeface="Arial" charset="0"/>
                <a:cs typeface="Arial" charset="0"/>
              </a:rPr>
              <a:t>types of claims</a:t>
            </a:r>
          </a:p>
          <a:p>
            <a:r>
              <a:rPr lang="en-US" altLang="en-US" sz="2800" dirty="0">
                <a:latin typeface="Arial" charset="0"/>
                <a:cs typeface="Arial" charset="0"/>
              </a:rPr>
              <a:t>T</a:t>
            </a:r>
            <a:r>
              <a:rPr lang="en-US" altLang="en-US" sz="2800" dirty="0" smtClean="0">
                <a:latin typeface="Arial" charset="0"/>
                <a:cs typeface="Arial" charset="0"/>
              </a:rPr>
              <a:t>he </a:t>
            </a:r>
            <a:r>
              <a:rPr lang="en-US" altLang="en-US" sz="2800" dirty="0">
                <a:latin typeface="Arial" charset="0"/>
                <a:cs typeface="Arial" charset="0"/>
              </a:rPr>
              <a:t>three appeals (logos, ethos, pathos)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C22C89-E7E2-471F-935F-620DA6C7F10C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974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724400"/>
          </a:xfrm>
        </p:spPr>
        <p:txBody>
          <a:bodyPr/>
          <a:lstStyle/>
          <a:p>
            <a:pPr algn="ctr">
              <a:buFontTx/>
              <a:buNone/>
            </a:pPr>
            <a:endParaRPr lang="en-US" altLang="en-US" smtClean="0"/>
          </a:p>
          <a:p>
            <a:pPr algn="ctr">
              <a:buFontTx/>
              <a:buNone/>
            </a:pPr>
            <a:endParaRPr lang="en-US" altLang="en-US" smtClean="0"/>
          </a:p>
          <a:p>
            <a:pPr algn="ctr">
              <a:buFontTx/>
              <a:buNone/>
            </a:pPr>
            <a:endParaRPr lang="en-US" altLang="en-US" smtClean="0"/>
          </a:p>
          <a:p>
            <a:pPr algn="ctr">
              <a:buFontTx/>
              <a:buNone/>
            </a:pPr>
            <a:r>
              <a:rPr lang="en-US" altLang="en-US" smtClean="0"/>
              <a:t>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0388FF-D8EB-4D66-A5F5-528CC88D4CEC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References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altLang="en-US" sz="2000" b="0" smtClean="0">
                <a:latin typeface="Arial" charset="0"/>
                <a:cs typeface="Arial" charset="0"/>
              </a:rPr>
              <a:t>Clements, K.   (2013, September 6).   The three appeals of argumentative writing [Podcast].  </a:t>
            </a:r>
            <a:r>
              <a:rPr lang="en-US" altLang="en-US" sz="2000" b="0" i="1" smtClean="0">
                <a:latin typeface="Arial" charset="0"/>
                <a:cs typeface="Arial" charset="0"/>
              </a:rPr>
              <a:t>Effective Writing Podcast Series</a:t>
            </a:r>
            <a:r>
              <a:rPr lang="en-US" altLang="en-US" sz="2000" b="0" smtClean="0">
                <a:latin typeface="Arial" charset="0"/>
                <a:cs typeface="Arial" charset="0"/>
              </a:rPr>
              <a:t>.   Retrieved from http://www.screencast.com/t/8gyyeFs27</a:t>
            </a:r>
          </a:p>
          <a:p>
            <a:pPr>
              <a:buFont typeface="Arial" charset="0"/>
              <a:buNone/>
            </a:pPr>
            <a:r>
              <a:rPr lang="en-US" altLang="en-US" sz="2000" b="0" smtClean="0">
                <a:latin typeface="Arial" charset="0"/>
                <a:cs typeface="Arial" charset="0"/>
              </a:rPr>
              <a:t>Zahran, S.  (2011). Writing a thesis statement: The central step in the writing process. Retrieved from  https://kucampus.kaplan.edu/DocumentStore/Docs11/pdf/WC/WritingAThesis_Mar2011.pdf</a:t>
            </a:r>
          </a:p>
        </p:txBody>
      </p:sp>
    </p:spTree>
    <p:extLst>
      <p:ext uri="{BB962C8B-B14F-4D97-AF65-F5344CB8AC3E}">
        <p14:creationId xmlns:p14="http://schemas.microsoft.com/office/powerpoint/2010/main" val="1881763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162800" cy="82296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Unit 2 Review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705600" cy="220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Last week we:</a:t>
            </a:r>
          </a:p>
          <a:p>
            <a:r>
              <a:rPr lang="en-US" dirty="0"/>
              <a:t>Talked about how to select a </a:t>
            </a:r>
            <a:r>
              <a:rPr lang="en-US" dirty="0" smtClean="0"/>
              <a:t>topic and generate ideas</a:t>
            </a:r>
            <a:endParaRPr lang="en-US" dirty="0"/>
          </a:p>
          <a:p>
            <a:r>
              <a:rPr lang="en-US" dirty="0"/>
              <a:t>Explored prewriting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D88A2-B8EE-42D6-8C2B-6DB19FD8F59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514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$1,000 review questions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MAPS stand for?</a:t>
            </a:r>
          </a:p>
          <a:p>
            <a:r>
              <a:rPr lang="en-US" dirty="0"/>
              <a:t>H</a:t>
            </a:r>
            <a:r>
              <a:rPr lang="en-US" dirty="0" smtClean="0"/>
              <a:t>ow can you use it for preventing writer’s block and smoothing our your writing process?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05431D-6279-4185-8E8F-A688171903A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967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Preview of our upcoming assignments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solidFill>
                  <a:schemeClr val="tx1"/>
                </a:solidFill>
              </a:rPr>
              <a:t>Unit </a:t>
            </a:r>
            <a:r>
              <a:rPr lang="en-US" dirty="0">
                <a:solidFill>
                  <a:schemeClr val="tx1"/>
                </a:solidFill>
              </a:rPr>
              <a:t>4: persuasive thesis. This will be a paper talking about your thesis and strategies for arguing.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Unit 6: an annotated bibliography.  This is basically a summary of sources you will use for your Unit 8 essay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Unit 8: an academic essay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Unit 9: digital project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05431D-6279-4185-8E8F-A688171903A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533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Selecting a topic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all upcoming projects to make sure your topic fits with them.</a:t>
            </a:r>
          </a:p>
          <a:p>
            <a:r>
              <a:rPr lang="en-US" dirty="0" smtClean="0"/>
              <a:t>You must have an opposition that is educated, and intelligent.  Look to see if there is a published opposition.</a:t>
            </a:r>
          </a:p>
          <a:p>
            <a:r>
              <a:rPr lang="en-US" dirty="0" smtClean="0"/>
              <a:t>You must be able to find sources.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05431D-6279-4185-8E8F-A688171903A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34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>
                <a:solidFill>
                  <a:srgbClr val="FF0000"/>
                </a:solidFill>
              </a:rPr>
              <a:t>UNIT 3 ACTIVITIES</a:t>
            </a:r>
          </a:p>
        </p:txBody>
      </p:sp>
      <p:sp>
        <p:nvSpPr>
          <p:cNvPr id="3075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Learning activities</a:t>
            </a:r>
          </a:p>
          <a:p>
            <a:r>
              <a:rPr lang="en-US" altLang="en-US" sz="2400" dirty="0" smtClean="0"/>
              <a:t>Discussion</a:t>
            </a:r>
          </a:p>
          <a:p>
            <a:r>
              <a:rPr lang="en-US" altLang="en-US" sz="2400" dirty="0" smtClean="0"/>
              <a:t>Quiz</a:t>
            </a:r>
          </a:p>
          <a:p>
            <a:r>
              <a:rPr lang="en-US" altLang="en-US" sz="2400" dirty="0" smtClean="0"/>
              <a:t>Seminar</a:t>
            </a:r>
          </a:p>
          <a:p>
            <a:endParaRPr lang="en-US" altLang="en-US" sz="2400" dirty="0" smtClean="0"/>
          </a:p>
          <a:p>
            <a:endParaRPr lang="en-US" altLang="en-US" dirty="0" smtClean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8CB8A8-9A80-4165-9717-B28CAA10FAB0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112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2390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Thesis statements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7010400" cy="2733984"/>
          </a:xfrm>
        </p:spPr>
        <p:txBody>
          <a:bodyPr/>
          <a:lstStyle/>
          <a:p>
            <a:r>
              <a:rPr lang="en-US" dirty="0" smtClean="0"/>
              <a:t>What is the purpose of a thesis statement and where will we find it in an essay?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0D88A2-B8EE-42D6-8C2B-6DB19FD8F59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9926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139F3B600194DBC7D498B9CC29DDD" ma:contentTypeVersion="13" ma:contentTypeDescription="Create a new document." ma:contentTypeScope="" ma:versionID="0d5a69a26cc02fb534c83ef2ef0542e6">
  <xsd:schema xmlns:xsd="http://www.w3.org/2001/XMLSchema" xmlns:p="http://schemas.microsoft.com/office/2006/metadata/properties" targetNamespace="http://schemas.microsoft.com/office/2006/metadata/properties" ma:root="true" ma:fieldsID="97e0ab82009845f8ba0b9187d5fae71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F7072B-9237-41AB-BF9B-64012AB842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980A7EEF-A76A-42BB-8CF1-EFF44D4917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527D6D-E243-4D20-BDCB-F5E32306826F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http://purl.org/dc/terms/"/>
    <ds:schemaRef ds:uri="http://schemas.microsoft.com/office/2006/metadata/properties"/>
    <ds:schemaRef ds:uri="http://www.w3.org/XML/1998/namespa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4962</TotalTime>
  <Words>1482</Words>
  <Application>Microsoft Macintosh PowerPoint</Application>
  <PresentationFormat>On-screen Show (4:3)</PresentationFormat>
  <Paragraphs>146</Paragraphs>
  <Slides>31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Opulent</vt:lpstr>
      <vt:lpstr>MAKE THE MOST OF SEMINAR</vt:lpstr>
      <vt:lpstr> CM 220  Unit 3 Seminar  </vt:lpstr>
      <vt:lpstr>UNIT 3: An Agent for change</vt:lpstr>
      <vt:lpstr>Unit 2 Review</vt:lpstr>
      <vt:lpstr>$1,000 review questions</vt:lpstr>
      <vt:lpstr>Preview of our upcoming assignments</vt:lpstr>
      <vt:lpstr>Selecting a topic</vt:lpstr>
      <vt:lpstr>UNIT 3 ACTIVITIES</vt:lpstr>
      <vt:lpstr>Thesis statements</vt:lpstr>
      <vt:lpstr>What is a thesis statement?</vt:lpstr>
      <vt:lpstr>Which of these is a thesis statement:</vt:lpstr>
      <vt:lpstr>Which of these is a thesis statement:</vt:lpstr>
      <vt:lpstr>This one is a topic not a thesis</vt:lpstr>
      <vt:lpstr>This one is a question</vt:lpstr>
      <vt:lpstr>This one is too announced</vt:lpstr>
      <vt:lpstr>Where does the thesis go?</vt:lpstr>
      <vt:lpstr>Wouldn’t it be easier to just state my thesis before I begin my essay?</vt:lpstr>
      <vt:lpstr>Can the thesis be more than one sentence?</vt:lpstr>
      <vt:lpstr>Can the thesis be implied?</vt:lpstr>
      <vt:lpstr>What if a professor does not ask for a thesis statement?</vt:lpstr>
      <vt:lpstr>Types of claims: Proposal </vt:lpstr>
      <vt:lpstr>Types of claims: Cause </vt:lpstr>
      <vt:lpstr>Types of claims: Policy</vt:lpstr>
      <vt:lpstr>Types of claims: ethical </vt:lpstr>
      <vt:lpstr>Types of claims: value  </vt:lpstr>
      <vt:lpstr>The Three Appeals: Logos, Ethos, and Pathos</vt:lpstr>
      <vt:lpstr>LOGOS</vt:lpstr>
      <vt:lpstr>Ethos</vt:lpstr>
      <vt:lpstr>Pathos</vt:lpstr>
      <vt:lpstr>PowerPoint Presentation</vt:lpstr>
      <vt:lpstr>References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Plagiarism: Educating, Avoiding, and Detecting</dc:title>
  <dc:creator>Kara VanDam</dc:creator>
  <cp:lastModifiedBy>Jessica Miranda</cp:lastModifiedBy>
  <cp:revision>227</cp:revision>
  <cp:lastPrinted>1601-01-01T00:00:00Z</cp:lastPrinted>
  <dcterms:created xsi:type="dcterms:W3CDTF">2004-05-21T19:18:08Z</dcterms:created>
  <dcterms:modified xsi:type="dcterms:W3CDTF">2015-09-24T20:29:24Z</dcterms:modified>
</cp:coreProperties>
</file>