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4"/>
  </p:sldMasterIdLst>
  <p:notesMasterIdLst>
    <p:notesMasterId r:id="rId41"/>
  </p:notesMasterIdLst>
  <p:sldIdLst>
    <p:sldId id="256" r:id="rId5"/>
    <p:sldId id="325" r:id="rId6"/>
    <p:sldId id="293" r:id="rId7"/>
    <p:sldId id="322" r:id="rId8"/>
    <p:sldId id="294" r:id="rId9"/>
    <p:sldId id="295" r:id="rId10"/>
    <p:sldId id="296" r:id="rId11"/>
    <p:sldId id="297" r:id="rId12"/>
    <p:sldId id="298" r:id="rId13"/>
    <p:sldId id="299" r:id="rId14"/>
    <p:sldId id="300" r:id="rId15"/>
    <p:sldId id="301" r:id="rId16"/>
    <p:sldId id="302" r:id="rId17"/>
    <p:sldId id="303" r:id="rId18"/>
    <p:sldId id="304" r:id="rId19"/>
    <p:sldId id="307" r:id="rId20"/>
    <p:sldId id="326" r:id="rId21"/>
    <p:sldId id="327" r:id="rId22"/>
    <p:sldId id="308" r:id="rId23"/>
    <p:sldId id="309" r:id="rId24"/>
    <p:sldId id="314" r:id="rId25"/>
    <p:sldId id="315" r:id="rId26"/>
    <p:sldId id="316" r:id="rId27"/>
    <p:sldId id="317" r:id="rId28"/>
    <p:sldId id="318" r:id="rId29"/>
    <p:sldId id="319" r:id="rId30"/>
    <p:sldId id="320" r:id="rId31"/>
    <p:sldId id="321" r:id="rId32"/>
    <p:sldId id="328" r:id="rId33"/>
    <p:sldId id="329" r:id="rId34"/>
    <p:sldId id="330" r:id="rId35"/>
    <p:sldId id="331" r:id="rId36"/>
    <p:sldId id="332" r:id="rId37"/>
    <p:sldId id="333" r:id="rId38"/>
    <p:sldId id="324" r:id="rId39"/>
    <p:sldId id="323" r:id="rId4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osef" initials="J" lastIdx="4"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333CC"/>
    <a:srgbClr val="CC3300"/>
    <a:srgbClr val="FF3300"/>
    <a:srgbClr val="9999FF"/>
    <a:srgbClr val="00CC00"/>
    <a:srgbClr val="FF822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67" autoAdjust="0"/>
    <p:restoredTop sz="94627" autoAdjust="0"/>
  </p:normalViewPr>
  <p:slideViewPr>
    <p:cSldViewPr>
      <p:cViewPr varScale="1">
        <p:scale>
          <a:sx n="85" d="100"/>
          <a:sy n="85" d="100"/>
        </p:scale>
        <p:origin x="-177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5016"/>
    </p:cViewPr>
  </p:sorter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theme" Target="theme/theme1.xml"/><Relationship Id="rId47" Type="http://schemas.openxmlformats.org/officeDocument/2006/relationships/tableStyles" Target="tableStyles.xml"/><Relationship Id="rId20" Type="http://schemas.openxmlformats.org/officeDocument/2006/relationships/slide" Target="slides/slide16.xml"/><Relationship Id="rId21" Type="http://schemas.openxmlformats.org/officeDocument/2006/relationships/slide" Target="slides/slide17.xml"/><Relationship Id="rId22" Type="http://schemas.openxmlformats.org/officeDocument/2006/relationships/slide" Target="slides/slide18.xml"/><Relationship Id="rId23" Type="http://schemas.openxmlformats.org/officeDocument/2006/relationships/slide" Target="slides/slide19.xml"/><Relationship Id="rId24" Type="http://schemas.openxmlformats.org/officeDocument/2006/relationships/slide" Target="slides/slide20.xml"/><Relationship Id="rId25" Type="http://schemas.openxmlformats.org/officeDocument/2006/relationships/slide" Target="slides/slide21.xml"/><Relationship Id="rId26" Type="http://schemas.openxmlformats.org/officeDocument/2006/relationships/slide" Target="slides/slide22.xml"/><Relationship Id="rId27" Type="http://schemas.openxmlformats.org/officeDocument/2006/relationships/slide" Target="slides/slide23.xml"/><Relationship Id="rId28" Type="http://schemas.openxmlformats.org/officeDocument/2006/relationships/slide" Target="slides/slide24.xml"/><Relationship Id="rId29" Type="http://schemas.openxmlformats.org/officeDocument/2006/relationships/slide" Target="slides/slide25.xml"/><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 Target="slides/slide1.xml"/><Relationship Id="rId30" Type="http://schemas.openxmlformats.org/officeDocument/2006/relationships/slide" Target="slides/slide26.xml"/><Relationship Id="rId31" Type="http://schemas.openxmlformats.org/officeDocument/2006/relationships/slide" Target="slides/slide27.xml"/><Relationship Id="rId32" Type="http://schemas.openxmlformats.org/officeDocument/2006/relationships/slide" Target="slides/slide28.xml"/><Relationship Id="rId9" Type="http://schemas.openxmlformats.org/officeDocument/2006/relationships/slide" Target="slides/slide5.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33" Type="http://schemas.openxmlformats.org/officeDocument/2006/relationships/slide" Target="slides/slide29.xml"/><Relationship Id="rId34" Type="http://schemas.openxmlformats.org/officeDocument/2006/relationships/slide" Target="slides/slide30.xml"/><Relationship Id="rId35" Type="http://schemas.openxmlformats.org/officeDocument/2006/relationships/slide" Target="slides/slide31.xml"/><Relationship Id="rId36" Type="http://schemas.openxmlformats.org/officeDocument/2006/relationships/slide" Target="slides/slide32.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37" Type="http://schemas.openxmlformats.org/officeDocument/2006/relationships/slide" Target="slides/slide33.xml"/><Relationship Id="rId38" Type="http://schemas.openxmlformats.org/officeDocument/2006/relationships/slide" Target="slides/slide34.xml"/><Relationship Id="rId39" Type="http://schemas.openxmlformats.org/officeDocument/2006/relationships/slide" Target="slides/slide35.xml"/><Relationship Id="rId40" Type="http://schemas.openxmlformats.org/officeDocument/2006/relationships/slide" Target="slides/slide36.xml"/><Relationship Id="rId41" Type="http://schemas.openxmlformats.org/officeDocument/2006/relationships/notesMaster" Target="notesMasters/notesMaster1.xml"/><Relationship Id="rId42" Type="http://schemas.openxmlformats.org/officeDocument/2006/relationships/printerSettings" Target="printerSettings/printerSettings1.bin"/><Relationship Id="rId43" Type="http://schemas.openxmlformats.org/officeDocument/2006/relationships/commentAuthors" Target="commentAuthors.xml"/><Relationship Id="rId44" Type="http://schemas.openxmlformats.org/officeDocument/2006/relationships/presProps" Target="presProps.xml"/><Relationship Id="rId4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86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ahoma" pitchFamily="34" charset="0"/>
              </a:defRPr>
            </a:lvl1pPr>
          </a:lstStyle>
          <a:p>
            <a:pPr>
              <a:defRPr/>
            </a:pPr>
            <a:endParaRPr lang="en-US"/>
          </a:p>
        </p:txBody>
      </p:sp>
      <p:sp>
        <p:nvSpPr>
          <p:cNvPr id="6861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ahoma" pitchFamily="34" charset="0"/>
              </a:defRPr>
            </a:lvl1pPr>
          </a:lstStyle>
          <a:p>
            <a:pPr>
              <a:defRPr/>
            </a:pPr>
            <a:endParaRPr lang="en-US"/>
          </a:p>
        </p:txBody>
      </p:sp>
      <p:sp>
        <p:nvSpPr>
          <p:cNvPr id="389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861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ahoma" pitchFamily="34" charset="0"/>
              </a:defRPr>
            </a:lvl1pPr>
          </a:lstStyle>
          <a:p>
            <a:pPr>
              <a:defRPr/>
            </a:pPr>
            <a:endParaRPr lang="en-US"/>
          </a:p>
        </p:txBody>
      </p:sp>
      <p:sp>
        <p:nvSpPr>
          <p:cNvPr id="6861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ahoma" pitchFamily="34" charset="0"/>
              </a:defRPr>
            </a:lvl1pPr>
          </a:lstStyle>
          <a:p>
            <a:pPr>
              <a:defRPr/>
            </a:pPr>
            <a:fld id="{74EEC5D1-C534-4F4C-A1D2-A8F18690C3F9}" type="slidenum">
              <a:rPr lang="en-US"/>
              <a:pPr>
                <a:defRPr/>
              </a:pPr>
              <a:t>‹#›</a:t>
            </a:fld>
            <a:endParaRPr lang="en-US"/>
          </a:p>
        </p:txBody>
      </p:sp>
    </p:spTree>
    <p:extLst>
      <p:ext uri="{BB962C8B-B14F-4D97-AF65-F5344CB8AC3E}">
        <p14:creationId xmlns:p14="http://schemas.microsoft.com/office/powerpoint/2010/main" val="77208808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ahoma" pitchFamily="34"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ahoma" pitchFamily="34"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ahoma" pitchFamily="34"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ahoma" pitchFamily="34"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ahoma"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normAutofit fontScale="92500" lnSpcReduction="10000"/>
          </a:bodyPr>
          <a:lstStyle/>
          <a:p>
            <a:pPr>
              <a:defRPr/>
            </a:pPr>
            <a:r>
              <a:rPr lang="en-US" dirty="0" smtClean="0"/>
              <a:t>Do a thesis review—reiterate need for statement, not ?, specific proposal, and if possible, reason why the solution is needed or how it will help resolve the problem:</a:t>
            </a:r>
          </a:p>
          <a:p>
            <a:pPr>
              <a:defRPr/>
            </a:pPr>
            <a:endParaRPr lang="en-US" dirty="0" smtClean="0"/>
          </a:p>
          <a:p>
            <a:pPr>
              <a:defRPr/>
            </a:pPr>
            <a:r>
              <a:rPr lang="en-US" dirty="0" smtClean="0"/>
              <a:t>More  doctors should consider prescribing music therapy as a type of pain relief instead of immediately prescribing pharmaceutical pain medication. (</a:t>
            </a:r>
            <a:r>
              <a:rPr lang="en-US" dirty="0" err="1" smtClean="0"/>
              <a:t>Sonseeharay</a:t>
            </a:r>
            <a:r>
              <a:rPr lang="en-US" dirty="0" smtClean="0"/>
              <a:t> Tunis-Roberson)</a:t>
            </a:r>
          </a:p>
          <a:p>
            <a:pPr>
              <a:defRPr/>
            </a:pPr>
            <a:endParaRPr lang="en-US" dirty="0" smtClean="0"/>
          </a:p>
          <a:p>
            <a:pPr>
              <a:defRPr/>
            </a:pPr>
            <a:endParaRPr lang="en-US" dirty="0" smtClean="0"/>
          </a:p>
          <a:p>
            <a:pPr>
              <a:defRPr/>
            </a:pPr>
            <a:r>
              <a:rPr lang="en-US" dirty="0" smtClean="0"/>
              <a:t> </a:t>
            </a:r>
          </a:p>
          <a:p>
            <a:pPr>
              <a:defRPr/>
            </a:pPr>
            <a:r>
              <a:rPr lang="en-US" dirty="0" smtClean="0"/>
              <a:t>Implementing a nutrition program in elementary schools will help decrease wasted cafeteria food and he </a:t>
            </a:r>
            <a:r>
              <a:rPr lang="en-US" dirty="0" err="1" smtClean="0"/>
              <a:t>lp</a:t>
            </a:r>
            <a:r>
              <a:rPr lang="en-US" dirty="0" smtClean="0"/>
              <a:t> promote healthy eating. (Julie Olson)</a:t>
            </a:r>
          </a:p>
          <a:p>
            <a:pPr>
              <a:defRPr/>
            </a:pPr>
            <a:r>
              <a:rPr lang="en-US" dirty="0" smtClean="0"/>
              <a:t> </a:t>
            </a:r>
          </a:p>
          <a:p>
            <a:pPr>
              <a:defRPr/>
            </a:pPr>
            <a:r>
              <a:rPr lang="en-US" u="sng" dirty="0" smtClean="0"/>
              <a:t>Should the US make </a:t>
            </a:r>
            <a:r>
              <a:rPr lang="en-US" dirty="0" smtClean="0"/>
              <a:t> domestic adoption free of charge to encourage adoptive parents complete the process, including the program foster to adopt. (Carlos Velasquez) –how to change from question to statement? </a:t>
            </a:r>
          </a:p>
          <a:p>
            <a:pPr>
              <a:defRPr/>
            </a:pPr>
            <a:r>
              <a:rPr lang="en-US" dirty="0" smtClean="0"/>
              <a:t> </a:t>
            </a:r>
          </a:p>
          <a:p>
            <a:pPr>
              <a:defRPr/>
            </a:pPr>
            <a:r>
              <a:rPr lang="en-US" dirty="0" smtClean="0"/>
              <a:t> </a:t>
            </a:r>
          </a:p>
          <a:p>
            <a:pPr>
              <a:defRPr/>
            </a:pPr>
            <a:r>
              <a:rPr lang="en-US" dirty="0" smtClean="0"/>
              <a:t>A disaster such as a house fire occurs more often than </a:t>
            </a:r>
            <a:r>
              <a:rPr lang="en-US" u="sng" dirty="0" smtClean="0"/>
              <a:t>we</a:t>
            </a:r>
            <a:r>
              <a:rPr lang="en-US" dirty="0" smtClean="0"/>
              <a:t>  are aware of; however, it is more common to have many displaced families question the services and efforts of the resources provided to them, especially since it can be a challenge to find affordable housing after experiencing this type of </a:t>
            </a:r>
            <a:r>
              <a:rPr lang="en-US" u="sng" dirty="0" smtClean="0"/>
              <a:t>tragedy</a:t>
            </a:r>
            <a:r>
              <a:rPr lang="en-US" dirty="0" smtClean="0"/>
              <a:t> .    (Janelle Dye)—how to make this more specific about how to solve the problem? </a:t>
            </a:r>
          </a:p>
          <a:p>
            <a:pPr>
              <a:defRPr/>
            </a:pPr>
            <a:r>
              <a:rPr lang="en-US" dirty="0" smtClean="0"/>
              <a:t>  </a:t>
            </a:r>
          </a:p>
          <a:p>
            <a:pPr>
              <a:defRPr/>
            </a:pPr>
            <a:endParaRPr lang="en-US" dirty="0"/>
          </a:p>
        </p:txBody>
      </p:sp>
      <p:sp>
        <p:nvSpPr>
          <p:cNvPr id="4" name="Slide Number Placeholder 3"/>
          <p:cNvSpPr>
            <a:spLocks noGrp="1"/>
          </p:cNvSpPr>
          <p:nvPr>
            <p:ph type="sldNum" sz="quarter" idx="5"/>
          </p:nvPr>
        </p:nvSpPr>
        <p:spPr/>
        <p:txBody>
          <a:bodyPr/>
          <a:lstStyle/>
          <a:p>
            <a:pPr>
              <a:defRPr/>
            </a:pPr>
            <a:fld id="{4FEEC5AB-E61C-4468-8EA3-45A4F30A8D40}" type="slidenum">
              <a:rPr lang="en-US" smtClean="0"/>
              <a:pPr>
                <a:defRPr/>
              </a:pPr>
              <a:t>12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1DBECFFC-DAC3-459D-B7BA-60F084FA471B}" type="slidenum">
              <a:rPr lang="en-US" smtClean="0"/>
              <a:pPr>
                <a:defRPr/>
              </a:pPr>
              <a:t>15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normAutofit fontScale="85000" lnSpcReduction="10000"/>
          </a:bodyPr>
          <a:lstStyle/>
          <a:p>
            <a:pPr>
              <a:defRPr/>
            </a:pPr>
            <a:r>
              <a:rPr lang="en-US" dirty="0" smtClean="0"/>
              <a:t>The </a:t>
            </a:r>
            <a:r>
              <a:rPr lang="en-US" dirty="0" err="1" smtClean="0"/>
              <a:t>Toulmin</a:t>
            </a:r>
            <a:r>
              <a:rPr lang="en-US" dirty="0" smtClean="0"/>
              <a:t> Model is also another common way to structure an argument. This method has seven parts to it (“Argument,” 2011):</a:t>
            </a:r>
          </a:p>
          <a:p>
            <a:pPr>
              <a:defRPr/>
            </a:pPr>
            <a:r>
              <a:rPr lang="en-US" b="1" dirty="0" smtClean="0"/>
              <a:t>Claim:</a:t>
            </a:r>
            <a:r>
              <a:rPr lang="en-US" dirty="0" smtClean="0"/>
              <a:t> In the simplest terms, a claim is your thesis phrased as an argumentative statement. A claim is often one sentence long and is phrased as an arguable judgment. The claim will need to be proven and supported throughout your essay, but is simply an assertion at this point in the argumentative paper (“Argument,” 2011).</a:t>
            </a:r>
          </a:p>
          <a:p>
            <a:pPr>
              <a:defRPr/>
            </a:pPr>
            <a:r>
              <a:rPr lang="en-US" b="1" dirty="0" smtClean="0"/>
              <a:t>Qualifiers:</a:t>
            </a:r>
            <a:r>
              <a:rPr lang="en-US" dirty="0" smtClean="0"/>
              <a:t> Qualifiers are conditional terms such as “sometimes” or “often,” and focus your argument and prevent it from becoming too grandiose or absolute. For instance, an effective argument would likely not state: “All men wear blue.” To qualify this statement, the arguer would likely write, “Some men wear blue.” This assertion is far more reasonable when cushioned with a qualifier (“Argument,” 2011).</a:t>
            </a:r>
          </a:p>
          <a:p>
            <a:pPr>
              <a:defRPr/>
            </a:pPr>
            <a:r>
              <a:rPr lang="en-US" b="1" dirty="0" smtClean="0"/>
              <a:t>Grounds:</a:t>
            </a:r>
            <a:r>
              <a:rPr lang="en-US" dirty="0" smtClean="0"/>
              <a:t> The evidence you use to support your claim. Grounds could include data sets, definitions, examples, and outside information that bolsters your claim (“Argument,” 2011).</a:t>
            </a:r>
          </a:p>
          <a:p>
            <a:pPr>
              <a:defRPr/>
            </a:pPr>
            <a:r>
              <a:rPr lang="en-US" b="1" dirty="0" smtClean="0"/>
              <a:t>Warrant:</a:t>
            </a:r>
            <a:r>
              <a:rPr lang="en-US" dirty="0" smtClean="0"/>
              <a:t> Warrant is a term that is synonymous with assumption. Warrants in the </a:t>
            </a:r>
            <a:r>
              <a:rPr lang="en-US" dirty="0" err="1" smtClean="0"/>
              <a:t>Toulmin</a:t>
            </a:r>
            <a:r>
              <a:rPr lang="en-US" dirty="0" smtClean="0"/>
              <a:t> Model are the assumptions you, the writer, implicitly (unspoken or not clearly stated) or explicitly (spoken or written) hold about how you use evidence, or the grounds, to support your claim (“Argument,” 2011).</a:t>
            </a:r>
          </a:p>
          <a:p>
            <a:pPr>
              <a:defRPr/>
            </a:pPr>
            <a:r>
              <a:rPr lang="en-US" b="1" dirty="0" smtClean="0"/>
              <a:t>Backing:</a:t>
            </a:r>
            <a:r>
              <a:rPr lang="en-US" dirty="0" smtClean="0"/>
              <a:t> Your explanation of why you hold certain assumptions as the writer. If your assumptions are held by the audience you’re addressing, then you may not include your rationale for why your warrants, or assumptions, hold true (“Argument,” 2011).</a:t>
            </a:r>
          </a:p>
          <a:p>
            <a:pPr>
              <a:defRPr/>
            </a:pPr>
            <a:r>
              <a:rPr lang="en-US" b="1" dirty="0" smtClean="0"/>
              <a:t>Rebuttals:</a:t>
            </a:r>
            <a:r>
              <a:rPr lang="en-US" dirty="0" smtClean="0"/>
              <a:t> Rebuttals investigate and anticipate key weaknesses from your opponent (or opposing viewpoints). Rebuttals are pre-emptive since you, as the writer, consider how your opponents might respond to your claim before they do and then explain how their objections or interpretations are unfounded or incorrect (“Argument,” 2011).</a:t>
            </a:r>
          </a:p>
          <a:p>
            <a:pPr>
              <a:defRPr/>
            </a:pPr>
            <a:r>
              <a:rPr lang="en-US" b="1" dirty="0" smtClean="0"/>
              <a:t>Conclusions:</a:t>
            </a:r>
            <a:r>
              <a:rPr lang="en-US" dirty="0" smtClean="0"/>
              <a:t> Do not simply restate your claim and rehash or summarize your points in the conclusion. Instead, in addition to a brief summary, explain why your rationale plus your evidence and rebuttals create a compelling case for the audience, your readers, to accept your argument.</a:t>
            </a:r>
          </a:p>
          <a:p>
            <a:pPr>
              <a:defRPr/>
            </a:pPr>
            <a:endParaRPr lang="en-US" dirty="0"/>
          </a:p>
        </p:txBody>
      </p:sp>
      <p:sp>
        <p:nvSpPr>
          <p:cNvPr id="4" name="Slide Number Placeholder 3"/>
          <p:cNvSpPr>
            <a:spLocks noGrp="1"/>
          </p:cNvSpPr>
          <p:nvPr>
            <p:ph type="sldNum" sz="quarter" idx="5"/>
          </p:nvPr>
        </p:nvSpPr>
        <p:spPr/>
        <p:txBody>
          <a:bodyPr/>
          <a:lstStyle/>
          <a:p>
            <a:pPr>
              <a:defRPr/>
            </a:pPr>
            <a:fld id="{75486DA3-6B66-43FE-AFAE-B39D80BBFF21}" type="slidenum">
              <a:rPr lang="en-US" smtClean="0"/>
              <a:pPr>
                <a:defRPr/>
              </a:pPr>
              <a:t>16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3FF0267F-6CFA-4593-AA4F-7D784E22F935}" type="slidenum">
              <a:rPr lang="en-US" smtClean="0"/>
              <a:pPr>
                <a:defRPr/>
              </a:pPr>
              <a:t>25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latin typeface="Arial" charset="0"/>
                <a:cs typeface="Arial" charset="0"/>
              </a:rPr>
              <a:t>Definition: an attack on the character of a person rather than her/his opinions or arguments </a:t>
            </a:r>
          </a:p>
          <a:p>
            <a:endParaRPr lang="en-US" altLang="en-US" smtClean="0"/>
          </a:p>
        </p:txBody>
      </p:sp>
      <p:sp>
        <p:nvSpPr>
          <p:cNvPr id="4" name="Slide Number Placeholder 3"/>
          <p:cNvSpPr>
            <a:spLocks noGrp="1"/>
          </p:cNvSpPr>
          <p:nvPr>
            <p:ph type="sldNum" sz="quarter" idx="5"/>
          </p:nvPr>
        </p:nvSpPr>
        <p:spPr/>
        <p:txBody>
          <a:bodyPr/>
          <a:lstStyle/>
          <a:p>
            <a:pPr>
              <a:defRPr/>
            </a:pPr>
            <a:fld id="{6B080A20-D523-47BE-96C5-461E60178840}" type="slidenum">
              <a:rPr lang="en-US" smtClean="0"/>
              <a:pPr>
                <a:defRPr/>
              </a:pPr>
              <a:t>26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4D9ED43F-6248-49F3-8CCE-250605CB9151}" type="slidenum">
              <a:rPr lang="en-US" smtClean="0"/>
              <a:pPr>
                <a:defRPr/>
              </a:pPr>
              <a:t>33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pPr>
              <a:defRPr/>
            </a:pPr>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pPr>
              <a:defRPr/>
            </a:pPr>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pPr>
              <a:defRPr/>
            </a:pPr>
            <a:fld id="{62901DA7-E2D0-4EC2-9BB2-08DE1D2BC670}"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E32E7E95-5DE0-4315-A40D-CEA79AEF0D55}"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pPr>
              <a:defRPr/>
            </a:pPr>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pPr>
              <a:defRPr/>
            </a:pPr>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pPr>
              <a:defRPr/>
            </a:pPr>
            <a:fld id="{EF1CB356-A0E0-489D-9BA8-F29BAD4CD946}"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0205431D-6279-4185-8E8F-A688171903AE}"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pPr>
              <a:defRPr/>
            </a:pPr>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pPr>
              <a:defRPr/>
            </a:pPr>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pPr>
              <a:defRPr/>
            </a:pPr>
            <a:fld id="{A36B238C-17C9-48F9-96E4-AA2D64E19580}"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600925FA-A830-4DF2-9959-F4A37E0F8D6E}"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pPr>
              <a:defRPr/>
            </a:pPr>
            <a:endParaRPr lang="en-US"/>
          </a:p>
        </p:txBody>
      </p:sp>
      <p:sp>
        <p:nvSpPr>
          <p:cNvPr id="8" name="Footer Placeholder 7"/>
          <p:cNvSpPr>
            <a:spLocks noGrp="1"/>
          </p:cNvSpPr>
          <p:nvPr>
            <p:ph type="ftr" sz="quarter" idx="11"/>
          </p:nvPr>
        </p:nvSpPr>
        <p:spPr/>
        <p:txBody>
          <a:bodyPr/>
          <a:lstStyle>
            <a:extLst/>
          </a:lstStyle>
          <a:p>
            <a:pPr>
              <a:defRPr/>
            </a:pPr>
            <a:endParaRPr lang="en-US"/>
          </a:p>
        </p:txBody>
      </p:sp>
      <p:sp>
        <p:nvSpPr>
          <p:cNvPr id="9" name="Slide Number Placeholder 8"/>
          <p:cNvSpPr>
            <a:spLocks noGrp="1"/>
          </p:cNvSpPr>
          <p:nvPr>
            <p:ph type="sldNum" sz="quarter" idx="12"/>
          </p:nvPr>
        </p:nvSpPr>
        <p:spPr/>
        <p:txBody>
          <a:bodyPr/>
          <a:lstStyle>
            <a:extLst/>
          </a:lstStyle>
          <a:p>
            <a:pPr>
              <a:defRPr/>
            </a:pPr>
            <a:fld id="{A8FC24F8-B147-49C5-96E6-BE5275735D08}"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pPr>
              <a:defRPr/>
            </a:pPr>
            <a:endParaRPr lang="en-US"/>
          </a:p>
        </p:txBody>
      </p:sp>
      <p:sp>
        <p:nvSpPr>
          <p:cNvPr id="4" name="Footer Placeholder 3"/>
          <p:cNvSpPr>
            <a:spLocks noGrp="1"/>
          </p:cNvSpPr>
          <p:nvPr>
            <p:ph type="ftr" sz="quarter" idx="11"/>
          </p:nvPr>
        </p:nvSpPr>
        <p:spPr/>
        <p:txBody>
          <a:bodyPr/>
          <a:lstStyle>
            <a:extLst/>
          </a:lstStyle>
          <a:p>
            <a:pPr>
              <a:defRPr/>
            </a:pPr>
            <a:endParaRPr lang="en-US"/>
          </a:p>
        </p:txBody>
      </p:sp>
      <p:sp>
        <p:nvSpPr>
          <p:cNvPr id="5" name="Slide Number Placeholder 4"/>
          <p:cNvSpPr>
            <a:spLocks noGrp="1"/>
          </p:cNvSpPr>
          <p:nvPr>
            <p:ph type="sldNum" sz="quarter" idx="12"/>
          </p:nvPr>
        </p:nvSpPr>
        <p:spPr/>
        <p:txBody>
          <a:bodyPr/>
          <a:lstStyle>
            <a:extLst/>
          </a:lstStyle>
          <a:p>
            <a:pPr>
              <a:defRPr/>
            </a:pPr>
            <a:fld id="{B7EE234E-C7A5-4C4D-AD51-A965D3FA5438}"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pPr>
              <a:defRPr/>
            </a:pPr>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pPr>
              <a:defRPr/>
            </a:pPr>
            <a:endParaRPr lang="en-US"/>
          </a:p>
        </p:txBody>
      </p:sp>
      <p:sp>
        <p:nvSpPr>
          <p:cNvPr id="4" name="Slide Number Placeholder 3"/>
          <p:cNvSpPr>
            <a:spLocks noGrp="1"/>
          </p:cNvSpPr>
          <p:nvPr>
            <p:ph type="sldNum" sz="quarter" idx="12"/>
          </p:nvPr>
        </p:nvSpPr>
        <p:spPr/>
        <p:txBody>
          <a:bodyPr/>
          <a:lstStyle>
            <a:extLst/>
          </a:lstStyle>
          <a:p>
            <a:pPr>
              <a:defRPr/>
            </a:pPr>
            <a:fld id="{F9CFDE67-F941-4AC1-A76B-E913BE3DE6D0}"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BB19CA6F-B9F6-4734-B885-3BBB85C31B3D}"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pPr>
              <a:defRPr/>
            </a:pPr>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013272E0-2D31-4F4F-8A94-FFCA3DC79F45}" type="slidenum">
              <a:rPr lang="en-US" smtClean="0"/>
              <a:pPr>
                <a:defRPr/>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pPr>
              <a:defRPr/>
            </a:pPr>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pPr>
              <a:defRPr/>
            </a:pPr>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pPr>
              <a:defRPr/>
            </a:pPr>
            <a:fld id="{EDEA1907-6636-4F4F-85BB-CA860759DDC8}"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hf hdr="0" ftr="0" dt="0"/>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3.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e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6.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7.jpe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8.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ctrTitle"/>
          </p:nvPr>
        </p:nvSpPr>
        <p:spPr>
          <a:xfrm>
            <a:off x="381000" y="457200"/>
            <a:ext cx="8382000" cy="2590800"/>
          </a:xfrm>
        </p:spPr>
        <p:txBody>
          <a:bodyPr/>
          <a:lstStyle/>
          <a:p>
            <a:pPr eaLnBrk="1" hangingPunct="1"/>
            <a:r>
              <a:rPr lang="en-US" altLang="en-US" sz="4000" b="1" dirty="0" smtClean="0">
                <a:cs typeface="Times New Roman" pitchFamily="18" charset="0"/>
              </a:rPr>
              <a:t/>
            </a:r>
            <a:br>
              <a:rPr lang="en-US" altLang="en-US" sz="4000" b="1" dirty="0" smtClean="0">
                <a:cs typeface="Times New Roman" pitchFamily="18" charset="0"/>
              </a:rPr>
            </a:br>
            <a:r>
              <a:rPr lang="en-US" altLang="en-US" sz="4000" b="1" dirty="0" smtClean="0">
                <a:solidFill>
                  <a:schemeClr val="bg1"/>
                </a:solidFill>
                <a:cs typeface="Times New Roman" pitchFamily="18" charset="0"/>
              </a:rPr>
              <a:t>CM 220 </a:t>
            </a:r>
            <a:br>
              <a:rPr lang="en-US" altLang="en-US" sz="4000" b="1" dirty="0" smtClean="0">
                <a:solidFill>
                  <a:schemeClr val="bg1"/>
                </a:solidFill>
                <a:cs typeface="Times New Roman" pitchFamily="18" charset="0"/>
              </a:rPr>
            </a:br>
            <a:r>
              <a:rPr lang="en-US" altLang="en-US" sz="4000" b="1" dirty="0" smtClean="0">
                <a:solidFill>
                  <a:schemeClr val="bg1"/>
                </a:solidFill>
                <a:cs typeface="Times New Roman" pitchFamily="18" charset="0"/>
              </a:rPr>
              <a:t>Unit 4 Seminar</a:t>
            </a:r>
            <a:r>
              <a:rPr lang="en-US" altLang="en-US" sz="4000" dirty="0" smtClean="0"/>
              <a:t/>
            </a:r>
            <a:br>
              <a:rPr lang="en-US" altLang="en-US" sz="4000" dirty="0" smtClean="0"/>
            </a:br>
            <a:r>
              <a:rPr lang="en-US" altLang="en-US" sz="4000" b="1" dirty="0" smtClean="0">
                <a:cs typeface="Times New Roman" pitchFamily="18" charset="0"/>
              </a:rPr>
              <a:t/>
            </a:r>
            <a:br>
              <a:rPr lang="en-US" altLang="en-US" sz="4000" b="1" dirty="0" smtClean="0">
                <a:cs typeface="Times New Roman" pitchFamily="18" charset="0"/>
              </a:rPr>
            </a:br>
            <a:endParaRPr lang="en-US" altLang="en-US" dirty="0" smtClean="0">
              <a:cs typeface="Times New Roman" pitchFamily="18" charset="0"/>
            </a:endParaRPr>
          </a:p>
        </p:txBody>
      </p:sp>
      <p:sp>
        <p:nvSpPr>
          <p:cNvPr id="2052" name="Rectangle 3"/>
          <p:cNvSpPr>
            <a:spLocks noGrp="1" noChangeArrowheads="1"/>
          </p:cNvSpPr>
          <p:nvPr>
            <p:ph type="subTitle" idx="1"/>
          </p:nvPr>
        </p:nvSpPr>
        <p:spPr>
          <a:xfrm>
            <a:off x="3276600" y="3124200"/>
            <a:ext cx="5181600" cy="2057400"/>
          </a:xfrm>
        </p:spPr>
        <p:txBody>
          <a:bodyPr>
            <a:normAutofit/>
          </a:bodyPr>
          <a:lstStyle/>
          <a:p>
            <a:pPr eaLnBrk="1" hangingPunct="1">
              <a:lnSpc>
                <a:spcPct val="80000"/>
              </a:lnSpc>
            </a:pPr>
            <a:endParaRPr lang="en-US" altLang="en-US" sz="1800" dirty="0" smtClean="0">
              <a:cs typeface="Times New Roman" pitchFamily="18" charset="0"/>
            </a:endParaRPr>
          </a:p>
          <a:p>
            <a:pPr eaLnBrk="1" hangingPunct="1">
              <a:lnSpc>
                <a:spcPct val="80000"/>
              </a:lnSpc>
            </a:pPr>
            <a:endParaRPr lang="en-US" altLang="en-US" sz="1800" dirty="0" smtClean="0">
              <a:cs typeface="Times New Roman" pitchFamily="18" charset="0"/>
            </a:endParaRPr>
          </a:p>
          <a:p>
            <a:pPr eaLnBrk="1" hangingPunct="1">
              <a:lnSpc>
                <a:spcPct val="80000"/>
              </a:lnSpc>
            </a:pPr>
            <a:r>
              <a:rPr lang="en-US" altLang="en-US" sz="2800" dirty="0" smtClean="0">
                <a:cs typeface="Times New Roman" pitchFamily="18" charset="0"/>
              </a:rPr>
              <a:t>QUOTE FOR THE WEEK: </a:t>
            </a:r>
          </a:p>
          <a:p>
            <a:pPr>
              <a:lnSpc>
                <a:spcPct val="80000"/>
              </a:lnSpc>
            </a:pPr>
            <a:r>
              <a:rPr lang="en-US" altLang="en-US" sz="2800" dirty="0" smtClean="0">
                <a:cs typeface="Times New Roman" pitchFamily="18" charset="0"/>
              </a:rPr>
              <a:t>“</a:t>
            </a:r>
            <a:r>
              <a:rPr lang="en-US" altLang="en-US" sz="2800" dirty="0" smtClean="0"/>
              <a:t>Education </a:t>
            </a:r>
            <a:r>
              <a:rPr lang="en-US" altLang="en-US" sz="2800" dirty="0"/>
              <a:t>is not the filling of a pail, but the lighting of a fire.” (William Butler Yeats)</a:t>
            </a:r>
            <a:r>
              <a:rPr lang="en-US" altLang="en-US" dirty="0" smtClean="0">
                <a:cs typeface="Times New Roman" pitchFamily="18" charset="0"/>
              </a:rPr>
              <a:t>  </a:t>
            </a:r>
            <a:endParaRPr lang="en-US" altLang="en-US" dirty="0" smtClean="0"/>
          </a:p>
        </p:txBody>
      </p:sp>
      <p:sp>
        <p:nvSpPr>
          <p:cNvPr id="5" name="Slide Number Placeholder 5"/>
          <p:cNvSpPr>
            <a:spLocks noGrp="1"/>
          </p:cNvSpPr>
          <p:nvPr>
            <p:ph type="sldNum" sz="quarter" idx="12"/>
          </p:nvPr>
        </p:nvSpPr>
        <p:spPr/>
        <p:txBody>
          <a:bodyPr/>
          <a:lstStyle/>
          <a:p>
            <a:pPr>
              <a:defRPr/>
            </a:pPr>
            <a:fld id="{141C13D5-E374-482E-AA28-1B1AFBEAB620}" type="slidenum">
              <a:rPr lang="en-US"/>
              <a:pPr>
                <a:defRPr/>
              </a:pPr>
              <a:t>1</a:t>
            </a:fld>
            <a:endParaRPr lang="en-US"/>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7162800" cy="899160"/>
          </a:xfrm>
        </p:spPr>
        <p:txBody>
          <a:bodyPr>
            <a:normAutofit/>
          </a:bodyPr>
          <a:lstStyle/>
          <a:p>
            <a:pPr>
              <a:defRPr/>
            </a:pPr>
            <a:r>
              <a:rPr lang="en-US" sz="3600" dirty="0" smtClean="0">
                <a:solidFill>
                  <a:srgbClr val="FF0000"/>
                </a:solidFill>
              </a:rPr>
              <a:t>KUWC Resources </a:t>
            </a:r>
            <a:endParaRPr lang="en-US" sz="3600" dirty="0">
              <a:solidFill>
                <a:srgbClr val="FF0000"/>
              </a:solidFill>
            </a:endParaRPr>
          </a:p>
        </p:txBody>
      </p:sp>
      <p:sp>
        <p:nvSpPr>
          <p:cNvPr id="12292" name="Content Placeholder 4"/>
          <p:cNvSpPr>
            <a:spLocks noGrp="1"/>
          </p:cNvSpPr>
          <p:nvPr>
            <p:ph sz="half" idx="4294967295"/>
          </p:nvPr>
        </p:nvSpPr>
        <p:spPr>
          <a:xfrm>
            <a:off x="1828800" y="1524000"/>
            <a:ext cx="4038600" cy="4525963"/>
          </a:xfrm>
          <a:prstGeom prst="rect">
            <a:avLst/>
          </a:prstGeom>
        </p:spPr>
        <p:txBody>
          <a:bodyPr/>
          <a:lstStyle/>
          <a:p>
            <a:r>
              <a:rPr lang="en-US" altLang="en-US" sz="2400" b="0" dirty="0" smtClean="0">
                <a:latin typeface="Arial" charset="0"/>
                <a:cs typeface="Arial" charset="0"/>
              </a:rPr>
              <a:t>Live tutoring available 6 days a week, including Monday and Tuesday from 12 pm to 10 pm ET</a:t>
            </a:r>
          </a:p>
          <a:p>
            <a:r>
              <a:rPr lang="en-US" altLang="en-US" sz="2400" b="0" dirty="0" smtClean="0">
                <a:latin typeface="Arial" charset="0"/>
                <a:cs typeface="Arial" charset="0"/>
              </a:rPr>
              <a:t>Paper review service—allow 72 hours to receive feedback</a:t>
            </a:r>
          </a:p>
          <a:p>
            <a:r>
              <a:rPr lang="en-US" altLang="en-US" sz="2400" b="0" dirty="0" smtClean="0">
                <a:latin typeface="Arial" charset="0"/>
                <a:cs typeface="Arial" charset="0"/>
              </a:rPr>
              <a:t>Check out live workshop schedule for sessions on APA, thesis statements, and more  </a:t>
            </a:r>
          </a:p>
        </p:txBody>
      </p:sp>
    </p:spTree>
    <p:extLst>
      <p:ext uri="{BB962C8B-B14F-4D97-AF65-F5344CB8AC3E}">
        <p14:creationId xmlns:p14="http://schemas.microsoft.com/office/powerpoint/2010/main" val="42084360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defRPr/>
            </a:pPr>
            <a:r>
              <a:rPr lang="en-US" dirty="0" smtClean="0">
                <a:solidFill>
                  <a:srgbClr val="FF0000"/>
                </a:solidFill>
              </a:rPr>
              <a:t>What makes an argument effective? </a:t>
            </a:r>
            <a:endParaRPr lang="en-US" dirty="0">
              <a:solidFill>
                <a:srgbClr val="FF0000"/>
              </a:solidFill>
            </a:endParaRPr>
          </a:p>
        </p:txBody>
      </p:sp>
      <p:sp>
        <p:nvSpPr>
          <p:cNvPr id="13315" name="Text Placeholder 5"/>
          <p:cNvSpPr>
            <a:spLocks noGrp="1"/>
          </p:cNvSpPr>
          <p:nvPr>
            <p:ph type="body" idx="1"/>
          </p:nvPr>
        </p:nvSpPr>
        <p:spPr/>
        <p:txBody>
          <a:bodyPr/>
          <a:lstStyle/>
          <a:p>
            <a:r>
              <a:rPr lang="en-US" altLang="en-US" smtClean="0"/>
              <a:t>Unit 4 </a:t>
            </a:r>
          </a:p>
        </p:txBody>
      </p:sp>
      <p:sp>
        <p:nvSpPr>
          <p:cNvPr id="1331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0C4C7458-F6CC-456F-B978-C201CB465BA0}" type="slidenum">
              <a:rPr lang="en-US" altLang="en-US" smtClean="0"/>
              <a:pPr eaLnBrk="1" hangingPunct="1"/>
              <a:t>11</a:t>
            </a:fld>
            <a:endParaRPr lang="en-US" altLang="en-US" smtClean="0"/>
          </a:p>
        </p:txBody>
      </p:sp>
    </p:spTree>
    <p:extLst>
      <p:ext uri="{BB962C8B-B14F-4D97-AF65-F5344CB8AC3E}">
        <p14:creationId xmlns:p14="http://schemas.microsoft.com/office/powerpoint/2010/main" val="23885218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normAutofit/>
          </a:bodyPr>
          <a:lstStyle/>
          <a:p>
            <a:pPr eaLnBrk="1" hangingPunct="1">
              <a:defRPr/>
            </a:pPr>
            <a:r>
              <a:rPr lang="en-US" sz="3600" dirty="0" smtClean="0">
                <a:solidFill>
                  <a:srgbClr val="FF0000"/>
                </a:solidFill>
              </a:rPr>
              <a:t>What is an ARGUMENT? </a:t>
            </a:r>
          </a:p>
        </p:txBody>
      </p:sp>
      <p:sp>
        <p:nvSpPr>
          <p:cNvPr id="14339" name="Content Placeholder 2"/>
          <p:cNvSpPr>
            <a:spLocks noGrp="1"/>
          </p:cNvSpPr>
          <p:nvPr>
            <p:ph idx="1"/>
          </p:nvPr>
        </p:nvSpPr>
        <p:spPr/>
        <p:txBody>
          <a:bodyPr/>
          <a:lstStyle/>
          <a:p>
            <a:pPr eaLnBrk="1" hangingPunct="1"/>
            <a:r>
              <a:rPr lang="en-US" altLang="en-US" sz="2800" b="0" dirty="0" smtClean="0">
                <a:solidFill>
                  <a:schemeClr val="accent2"/>
                </a:solidFill>
                <a:latin typeface="Arial" charset="0"/>
                <a:cs typeface="Arial" charset="0"/>
              </a:rPr>
              <a:t>An argument is an issue that has at least TWO SIDES.</a:t>
            </a:r>
          </a:p>
          <a:p>
            <a:pPr eaLnBrk="1" hangingPunct="1"/>
            <a:r>
              <a:rPr lang="en-US" altLang="en-US" sz="2800" b="0" dirty="0" smtClean="0">
                <a:latin typeface="Arial" charset="0"/>
                <a:cs typeface="Arial" charset="0"/>
              </a:rPr>
              <a:t>In order to present your side of the argument, you must know the various positions on your issue. If you don’t know the arguments for the other side, you leave yourself open to be blindsided by a counterargument you had not anticipated. </a:t>
            </a:r>
          </a:p>
        </p:txBody>
      </p:sp>
      <p:sp>
        <p:nvSpPr>
          <p:cNvPr id="14340" name="Slide Number Placeholder 3"/>
          <p:cNvSpPr>
            <a:spLocks noGrp="1"/>
          </p:cNvSpPr>
          <p:nvPr>
            <p:ph type="sldNum" sz="quarter" idx="4294967295"/>
          </p:nvPr>
        </p:nvSpPr>
        <p:spPr bwMode="auto">
          <a:xfrm>
            <a:off x="228600" y="6172200"/>
            <a:ext cx="685800" cy="5334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6C4C9B90-41EB-45F5-91C4-D3BC5C430A47}" type="slidenum">
              <a:rPr lang="en-US" altLang="en-US"/>
              <a:pPr eaLnBrk="1" hangingPunct="1"/>
              <a:t>12</a:t>
            </a:fld>
            <a:endParaRPr lang="en-US" altLang="en-US"/>
          </a:p>
        </p:txBody>
      </p:sp>
    </p:spTree>
    <p:extLst>
      <p:ext uri="{BB962C8B-B14F-4D97-AF65-F5344CB8AC3E}">
        <p14:creationId xmlns:p14="http://schemas.microsoft.com/office/powerpoint/2010/main" val="5063513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normAutofit/>
          </a:bodyPr>
          <a:lstStyle/>
          <a:p>
            <a:pPr>
              <a:defRPr/>
            </a:pPr>
            <a:r>
              <a:rPr lang="en-US" sz="3600" dirty="0" smtClean="0">
                <a:solidFill>
                  <a:srgbClr val="FF0000"/>
                </a:solidFill>
              </a:rPr>
              <a:t>Purpose</a:t>
            </a:r>
          </a:p>
        </p:txBody>
      </p:sp>
      <p:sp>
        <p:nvSpPr>
          <p:cNvPr id="15363" name="Content Placeholder 2"/>
          <p:cNvSpPr>
            <a:spLocks noGrp="1"/>
          </p:cNvSpPr>
          <p:nvPr>
            <p:ph idx="1"/>
          </p:nvPr>
        </p:nvSpPr>
        <p:spPr/>
        <p:txBody>
          <a:bodyPr/>
          <a:lstStyle/>
          <a:p>
            <a:r>
              <a:rPr lang="en-US" altLang="en-US" sz="2800" b="0" dirty="0" smtClean="0">
                <a:latin typeface="Arial" charset="0"/>
                <a:cs typeface="Arial" charset="0"/>
              </a:rPr>
              <a:t>What are your goals for writing the message?</a:t>
            </a:r>
          </a:p>
          <a:p>
            <a:r>
              <a:rPr lang="en-US" altLang="en-US" sz="2800" b="0" dirty="0" smtClean="0">
                <a:latin typeface="Arial" charset="0"/>
                <a:cs typeface="Arial" charset="0"/>
              </a:rPr>
              <a:t>What would you like to persuade your audience to do or to believe?</a:t>
            </a:r>
          </a:p>
          <a:p>
            <a:r>
              <a:rPr lang="en-US" altLang="en-US" sz="2800" b="0" dirty="0" smtClean="0">
                <a:latin typeface="Arial" charset="0"/>
                <a:cs typeface="Arial" charset="0"/>
              </a:rPr>
              <a:t>What is the most effective means of achieving your purpose?</a:t>
            </a:r>
          </a:p>
        </p:txBody>
      </p:sp>
      <p:sp>
        <p:nvSpPr>
          <p:cNvPr id="15364" name="Slide Number Placeholder 3"/>
          <p:cNvSpPr>
            <a:spLocks noGrp="1"/>
          </p:cNvSpPr>
          <p:nvPr>
            <p:ph type="sldNum" sz="quarter" idx="4294967295"/>
          </p:nvPr>
        </p:nvSpPr>
        <p:spPr bwMode="auto">
          <a:xfrm>
            <a:off x="228600" y="6172200"/>
            <a:ext cx="685800" cy="5334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E9379567-0775-4A08-B83D-FCD60B7201BA}" type="slidenum">
              <a:rPr lang="en-US" altLang="en-US"/>
              <a:pPr eaLnBrk="1" hangingPunct="1"/>
              <a:t>13</a:t>
            </a:fld>
            <a:endParaRPr lang="en-US" altLang="en-US"/>
          </a:p>
        </p:txBody>
      </p:sp>
    </p:spTree>
    <p:extLst>
      <p:ext uri="{BB962C8B-B14F-4D97-AF65-F5344CB8AC3E}">
        <p14:creationId xmlns:p14="http://schemas.microsoft.com/office/powerpoint/2010/main" val="24197046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57200" y="304800"/>
            <a:ext cx="7696200" cy="762000"/>
          </a:xfrm>
        </p:spPr>
        <p:txBody>
          <a:bodyPr>
            <a:normAutofit/>
          </a:bodyPr>
          <a:lstStyle/>
          <a:p>
            <a:pPr>
              <a:defRPr/>
            </a:pPr>
            <a:r>
              <a:rPr lang="en-US" sz="3600" dirty="0" smtClean="0">
                <a:solidFill>
                  <a:srgbClr val="FF0000"/>
                </a:solidFill>
              </a:rPr>
              <a:t>Audience</a:t>
            </a:r>
          </a:p>
        </p:txBody>
      </p:sp>
      <p:sp>
        <p:nvSpPr>
          <p:cNvPr id="16387" name="Content Placeholder 2"/>
          <p:cNvSpPr>
            <a:spLocks noGrp="1"/>
          </p:cNvSpPr>
          <p:nvPr>
            <p:ph idx="1"/>
          </p:nvPr>
        </p:nvSpPr>
        <p:spPr>
          <a:xfrm>
            <a:off x="457200" y="1524000"/>
            <a:ext cx="8229600" cy="4953000"/>
          </a:xfrm>
        </p:spPr>
        <p:txBody>
          <a:bodyPr/>
          <a:lstStyle/>
          <a:p>
            <a:r>
              <a:rPr lang="en-US" altLang="en-US" sz="2400" b="0" dirty="0" smtClean="0">
                <a:latin typeface="Arial" charset="0"/>
                <a:cs typeface="Arial" charset="0"/>
              </a:rPr>
              <a:t>Why is paying attention to your audience KEY to successful persuasion?</a:t>
            </a:r>
          </a:p>
          <a:p>
            <a:r>
              <a:rPr lang="en-US" altLang="en-US" sz="2400" b="0" dirty="0" smtClean="0">
                <a:latin typeface="Arial" charset="0"/>
                <a:cs typeface="Arial" charset="0"/>
              </a:rPr>
              <a:t>Who is the audience you would like to communicate to?</a:t>
            </a:r>
          </a:p>
          <a:p>
            <a:r>
              <a:rPr lang="en-US" altLang="en-US" sz="2400" b="0" dirty="0" smtClean="0">
                <a:latin typeface="Arial" charset="0"/>
                <a:cs typeface="Arial" charset="0"/>
              </a:rPr>
              <a:t>What do you know about them and what do you need to know about them?</a:t>
            </a:r>
          </a:p>
          <a:p>
            <a:r>
              <a:rPr lang="en-US" altLang="en-US" sz="2400" b="0" dirty="0" smtClean="0">
                <a:latin typeface="Arial" charset="0"/>
                <a:cs typeface="Arial" charset="0"/>
              </a:rPr>
              <a:t>What do you want to communicate to that audience?</a:t>
            </a:r>
          </a:p>
          <a:p>
            <a:r>
              <a:rPr lang="en-US" altLang="en-US" sz="2400" b="0" dirty="0" smtClean="0">
                <a:latin typeface="Arial" charset="0"/>
                <a:cs typeface="Arial" charset="0"/>
              </a:rPr>
              <a:t>How can you best communicate your information to that audience?</a:t>
            </a:r>
          </a:p>
          <a:p>
            <a:endParaRPr lang="en-US" altLang="en-US" sz="2400" dirty="0" smtClean="0">
              <a:latin typeface="Arial" charset="0"/>
              <a:cs typeface="Arial" charset="0"/>
            </a:endParaRPr>
          </a:p>
        </p:txBody>
      </p:sp>
      <p:sp>
        <p:nvSpPr>
          <p:cNvPr id="16388" name="Slide Number Placeholder 3"/>
          <p:cNvSpPr>
            <a:spLocks noGrp="1"/>
          </p:cNvSpPr>
          <p:nvPr>
            <p:ph type="sldNum" sz="quarter" idx="4294967295"/>
          </p:nvPr>
        </p:nvSpPr>
        <p:spPr bwMode="auto">
          <a:xfrm>
            <a:off x="228600" y="6172200"/>
            <a:ext cx="685800" cy="5334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B365947E-BD93-49CF-AC0E-B93C095B6E9F}" type="slidenum">
              <a:rPr lang="en-US" altLang="en-US"/>
              <a:pPr eaLnBrk="1" hangingPunct="1"/>
              <a:t>14</a:t>
            </a:fld>
            <a:endParaRPr lang="en-US" altLang="en-US"/>
          </a:p>
        </p:txBody>
      </p:sp>
    </p:spTree>
    <p:extLst>
      <p:ext uri="{BB962C8B-B14F-4D97-AF65-F5344CB8AC3E}">
        <p14:creationId xmlns:p14="http://schemas.microsoft.com/office/powerpoint/2010/main" val="20990212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746760"/>
          </a:xfrm>
        </p:spPr>
        <p:txBody>
          <a:bodyPr>
            <a:noAutofit/>
          </a:bodyPr>
          <a:lstStyle/>
          <a:p>
            <a:pPr>
              <a:defRPr/>
            </a:pPr>
            <a:r>
              <a:rPr lang="en-US" sz="3200" dirty="0" smtClean="0">
                <a:solidFill>
                  <a:srgbClr val="FF0000"/>
                </a:solidFill>
              </a:rPr>
              <a:t>Discuss—Your experiences with argument</a:t>
            </a:r>
            <a:endParaRPr lang="en-US" sz="3200" dirty="0">
              <a:solidFill>
                <a:srgbClr val="FF0000"/>
              </a:solidFill>
            </a:endParaRPr>
          </a:p>
        </p:txBody>
      </p:sp>
      <p:sp>
        <p:nvSpPr>
          <p:cNvPr id="17411" name="Content Placeholder 2"/>
          <p:cNvSpPr>
            <a:spLocks noGrp="1"/>
          </p:cNvSpPr>
          <p:nvPr>
            <p:ph idx="1"/>
          </p:nvPr>
        </p:nvSpPr>
        <p:spPr>
          <a:xfrm>
            <a:off x="457200" y="1600200"/>
            <a:ext cx="7239000" cy="4846320"/>
          </a:xfrm>
        </p:spPr>
        <p:txBody>
          <a:bodyPr/>
          <a:lstStyle/>
          <a:p>
            <a:pPr>
              <a:buFont typeface="Arial" charset="0"/>
              <a:buNone/>
            </a:pPr>
            <a:r>
              <a:rPr lang="en-US" altLang="en-US" sz="2000" b="0" dirty="0" smtClean="0">
                <a:latin typeface="Arial" charset="0"/>
                <a:cs typeface="Arial" charset="0"/>
              </a:rPr>
              <a:t>Think about a time when you took a stand to defend an idea against an unreceptive or defensive audience. It may have been at work, school, home, or in your community. It does not necessarily need to be a life-changing situation, but a situation that you needed to gather your thoughts and convey them in a compelling way, either through writing or spoken-word. With this situation in mind, respond to the following questions:</a:t>
            </a:r>
          </a:p>
          <a:p>
            <a:pPr>
              <a:buFont typeface="Arial" charset="0"/>
              <a:buNone/>
            </a:pPr>
            <a:endParaRPr lang="en-US" altLang="en-US" sz="2000" b="0" dirty="0" smtClean="0">
              <a:latin typeface="Arial" charset="0"/>
              <a:cs typeface="Arial" charset="0"/>
            </a:endParaRPr>
          </a:p>
          <a:p>
            <a:r>
              <a:rPr lang="en-US" altLang="en-US" sz="2000" b="0" dirty="0" smtClean="0">
                <a:latin typeface="Arial" charset="0"/>
                <a:cs typeface="Arial" charset="0"/>
              </a:rPr>
              <a:t>What idea or stance did you need to defend?</a:t>
            </a:r>
          </a:p>
          <a:p>
            <a:r>
              <a:rPr lang="en-US" altLang="en-US" sz="2000" b="0" dirty="0" smtClean="0">
                <a:latin typeface="Arial" charset="0"/>
                <a:cs typeface="Arial" charset="0"/>
              </a:rPr>
              <a:t>What were the characteristics of those opposing you?</a:t>
            </a:r>
          </a:p>
          <a:p>
            <a:r>
              <a:rPr lang="en-US" altLang="en-US" sz="2000" b="0" dirty="0" smtClean="0">
                <a:latin typeface="Arial" charset="0"/>
                <a:cs typeface="Arial" charset="0"/>
              </a:rPr>
              <a:t>How did you make your argument? Was the argument effective?</a:t>
            </a:r>
          </a:p>
          <a:p>
            <a:r>
              <a:rPr lang="en-US" altLang="en-US" sz="2000" b="0" dirty="0" smtClean="0">
                <a:latin typeface="Arial" charset="0"/>
                <a:cs typeface="Arial" charset="0"/>
              </a:rPr>
              <a:t>What did you learn from this experience?</a:t>
            </a:r>
          </a:p>
          <a:p>
            <a:endParaRPr lang="en-US" altLang="en-US" sz="2000" b="0" dirty="0" smtClean="0">
              <a:latin typeface="Arial" charset="0"/>
              <a:cs typeface="Arial" charset="0"/>
            </a:endParaRPr>
          </a:p>
          <a:p>
            <a:endParaRPr lang="en-US" altLang="en-US" sz="2000" b="0" dirty="0" smtClean="0">
              <a:latin typeface="Arial" charset="0"/>
              <a:cs typeface="Arial" charset="0"/>
            </a:endParaRPr>
          </a:p>
          <a:p>
            <a:endParaRPr lang="en-US" altLang="en-US" sz="2400" b="0" dirty="0" smtClean="0">
              <a:latin typeface="Arial" charset="0"/>
              <a:cs typeface="Arial" charset="0"/>
            </a:endParaRPr>
          </a:p>
        </p:txBody>
      </p:sp>
    </p:spTree>
    <p:extLst>
      <p:ext uri="{BB962C8B-B14F-4D97-AF65-F5344CB8AC3E}">
        <p14:creationId xmlns:p14="http://schemas.microsoft.com/office/powerpoint/2010/main" val="15238636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2400" dirty="0" err="1" smtClean="0"/>
              <a:t>Toulmin</a:t>
            </a:r>
            <a:r>
              <a:rPr lang="en-US" sz="2400" dirty="0" smtClean="0"/>
              <a:t> Model</a:t>
            </a:r>
            <a:endParaRPr lang="en-US" sz="2400" dirty="0"/>
          </a:p>
        </p:txBody>
      </p:sp>
      <p:sp>
        <p:nvSpPr>
          <p:cNvPr id="20483" name="Content Placeholder 2"/>
          <p:cNvSpPr>
            <a:spLocks noGrp="1"/>
          </p:cNvSpPr>
          <p:nvPr>
            <p:ph idx="1"/>
          </p:nvPr>
        </p:nvSpPr>
        <p:spPr/>
        <p:txBody>
          <a:bodyPr/>
          <a:lstStyle/>
          <a:p>
            <a:r>
              <a:rPr lang="en-US" altLang="en-US" sz="2400" b="0" smtClean="0">
                <a:latin typeface="Arial" charset="0"/>
                <a:cs typeface="Arial" charset="0"/>
              </a:rPr>
              <a:t>How to Support an Argument and Avoid Logical Fallacies</a:t>
            </a:r>
          </a:p>
          <a:p>
            <a:r>
              <a:rPr lang="en-US" altLang="en-US" sz="2400" b="0" smtClean="0">
                <a:latin typeface="Arial" charset="0"/>
                <a:cs typeface="Arial" charset="0"/>
              </a:rPr>
              <a:t>How to Avoid Hasty Generalizations and Other Logical Fallacies</a:t>
            </a:r>
          </a:p>
          <a:p>
            <a:r>
              <a:rPr lang="en-US" altLang="en-US" sz="2400" b="0" smtClean="0">
                <a:latin typeface="Arial" charset="0"/>
                <a:cs typeface="Arial" charset="0"/>
              </a:rPr>
              <a:t>Name That Logical Fallacy</a:t>
            </a:r>
          </a:p>
          <a:p>
            <a:endParaRPr lang="en-US" altLang="en-US" smtClean="0">
              <a:latin typeface="Arial" charset="0"/>
              <a:cs typeface="Arial" charset="0"/>
            </a:endParaRPr>
          </a:p>
        </p:txBody>
      </p:sp>
      <p:pic>
        <p:nvPicPr>
          <p:cNvPr id="20484" name="Picture 3" descr="Toulmin's schema.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08000" y="876300"/>
            <a:ext cx="8128000" cy="476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762000" y="872466"/>
            <a:ext cx="4953000" cy="646331"/>
          </a:xfrm>
          <a:prstGeom prst="rect">
            <a:avLst/>
          </a:prstGeom>
        </p:spPr>
        <p:txBody>
          <a:bodyPr wrap="square">
            <a:spAutoFit/>
          </a:bodyPr>
          <a:lstStyle/>
          <a:p>
            <a:r>
              <a:rPr lang="en-US" sz="3600" b="1" dirty="0">
                <a:solidFill>
                  <a:srgbClr val="FF0000"/>
                </a:solidFill>
              </a:rPr>
              <a:t>The </a:t>
            </a:r>
            <a:r>
              <a:rPr lang="en-US" sz="3600" b="1" dirty="0" err="1">
                <a:solidFill>
                  <a:srgbClr val="FF0000"/>
                </a:solidFill>
              </a:rPr>
              <a:t>Toulmin</a:t>
            </a:r>
            <a:r>
              <a:rPr lang="en-US" sz="3600" b="1" dirty="0">
                <a:solidFill>
                  <a:srgbClr val="FF0000"/>
                </a:solidFill>
              </a:rPr>
              <a:t> Model: </a:t>
            </a:r>
            <a:endParaRPr lang="en-US" sz="3600" b="1" dirty="0"/>
          </a:p>
        </p:txBody>
      </p:sp>
    </p:spTree>
    <p:extLst>
      <p:ext uri="{BB962C8B-B14F-4D97-AF65-F5344CB8AC3E}">
        <p14:creationId xmlns:p14="http://schemas.microsoft.com/office/powerpoint/2010/main" val="38648513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The </a:t>
            </a:r>
            <a:r>
              <a:rPr lang="en-US" dirty="0" err="1" smtClean="0">
                <a:solidFill>
                  <a:srgbClr val="FF0000"/>
                </a:solidFill>
              </a:rPr>
              <a:t>toulmin</a:t>
            </a:r>
            <a:r>
              <a:rPr lang="en-US" dirty="0" smtClean="0">
                <a:solidFill>
                  <a:srgbClr val="FF0000"/>
                </a:solidFill>
              </a:rPr>
              <a:t> model</a:t>
            </a:r>
            <a:endParaRPr lang="en-US" dirty="0">
              <a:solidFill>
                <a:srgbClr val="FF0000"/>
              </a:solidFill>
            </a:endParaRPr>
          </a:p>
        </p:txBody>
      </p:sp>
      <p:sp>
        <p:nvSpPr>
          <p:cNvPr id="3" name="Content Placeholder 2"/>
          <p:cNvSpPr>
            <a:spLocks noGrp="1"/>
          </p:cNvSpPr>
          <p:nvPr>
            <p:ph idx="1"/>
          </p:nvPr>
        </p:nvSpPr>
        <p:spPr/>
        <p:txBody>
          <a:bodyPr>
            <a:normAutofit/>
          </a:bodyPr>
          <a:lstStyle/>
          <a:p>
            <a:r>
              <a:rPr lang="en-US" i="1" dirty="0" smtClean="0"/>
              <a:t>Claim</a:t>
            </a:r>
            <a:r>
              <a:rPr lang="en-US" dirty="0"/>
              <a:t>: the position or claim being argued for; the conclusion of the argument.</a:t>
            </a:r>
          </a:p>
          <a:p>
            <a:r>
              <a:rPr lang="en-US" i="1" dirty="0"/>
              <a:t>Grounds: </a:t>
            </a:r>
            <a:r>
              <a:rPr lang="en-US" dirty="0"/>
              <a:t>reasons or supporting evidence that bolster the claim.</a:t>
            </a:r>
          </a:p>
          <a:p>
            <a:r>
              <a:rPr lang="en-US" i="1" dirty="0"/>
              <a:t>Warrant: </a:t>
            </a:r>
            <a:r>
              <a:rPr lang="en-US" dirty="0"/>
              <a:t>the principle, provision or chain of reasoning that connects the grounds/reason to the claim. </a:t>
            </a:r>
          </a:p>
          <a:p>
            <a:endParaRPr lang="en-US" dirty="0"/>
          </a:p>
        </p:txBody>
      </p:sp>
      <p:sp>
        <p:nvSpPr>
          <p:cNvPr id="4" name="Slide Number Placeholder 3"/>
          <p:cNvSpPr>
            <a:spLocks noGrp="1"/>
          </p:cNvSpPr>
          <p:nvPr>
            <p:ph type="sldNum" sz="quarter" idx="12"/>
          </p:nvPr>
        </p:nvSpPr>
        <p:spPr/>
        <p:txBody>
          <a:bodyPr/>
          <a:lstStyle/>
          <a:p>
            <a:pPr>
              <a:defRPr/>
            </a:pPr>
            <a:fld id="{0205431D-6279-4185-8E8F-A688171903AE}" type="slidenum">
              <a:rPr lang="en-US" smtClean="0"/>
              <a:pPr>
                <a:defRPr/>
              </a:pPr>
              <a:t>17</a:t>
            </a:fld>
            <a:endParaRPr lang="en-US"/>
          </a:p>
        </p:txBody>
      </p:sp>
    </p:spTree>
    <p:extLst>
      <p:ext uri="{BB962C8B-B14F-4D97-AF65-F5344CB8AC3E}">
        <p14:creationId xmlns:p14="http://schemas.microsoft.com/office/powerpoint/2010/main" val="35942103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The </a:t>
            </a:r>
            <a:r>
              <a:rPr lang="en-US" dirty="0" err="1" smtClean="0">
                <a:solidFill>
                  <a:srgbClr val="FF0000"/>
                </a:solidFill>
              </a:rPr>
              <a:t>toulmin</a:t>
            </a:r>
            <a:r>
              <a:rPr lang="en-US" dirty="0" smtClean="0">
                <a:solidFill>
                  <a:srgbClr val="FF0000"/>
                </a:solidFill>
              </a:rPr>
              <a:t> model</a:t>
            </a:r>
            <a:endParaRPr lang="en-US" dirty="0">
              <a:solidFill>
                <a:srgbClr val="FF0000"/>
              </a:solidFill>
            </a:endParaRPr>
          </a:p>
        </p:txBody>
      </p:sp>
      <p:sp>
        <p:nvSpPr>
          <p:cNvPr id="3" name="Content Placeholder 2"/>
          <p:cNvSpPr>
            <a:spLocks noGrp="1"/>
          </p:cNvSpPr>
          <p:nvPr>
            <p:ph idx="1"/>
          </p:nvPr>
        </p:nvSpPr>
        <p:spPr/>
        <p:txBody>
          <a:bodyPr/>
          <a:lstStyle/>
          <a:p>
            <a:r>
              <a:rPr lang="en-US" i="1" dirty="0"/>
              <a:t>Backing</a:t>
            </a:r>
            <a:r>
              <a:rPr lang="en-US" dirty="0"/>
              <a:t>: support, justification, reasons to back up the warrant.</a:t>
            </a:r>
          </a:p>
          <a:p>
            <a:r>
              <a:rPr lang="en-US" i="1" dirty="0"/>
              <a:t>Rebuttal/Reservation: </a:t>
            </a:r>
            <a:r>
              <a:rPr lang="en-US" dirty="0"/>
              <a:t>exceptions to the claim; description and rebuttal of counter-examples and counter-arguments.</a:t>
            </a:r>
          </a:p>
          <a:p>
            <a:r>
              <a:rPr lang="en-US" i="1" dirty="0"/>
              <a:t>Qualification</a:t>
            </a:r>
            <a:r>
              <a:rPr lang="en-US" dirty="0"/>
              <a:t>: specification of limits to claim, warrant and backing.  The degree of conditionality asserted. </a:t>
            </a:r>
          </a:p>
          <a:p>
            <a:endParaRPr lang="en-US" dirty="0"/>
          </a:p>
        </p:txBody>
      </p:sp>
      <p:sp>
        <p:nvSpPr>
          <p:cNvPr id="4" name="Slide Number Placeholder 3"/>
          <p:cNvSpPr>
            <a:spLocks noGrp="1"/>
          </p:cNvSpPr>
          <p:nvPr>
            <p:ph type="sldNum" sz="quarter" idx="12"/>
          </p:nvPr>
        </p:nvSpPr>
        <p:spPr/>
        <p:txBody>
          <a:bodyPr/>
          <a:lstStyle/>
          <a:p>
            <a:pPr>
              <a:defRPr/>
            </a:pPr>
            <a:fld id="{0205431D-6279-4185-8E8F-A688171903AE}" type="slidenum">
              <a:rPr lang="en-US" smtClean="0"/>
              <a:pPr>
                <a:defRPr/>
              </a:pPr>
              <a:t>18</a:t>
            </a:fld>
            <a:endParaRPr lang="en-US"/>
          </a:p>
        </p:txBody>
      </p:sp>
    </p:spTree>
    <p:extLst>
      <p:ext uri="{BB962C8B-B14F-4D97-AF65-F5344CB8AC3E}">
        <p14:creationId xmlns:p14="http://schemas.microsoft.com/office/powerpoint/2010/main" val="22417802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lang="en-US" sz="3600" dirty="0" smtClean="0">
                <a:solidFill>
                  <a:srgbClr val="FF0000"/>
                </a:solidFill>
              </a:rPr>
              <a:t>The </a:t>
            </a:r>
            <a:r>
              <a:rPr lang="en-US" sz="3600" dirty="0" err="1" smtClean="0">
                <a:solidFill>
                  <a:srgbClr val="FF0000"/>
                </a:solidFill>
              </a:rPr>
              <a:t>Toulmin</a:t>
            </a:r>
            <a:r>
              <a:rPr lang="en-US" sz="3600" dirty="0" smtClean="0">
                <a:solidFill>
                  <a:srgbClr val="FF0000"/>
                </a:solidFill>
              </a:rPr>
              <a:t> Model: Example</a:t>
            </a:r>
            <a:endParaRPr lang="en-US" sz="3600" dirty="0">
              <a:solidFill>
                <a:srgbClr val="FF0000"/>
              </a:solidFill>
            </a:endParaRPr>
          </a:p>
        </p:txBody>
      </p:sp>
      <p:pic>
        <p:nvPicPr>
          <p:cNvPr id="21507" name="Picture 2" descr="C:\Users\Steph\AppData\Local\Microsoft\Windows\Temporary Internet Files\Content.IE5\I2JHWHHZ\toulmin2[1].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990600" y="1905000"/>
            <a:ext cx="6254750" cy="4105275"/>
          </a:xfrm>
          <a:noFill/>
        </p:spPr>
      </p:pic>
    </p:spTree>
    <p:extLst>
      <p:ext uri="{BB962C8B-B14F-4D97-AF65-F5344CB8AC3E}">
        <p14:creationId xmlns:p14="http://schemas.microsoft.com/office/powerpoint/2010/main" val="10330911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Seminar</a:t>
            </a:r>
            <a:r>
              <a:rPr lang="en-US" dirty="0" smtClean="0"/>
              <a:t> </a:t>
            </a:r>
            <a:r>
              <a:rPr lang="en-US" dirty="0" smtClean="0">
                <a:solidFill>
                  <a:srgbClr val="FF0000"/>
                </a:solidFill>
              </a:rPr>
              <a:t>4 Agenda</a:t>
            </a:r>
            <a:endParaRPr lang="en-US" dirty="0">
              <a:solidFill>
                <a:srgbClr val="FF0000"/>
              </a:solidFill>
            </a:endParaRPr>
          </a:p>
        </p:txBody>
      </p:sp>
      <p:sp>
        <p:nvSpPr>
          <p:cNvPr id="3" name="Content Placeholder 2"/>
          <p:cNvSpPr>
            <a:spLocks noGrp="1"/>
          </p:cNvSpPr>
          <p:nvPr>
            <p:ph idx="1"/>
          </p:nvPr>
        </p:nvSpPr>
        <p:spPr/>
        <p:txBody>
          <a:bodyPr/>
          <a:lstStyle/>
          <a:p>
            <a:r>
              <a:rPr lang="en-US" dirty="0" smtClean="0"/>
              <a:t>Unit 3 Review</a:t>
            </a:r>
          </a:p>
          <a:p>
            <a:r>
              <a:rPr lang="en-US" dirty="0" smtClean="0"/>
              <a:t>Preview Unit 4</a:t>
            </a:r>
          </a:p>
          <a:p>
            <a:r>
              <a:rPr lang="en-US" dirty="0" smtClean="0"/>
              <a:t>Effective arguments</a:t>
            </a:r>
          </a:p>
          <a:p>
            <a:r>
              <a:rPr lang="en-US" dirty="0" err="1" smtClean="0"/>
              <a:t>Toulmin</a:t>
            </a:r>
            <a:r>
              <a:rPr lang="en-US" dirty="0" smtClean="0"/>
              <a:t> Model</a:t>
            </a:r>
          </a:p>
          <a:p>
            <a:r>
              <a:rPr lang="en-US" dirty="0" smtClean="0"/>
              <a:t>Fallacies</a:t>
            </a:r>
            <a:endParaRPr lang="en-US" dirty="0"/>
          </a:p>
        </p:txBody>
      </p:sp>
      <p:sp>
        <p:nvSpPr>
          <p:cNvPr id="4" name="Slide Number Placeholder 3"/>
          <p:cNvSpPr>
            <a:spLocks noGrp="1"/>
          </p:cNvSpPr>
          <p:nvPr>
            <p:ph type="sldNum" sz="quarter" idx="12"/>
          </p:nvPr>
        </p:nvSpPr>
        <p:spPr/>
        <p:txBody>
          <a:bodyPr/>
          <a:lstStyle/>
          <a:p>
            <a:pPr>
              <a:defRPr/>
            </a:pPr>
            <a:fld id="{0205431D-6279-4185-8E8F-A688171903AE}" type="slidenum">
              <a:rPr lang="en-US" smtClean="0"/>
              <a:pPr>
                <a:defRPr/>
              </a:pPr>
              <a:t>2</a:t>
            </a:fld>
            <a:endParaRPr lang="en-US"/>
          </a:p>
        </p:txBody>
      </p:sp>
    </p:spTree>
    <p:extLst>
      <p:ext uri="{BB962C8B-B14F-4D97-AF65-F5344CB8AC3E}">
        <p14:creationId xmlns:p14="http://schemas.microsoft.com/office/powerpoint/2010/main" val="23463050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162800" cy="899160"/>
          </a:xfrm>
        </p:spPr>
        <p:txBody>
          <a:bodyPr>
            <a:normAutofit/>
          </a:bodyPr>
          <a:lstStyle/>
          <a:p>
            <a:pPr>
              <a:defRPr/>
            </a:pPr>
            <a:r>
              <a:rPr lang="en-US" sz="3600" dirty="0" smtClean="0">
                <a:solidFill>
                  <a:srgbClr val="FF0000"/>
                </a:solidFill>
              </a:rPr>
              <a:t>Examining an argument </a:t>
            </a:r>
            <a:endParaRPr lang="en-US" sz="3600" dirty="0">
              <a:solidFill>
                <a:srgbClr val="FF0000"/>
              </a:solidFill>
            </a:endParaRPr>
          </a:p>
        </p:txBody>
      </p:sp>
      <p:sp>
        <p:nvSpPr>
          <p:cNvPr id="22531" name="Content Placeholder 2"/>
          <p:cNvSpPr>
            <a:spLocks noGrp="1"/>
          </p:cNvSpPr>
          <p:nvPr>
            <p:ph idx="1"/>
          </p:nvPr>
        </p:nvSpPr>
        <p:spPr/>
        <p:txBody>
          <a:bodyPr/>
          <a:lstStyle/>
          <a:p>
            <a:pPr>
              <a:buFont typeface="Arial" charset="0"/>
              <a:buNone/>
            </a:pPr>
            <a:r>
              <a:rPr lang="en-US" altLang="en-US" sz="2400" b="0" dirty="0" smtClean="0">
                <a:latin typeface="Arial" charset="0"/>
                <a:cs typeface="Arial" charset="0"/>
              </a:rPr>
              <a:t>The United States should abolish capital punishment because it does not reduce the crime rate.</a:t>
            </a:r>
          </a:p>
          <a:p>
            <a:pPr>
              <a:buFont typeface="Arial" charset="0"/>
              <a:buNone/>
            </a:pPr>
            <a:endParaRPr lang="en-US" altLang="en-US" sz="2400" b="0" dirty="0" smtClean="0">
              <a:latin typeface="Arial" charset="0"/>
              <a:cs typeface="Arial" charset="0"/>
            </a:endParaRPr>
          </a:p>
          <a:p>
            <a:pPr>
              <a:buFont typeface="Arial" charset="0"/>
              <a:buNone/>
            </a:pPr>
            <a:r>
              <a:rPr lang="en-US" altLang="en-US" sz="2400" dirty="0" smtClean="0">
                <a:latin typeface="Arial" charset="0"/>
                <a:cs typeface="Arial" charset="0"/>
              </a:rPr>
              <a:t>Conclusion/Claim</a:t>
            </a:r>
            <a:r>
              <a:rPr lang="en-US" altLang="en-US" sz="2400" b="0" dirty="0" smtClean="0">
                <a:latin typeface="Arial" charset="0"/>
                <a:cs typeface="Arial" charset="0"/>
              </a:rPr>
              <a:t>: The United States should abolish capital punishment. </a:t>
            </a:r>
          </a:p>
          <a:p>
            <a:pPr>
              <a:buFont typeface="Arial" charset="0"/>
              <a:buNone/>
            </a:pPr>
            <a:r>
              <a:rPr lang="en-US" altLang="en-US" sz="2400" dirty="0" smtClean="0">
                <a:latin typeface="Arial" charset="0"/>
                <a:cs typeface="Arial" charset="0"/>
              </a:rPr>
              <a:t>Assumption/Warrant</a:t>
            </a:r>
            <a:r>
              <a:rPr lang="en-US" altLang="en-US" sz="2400" b="0" dirty="0" smtClean="0">
                <a:latin typeface="Arial" charset="0"/>
                <a:cs typeface="Arial" charset="0"/>
              </a:rPr>
              <a:t> (may not be directly stated): If something does not reduce the crime rate, then it should not be used.</a:t>
            </a:r>
          </a:p>
          <a:p>
            <a:pPr>
              <a:buFont typeface="Arial" charset="0"/>
              <a:buNone/>
            </a:pPr>
            <a:r>
              <a:rPr lang="en-US" altLang="en-US" sz="2400" dirty="0" smtClean="0">
                <a:latin typeface="Arial" charset="0"/>
                <a:cs typeface="Arial" charset="0"/>
              </a:rPr>
              <a:t>Evidence</a:t>
            </a:r>
            <a:r>
              <a:rPr lang="en-US" altLang="en-US" sz="2400" b="0" dirty="0" smtClean="0">
                <a:latin typeface="Arial" charset="0"/>
                <a:cs typeface="Arial" charset="0"/>
              </a:rPr>
              <a:t>: Capital punishment does not reduce the crime rate.  </a:t>
            </a:r>
          </a:p>
        </p:txBody>
      </p:sp>
    </p:spTree>
    <p:extLst>
      <p:ext uri="{BB962C8B-B14F-4D97-AF65-F5344CB8AC3E}">
        <p14:creationId xmlns:p14="http://schemas.microsoft.com/office/powerpoint/2010/main" val="27504365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defRPr/>
            </a:pPr>
            <a:r>
              <a:rPr lang="en-US" dirty="0" smtClean="0">
                <a:solidFill>
                  <a:srgbClr val="FF0000"/>
                </a:solidFill>
              </a:rPr>
              <a:t>Logical fallacies</a:t>
            </a:r>
            <a:endParaRPr lang="en-US" dirty="0">
              <a:solidFill>
                <a:srgbClr val="FF0000"/>
              </a:solidFill>
            </a:endParaRPr>
          </a:p>
        </p:txBody>
      </p:sp>
      <p:sp>
        <p:nvSpPr>
          <p:cNvPr id="27651" name="Text Placeholder 5"/>
          <p:cNvSpPr>
            <a:spLocks noGrp="1"/>
          </p:cNvSpPr>
          <p:nvPr>
            <p:ph type="body" idx="1"/>
          </p:nvPr>
        </p:nvSpPr>
        <p:spPr/>
        <p:txBody>
          <a:bodyPr/>
          <a:lstStyle/>
          <a:p>
            <a:r>
              <a:rPr lang="en-US" altLang="en-US" smtClean="0"/>
              <a:t>Unit 4		</a:t>
            </a:r>
          </a:p>
        </p:txBody>
      </p:sp>
      <p:sp>
        <p:nvSpPr>
          <p:cNvPr id="2765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379A9C6E-C28C-43F4-951B-32C5F0E1CCA9}" type="slidenum">
              <a:rPr lang="en-US" altLang="en-US" smtClean="0"/>
              <a:pPr eaLnBrk="1" hangingPunct="1"/>
              <a:t>21</a:t>
            </a:fld>
            <a:endParaRPr lang="en-US" altLang="en-US" smtClean="0"/>
          </a:p>
        </p:txBody>
      </p:sp>
    </p:spTree>
    <p:extLst>
      <p:ext uri="{BB962C8B-B14F-4D97-AF65-F5344CB8AC3E}">
        <p14:creationId xmlns:p14="http://schemas.microsoft.com/office/powerpoint/2010/main" val="34142884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defRPr/>
            </a:pPr>
            <a:r>
              <a:rPr lang="en-US" sz="2400" dirty="0" smtClean="0">
                <a:solidFill>
                  <a:srgbClr val="FF0000"/>
                </a:solidFill>
              </a:rPr>
              <a:t>What is a DECEPTIVE ARGUMENT?</a:t>
            </a:r>
          </a:p>
        </p:txBody>
      </p:sp>
      <p:sp>
        <p:nvSpPr>
          <p:cNvPr id="28675" name="Content Placeholder 2"/>
          <p:cNvSpPr>
            <a:spLocks noGrp="1"/>
          </p:cNvSpPr>
          <p:nvPr>
            <p:ph idx="1"/>
          </p:nvPr>
        </p:nvSpPr>
        <p:spPr/>
        <p:txBody>
          <a:bodyPr/>
          <a:lstStyle/>
          <a:p>
            <a:pPr eaLnBrk="1" hangingPunct="1"/>
            <a:r>
              <a:rPr lang="en-US" altLang="en-US" sz="2400" b="0" smtClean="0">
                <a:latin typeface="Arial" charset="0"/>
                <a:cs typeface="Arial" charset="0"/>
              </a:rPr>
              <a:t>Deceptive arguments may mislead you, causing you to believe the wrong information.</a:t>
            </a:r>
          </a:p>
          <a:p>
            <a:pPr eaLnBrk="1" hangingPunct="1"/>
            <a:r>
              <a:rPr lang="en-US" altLang="en-US" sz="2400" b="0" smtClean="0">
                <a:latin typeface="Arial" charset="0"/>
                <a:cs typeface="Arial" charset="0"/>
              </a:rPr>
              <a:t>Because deceptive arguments often confuse and distract people, they may take attention from important issues.  Deceptive arguments are often more emotionally charged, gaining bigger headlines.</a:t>
            </a:r>
          </a:p>
          <a:p>
            <a:pPr eaLnBrk="1" hangingPunct="1"/>
            <a:endParaRPr lang="en-US" altLang="en-US" smtClean="0">
              <a:latin typeface="Arial" charset="0"/>
              <a:cs typeface="Arial" charset="0"/>
            </a:endParaRPr>
          </a:p>
        </p:txBody>
      </p:sp>
      <p:sp>
        <p:nvSpPr>
          <p:cNvPr id="28676" name="Slide Number Placeholder 3"/>
          <p:cNvSpPr>
            <a:spLocks noGrp="1"/>
          </p:cNvSpPr>
          <p:nvPr>
            <p:ph type="sldNum" sz="quarter" idx="4294967295"/>
          </p:nvPr>
        </p:nvSpPr>
        <p:spPr bwMode="auto">
          <a:xfrm>
            <a:off x="228600" y="6172200"/>
            <a:ext cx="685800" cy="5334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39517F64-1A96-4336-9C1B-DB3CFFF35823}" type="slidenum">
              <a:rPr lang="en-US" altLang="en-US"/>
              <a:pPr eaLnBrk="1" hangingPunct="1"/>
              <a:t>22</a:t>
            </a:fld>
            <a:endParaRPr lang="en-US" altLang="en-US"/>
          </a:p>
        </p:txBody>
      </p:sp>
      <p:pic>
        <p:nvPicPr>
          <p:cNvPr id="28677" name="Picture 3" descr="C:\Users\Steph\AppData\Local\Microsoft\Windows\Temporary Internet Files\Content.IE5\QBO854N9\MP900442375[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3124200"/>
            <a:ext cx="182880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507236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rtlCol="0">
            <a:noAutofit/>
          </a:bodyPr>
          <a:lstStyle/>
          <a:p>
            <a:pPr eaLnBrk="1" fontAlgn="auto" hangingPunct="1">
              <a:spcAft>
                <a:spcPts val="0"/>
              </a:spcAft>
              <a:defRPr/>
            </a:pPr>
            <a:r>
              <a:rPr lang="en-US" sz="2400" dirty="0" smtClean="0">
                <a:solidFill>
                  <a:srgbClr val="FF0000"/>
                </a:solidFill>
              </a:rPr>
              <a:t>Recognizing and Avoiding Deceptive Arguments</a:t>
            </a:r>
          </a:p>
        </p:txBody>
      </p:sp>
      <p:sp>
        <p:nvSpPr>
          <p:cNvPr id="29699" name="Content Placeholder 2"/>
          <p:cNvSpPr>
            <a:spLocks noGrp="1"/>
          </p:cNvSpPr>
          <p:nvPr>
            <p:ph idx="1"/>
          </p:nvPr>
        </p:nvSpPr>
        <p:spPr/>
        <p:txBody>
          <a:bodyPr/>
          <a:lstStyle/>
          <a:p>
            <a:pPr eaLnBrk="1" hangingPunct="1">
              <a:lnSpc>
                <a:spcPct val="90000"/>
              </a:lnSpc>
            </a:pPr>
            <a:r>
              <a:rPr lang="en-US" altLang="en-US" sz="2800" b="0" smtClean="0">
                <a:latin typeface="Arial" charset="0"/>
                <a:cs typeface="Arial" charset="0"/>
              </a:rPr>
              <a:t>When researching, you need to read the information carefully and to apply your best critical thinking skills to what the author is saying.  </a:t>
            </a:r>
          </a:p>
          <a:p>
            <a:pPr eaLnBrk="1" hangingPunct="1">
              <a:lnSpc>
                <a:spcPct val="90000"/>
              </a:lnSpc>
            </a:pPr>
            <a:r>
              <a:rPr lang="en-US" altLang="en-US" sz="2800" b="0" smtClean="0">
                <a:latin typeface="Arial" charset="0"/>
                <a:cs typeface="Arial" charset="0"/>
              </a:rPr>
              <a:t>Analyze and find the “holes” in the arguments that you are reading. Decide which arguments are valid and which are not.</a:t>
            </a:r>
          </a:p>
          <a:p>
            <a:pPr eaLnBrk="1" hangingPunct="1">
              <a:lnSpc>
                <a:spcPct val="90000"/>
              </a:lnSpc>
            </a:pPr>
            <a:r>
              <a:rPr lang="en-US" altLang="en-US" sz="2800" b="0" smtClean="0">
                <a:latin typeface="Arial" charset="0"/>
                <a:cs typeface="Arial" charset="0"/>
              </a:rPr>
              <a:t>With practice, you will become better at detecting deceptive arguments.</a:t>
            </a:r>
          </a:p>
          <a:p>
            <a:pPr eaLnBrk="1" hangingPunct="1">
              <a:lnSpc>
                <a:spcPct val="90000"/>
              </a:lnSpc>
            </a:pPr>
            <a:endParaRPr lang="en-US" altLang="en-US" sz="2800" b="0" smtClean="0">
              <a:latin typeface="Arial" charset="0"/>
              <a:cs typeface="Arial" charset="0"/>
            </a:endParaRPr>
          </a:p>
          <a:p>
            <a:pPr eaLnBrk="1" hangingPunct="1">
              <a:lnSpc>
                <a:spcPct val="90000"/>
              </a:lnSpc>
              <a:buFont typeface="Arial" charset="0"/>
              <a:buNone/>
            </a:pPr>
            <a:endParaRPr lang="en-US" altLang="en-US" sz="2800" b="0" smtClean="0">
              <a:latin typeface="Arial" charset="0"/>
              <a:cs typeface="Arial" charset="0"/>
            </a:endParaRPr>
          </a:p>
          <a:p>
            <a:pPr eaLnBrk="1" hangingPunct="1"/>
            <a:endParaRPr lang="en-US" altLang="en-US" b="0" smtClean="0">
              <a:latin typeface="Arial" charset="0"/>
              <a:cs typeface="Arial" charset="0"/>
            </a:endParaRPr>
          </a:p>
        </p:txBody>
      </p:sp>
      <p:sp>
        <p:nvSpPr>
          <p:cNvPr id="29700" name="Slide Number Placeholder 3"/>
          <p:cNvSpPr>
            <a:spLocks noGrp="1"/>
          </p:cNvSpPr>
          <p:nvPr>
            <p:ph type="sldNum" sz="quarter" idx="4294967295"/>
          </p:nvPr>
        </p:nvSpPr>
        <p:spPr bwMode="auto">
          <a:xfrm>
            <a:off x="228600" y="6172200"/>
            <a:ext cx="685800" cy="5334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8AA6BD3F-C2B5-423B-B03C-033A3328A227}" type="slidenum">
              <a:rPr lang="en-US" altLang="en-US"/>
              <a:pPr eaLnBrk="1" hangingPunct="1"/>
              <a:t>23</a:t>
            </a:fld>
            <a:endParaRPr lang="en-US" altLang="en-US"/>
          </a:p>
        </p:txBody>
      </p:sp>
    </p:spTree>
    <p:extLst>
      <p:ext uri="{BB962C8B-B14F-4D97-AF65-F5344CB8AC3E}">
        <p14:creationId xmlns:p14="http://schemas.microsoft.com/office/powerpoint/2010/main" val="7958893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162800" cy="670560"/>
          </a:xfrm>
        </p:spPr>
        <p:txBody>
          <a:bodyPr>
            <a:normAutofit fontScale="90000"/>
          </a:bodyPr>
          <a:lstStyle/>
          <a:p>
            <a:pPr>
              <a:defRPr/>
            </a:pPr>
            <a:r>
              <a:rPr lang="en-US" sz="2400" dirty="0" smtClean="0">
                <a:solidFill>
                  <a:srgbClr val="FF0000"/>
                </a:solidFill>
              </a:rPr>
              <a:t>“Non Sequitur” Fallacy: when the conclusion does not follow from the premises</a:t>
            </a:r>
            <a:endParaRPr lang="en-US" sz="2400" dirty="0">
              <a:solidFill>
                <a:srgbClr val="FF0000"/>
              </a:solidFill>
            </a:endParaRPr>
          </a:p>
        </p:txBody>
      </p:sp>
      <p:sp>
        <p:nvSpPr>
          <p:cNvPr id="3" name="Content Placeholder 2"/>
          <p:cNvSpPr>
            <a:spLocks noGrp="1"/>
          </p:cNvSpPr>
          <p:nvPr>
            <p:ph idx="1"/>
          </p:nvPr>
        </p:nvSpPr>
        <p:spPr>
          <a:xfrm>
            <a:off x="457200" y="1143000"/>
            <a:ext cx="7239000" cy="5312736"/>
          </a:xfrm>
        </p:spPr>
        <p:txBody>
          <a:bodyPr>
            <a:normAutofit lnSpcReduction="10000"/>
          </a:bodyPr>
          <a:lstStyle/>
          <a:p>
            <a:pPr marL="0" indent="0">
              <a:buNone/>
            </a:pPr>
            <a:r>
              <a:rPr lang="en-US" b="1" dirty="0"/>
              <a:t>Description:</a:t>
            </a:r>
            <a:r>
              <a:rPr lang="en-US" dirty="0"/>
              <a:t> </a:t>
            </a:r>
            <a:r>
              <a:rPr lang="en-US" dirty="0" smtClean="0"/>
              <a:t> </a:t>
            </a:r>
            <a:r>
              <a:rPr lang="en-US" dirty="0"/>
              <a:t>In more informal reasoning, it can be when what is presented as evidence or reason is irrelevant or adds very little  support to the conclusion.</a:t>
            </a:r>
          </a:p>
          <a:p>
            <a:r>
              <a:rPr lang="en-US" b="1" dirty="0"/>
              <a:t>Logical </a:t>
            </a:r>
            <a:r>
              <a:rPr lang="en-US" b="1" dirty="0" smtClean="0"/>
              <a:t>Form: </a:t>
            </a:r>
            <a:r>
              <a:rPr lang="en-US" i="1" dirty="0" smtClean="0"/>
              <a:t>Claim </a:t>
            </a:r>
            <a:r>
              <a:rPr lang="en-US" i="1" dirty="0"/>
              <a:t>A is </a:t>
            </a:r>
            <a:r>
              <a:rPr lang="en-US" i="1" dirty="0" smtClean="0"/>
              <a:t>made. Evidence </a:t>
            </a:r>
            <a:r>
              <a:rPr lang="en-US" i="1" dirty="0"/>
              <a:t>is presented for Claim </a:t>
            </a:r>
            <a:r>
              <a:rPr lang="en-US" i="1" dirty="0" smtClean="0"/>
              <a:t>A. Therefore</a:t>
            </a:r>
            <a:r>
              <a:rPr lang="en-US" i="1" dirty="0"/>
              <a:t>, claim C is true.</a:t>
            </a:r>
          </a:p>
          <a:p>
            <a:pPr marL="0" indent="0">
              <a:buNone/>
            </a:pPr>
            <a:r>
              <a:rPr lang="en-US" b="1" dirty="0"/>
              <a:t>Example #1:</a:t>
            </a:r>
            <a:endParaRPr lang="en-US" dirty="0"/>
          </a:p>
          <a:p>
            <a:r>
              <a:rPr lang="en-US" i="1" dirty="0"/>
              <a:t>People generally like to walk on the beach.  Beaches have sand.  Therefore, having sand floors in homes would be a great idea</a:t>
            </a:r>
            <a:r>
              <a:rPr lang="en-US" i="1" dirty="0" smtClean="0"/>
              <a:t>!</a:t>
            </a:r>
          </a:p>
          <a:p>
            <a:r>
              <a:rPr lang="en-US" sz="1300" i="1" dirty="0" smtClean="0"/>
              <a:t>(This information taken directly from  http</a:t>
            </a:r>
            <a:r>
              <a:rPr lang="en-US" sz="1300" i="1" dirty="0"/>
              <a:t>://</a:t>
            </a:r>
            <a:r>
              <a:rPr lang="en-US" sz="1300" i="1" dirty="0" smtClean="0"/>
              <a:t>www.logicallyfallacious.com/index.php/logical-fallacies/137-non-sequitur  )</a:t>
            </a:r>
            <a:endParaRPr lang="en-US" sz="1300" i="1" dirty="0"/>
          </a:p>
          <a:p>
            <a:endParaRPr lang="en-US" dirty="0"/>
          </a:p>
        </p:txBody>
      </p:sp>
    </p:spTree>
    <p:extLst>
      <p:ext uri="{BB962C8B-B14F-4D97-AF65-F5344CB8AC3E}">
        <p14:creationId xmlns:p14="http://schemas.microsoft.com/office/powerpoint/2010/main" val="24747469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457200" y="320040"/>
            <a:ext cx="7162800" cy="670560"/>
          </a:xfrm>
        </p:spPr>
        <p:txBody>
          <a:bodyPr rtlCol="0">
            <a:noAutofit/>
          </a:bodyPr>
          <a:lstStyle/>
          <a:p>
            <a:pPr eaLnBrk="1" fontAlgn="auto" hangingPunct="1">
              <a:spcAft>
                <a:spcPts val="0"/>
              </a:spcAft>
              <a:defRPr/>
            </a:pPr>
            <a:r>
              <a:rPr lang="en-US" sz="2400" dirty="0" smtClean="0">
                <a:solidFill>
                  <a:srgbClr val="FF0000"/>
                </a:solidFill>
              </a:rPr>
              <a:t>Bandwagon Fallacy: assuming a claim is true because others believe it.</a:t>
            </a:r>
          </a:p>
        </p:txBody>
      </p:sp>
      <p:sp>
        <p:nvSpPr>
          <p:cNvPr id="31747" name="Slide Number Placeholder 3"/>
          <p:cNvSpPr>
            <a:spLocks noGrp="1"/>
          </p:cNvSpPr>
          <p:nvPr>
            <p:ph type="sldNum" sz="quarter" idx="4294967295"/>
          </p:nvPr>
        </p:nvSpPr>
        <p:spPr bwMode="auto">
          <a:xfrm>
            <a:off x="228600" y="6172200"/>
            <a:ext cx="685800" cy="5334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CFC7B746-57AD-470E-A8AF-4C488DF8A2A0}" type="slidenum">
              <a:rPr lang="en-US" altLang="en-US"/>
              <a:pPr eaLnBrk="1" hangingPunct="1"/>
              <a:t>25</a:t>
            </a:fld>
            <a:endParaRPr lang="en-US" altLang="en-US"/>
          </a:p>
        </p:txBody>
      </p:sp>
      <p:pic>
        <p:nvPicPr>
          <p:cNvPr id="31748" name="Picture 7" descr="C:\Users\Steph\AppData\Local\Microsoft\Windows\Temporary Internet Files\Content.IE5\BASNIQFD\lf14-bandwagon[1].png"/>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371600" y="1447800"/>
            <a:ext cx="5273675" cy="4525963"/>
          </a:xfrm>
          <a:noFill/>
        </p:spPr>
      </p:pic>
    </p:spTree>
    <p:extLst>
      <p:ext uri="{BB962C8B-B14F-4D97-AF65-F5344CB8AC3E}">
        <p14:creationId xmlns:p14="http://schemas.microsoft.com/office/powerpoint/2010/main" val="11103758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457200" y="320040"/>
            <a:ext cx="7239000" cy="670560"/>
          </a:xfrm>
        </p:spPr>
        <p:txBody>
          <a:bodyPr rtlCol="0">
            <a:noAutofit/>
          </a:bodyPr>
          <a:lstStyle/>
          <a:p>
            <a:pPr eaLnBrk="1" fontAlgn="auto" hangingPunct="1">
              <a:spcAft>
                <a:spcPts val="0"/>
              </a:spcAft>
              <a:defRPr/>
            </a:pPr>
            <a:r>
              <a:rPr lang="en-US" sz="2400" dirty="0" smtClean="0">
                <a:solidFill>
                  <a:srgbClr val="FF0000"/>
                </a:solidFill>
              </a:rPr>
              <a:t>Ad hominem Fallacy: Attacking the character of a person</a:t>
            </a:r>
          </a:p>
        </p:txBody>
      </p:sp>
      <p:sp>
        <p:nvSpPr>
          <p:cNvPr id="32771" name="Slide Number Placeholder 3"/>
          <p:cNvSpPr>
            <a:spLocks noGrp="1"/>
          </p:cNvSpPr>
          <p:nvPr>
            <p:ph type="sldNum" sz="quarter" idx="4294967295"/>
          </p:nvPr>
        </p:nvSpPr>
        <p:spPr bwMode="auto">
          <a:xfrm>
            <a:off x="228600" y="6172200"/>
            <a:ext cx="685800" cy="5334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601869AC-7F69-47C4-87A8-B7705C39EA4D}" type="slidenum">
              <a:rPr lang="en-US" altLang="en-US"/>
              <a:pPr eaLnBrk="1" hangingPunct="1"/>
              <a:t>26</a:t>
            </a:fld>
            <a:endParaRPr lang="en-US" altLang="en-US"/>
          </a:p>
        </p:txBody>
      </p:sp>
      <p:pic>
        <p:nvPicPr>
          <p:cNvPr id="32772" name="Picture 8" descr="C:\Users\Steph\AppData\Local\Microsoft\Windows\Temporary Internet Files\Content.IE5\I34QH83B\4550001017_4b6bb02d83_z[1].jpg"/>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295400" y="1371600"/>
            <a:ext cx="6019800" cy="4627563"/>
          </a:xfrm>
          <a:noFill/>
        </p:spPr>
      </p:pic>
    </p:spTree>
    <p:extLst>
      <p:ext uri="{BB962C8B-B14F-4D97-AF65-F5344CB8AC3E}">
        <p14:creationId xmlns:p14="http://schemas.microsoft.com/office/powerpoint/2010/main" val="41818503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457200" y="320040"/>
            <a:ext cx="7162800" cy="822960"/>
          </a:xfrm>
        </p:spPr>
        <p:txBody>
          <a:bodyPr/>
          <a:lstStyle/>
          <a:p>
            <a:pPr>
              <a:defRPr/>
            </a:pPr>
            <a:r>
              <a:rPr lang="en-US" sz="2400" dirty="0" smtClean="0">
                <a:solidFill>
                  <a:srgbClr val="FF0000"/>
                </a:solidFill>
              </a:rPr>
              <a:t>Some other common fallacies</a:t>
            </a:r>
          </a:p>
        </p:txBody>
      </p:sp>
      <p:sp>
        <p:nvSpPr>
          <p:cNvPr id="33795" name="Content Placeholder 2"/>
          <p:cNvSpPr>
            <a:spLocks noGrp="1"/>
          </p:cNvSpPr>
          <p:nvPr>
            <p:ph idx="1"/>
          </p:nvPr>
        </p:nvSpPr>
        <p:spPr/>
        <p:txBody>
          <a:bodyPr>
            <a:normAutofit lnSpcReduction="10000"/>
          </a:bodyPr>
          <a:lstStyle/>
          <a:p>
            <a:r>
              <a:rPr lang="en-US" altLang="en-US" sz="2800" smtClean="0">
                <a:latin typeface="Arial" charset="0"/>
                <a:cs typeface="Arial" charset="0"/>
              </a:rPr>
              <a:t>Post hoc ergo propter hoc</a:t>
            </a:r>
            <a:r>
              <a:rPr lang="en-US" altLang="en-US" sz="2800" b="0" smtClean="0">
                <a:latin typeface="Arial" charset="0"/>
                <a:cs typeface="Arial" charset="0"/>
              </a:rPr>
              <a:t>: assumes that if 'A' occurred after 'B' then 'B' must have caused 'A.' </a:t>
            </a:r>
          </a:p>
          <a:p>
            <a:r>
              <a:rPr lang="en-US" altLang="en-US" sz="2800" smtClean="0">
                <a:latin typeface="Arial" charset="0"/>
                <a:cs typeface="Arial" charset="0"/>
              </a:rPr>
              <a:t>Appeal to Authority</a:t>
            </a:r>
            <a:r>
              <a:rPr lang="en-US" altLang="en-US" sz="2800" b="0" smtClean="0">
                <a:latin typeface="Arial" charset="0"/>
                <a:cs typeface="Arial" charset="0"/>
              </a:rPr>
              <a:t>: If X says so, it must be so. </a:t>
            </a:r>
          </a:p>
          <a:p>
            <a:r>
              <a:rPr lang="en-US" altLang="en-US" sz="2800" smtClean="0">
                <a:latin typeface="Arial" charset="0"/>
                <a:cs typeface="Arial" charset="0"/>
              </a:rPr>
              <a:t>Either/Or Simplification</a:t>
            </a:r>
            <a:r>
              <a:rPr lang="en-US" altLang="en-US" sz="2800" b="0" smtClean="0">
                <a:latin typeface="Arial" charset="0"/>
                <a:cs typeface="Arial" charset="0"/>
              </a:rPr>
              <a:t>: The arguer suggests here that only two options exist: one can support the petition or one can reject it and suffer the consequences.</a:t>
            </a:r>
          </a:p>
          <a:p>
            <a:r>
              <a:rPr lang="en-US" altLang="en-US" sz="2800" smtClean="0">
                <a:latin typeface="Arial" charset="0"/>
                <a:cs typeface="Arial" charset="0"/>
              </a:rPr>
              <a:t>Hasty Generalization</a:t>
            </a:r>
            <a:r>
              <a:rPr lang="en-US" altLang="en-US" sz="2800" b="0" smtClean="0">
                <a:latin typeface="Arial" charset="0"/>
                <a:cs typeface="Arial" charset="0"/>
              </a:rPr>
              <a:t>: Drawing a conclusion on insufficient evidence. </a:t>
            </a:r>
          </a:p>
        </p:txBody>
      </p:sp>
      <p:sp>
        <p:nvSpPr>
          <p:cNvPr id="33796" name="Slide Number Placeholder 3"/>
          <p:cNvSpPr>
            <a:spLocks noGrp="1"/>
          </p:cNvSpPr>
          <p:nvPr>
            <p:ph type="sldNum" sz="quarter" idx="4294967295"/>
          </p:nvPr>
        </p:nvSpPr>
        <p:spPr bwMode="auto">
          <a:xfrm>
            <a:off x="228600" y="6172200"/>
            <a:ext cx="685800" cy="5334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BCBF9FC1-43D7-457E-850D-C3145AB496C8}" type="slidenum">
              <a:rPr lang="en-US" altLang="en-US"/>
              <a:pPr eaLnBrk="1" hangingPunct="1"/>
              <a:t>27</a:t>
            </a:fld>
            <a:endParaRPr lang="en-US" altLang="en-US"/>
          </a:p>
        </p:txBody>
      </p:sp>
    </p:spTree>
    <p:extLst>
      <p:ext uri="{BB962C8B-B14F-4D97-AF65-F5344CB8AC3E}">
        <p14:creationId xmlns:p14="http://schemas.microsoft.com/office/powerpoint/2010/main" val="6158328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457200" y="320040"/>
            <a:ext cx="7239000" cy="822960"/>
          </a:xfrm>
        </p:spPr>
        <p:txBody>
          <a:bodyPr/>
          <a:lstStyle/>
          <a:p>
            <a:pPr>
              <a:defRPr/>
            </a:pPr>
            <a:r>
              <a:rPr lang="en-US" sz="2400" dirty="0" smtClean="0">
                <a:solidFill>
                  <a:srgbClr val="FF0000"/>
                </a:solidFill>
              </a:rPr>
              <a:t>Some other common fallacies</a:t>
            </a:r>
          </a:p>
        </p:txBody>
      </p:sp>
      <p:sp>
        <p:nvSpPr>
          <p:cNvPr id="34819" name="Content Placeholder 2"/>
          <p:cNvSpPr>
            <a:spLocks noGrp="1"/>
          </p:cNvSpPr>
          <p:nvPr>
            <p:ph idx="1"/>
          </p:nvPr>
        </p:nvSpPr>
        <p:spPr/>
        <p:txBody>
          <a:bodyPr/>
          <a:lstStyle/>
          <a:p>
            <a:r>
              <a:rPr lang="en-US" altLang="en-US" sz="2800" smtClean="0">
                <a:latin typeface="Arial" charset="0"/>
                <a:cs typeface="Arial" charset="0"/>
              </a:rPr>
              <a:t>Begging the Question</a:t>
            </a:r>
            <a:r>
              <a:rPr lang="en-US" altLang="en-US" sz="2800" b="0" smtClean="0">
                <a:latin typeface="Arial" charset="0"/>
                <a:cs typeface="Arial" charset="0"/>
              </a:rPr>
              <a:t>:  accept this conclusion without evidence (also may present an argument where the premise and conclusion are the same) </a:t>
            </a:r>
          </a:p>
          <a:p>
            <a:r>
              <a:rPr lang="en-US" altLang="en-US" sz="2800" smtClean="0">
                <a:latin typeface="Arial" charset="0"/>
                <a:cs typeface="Arial" charset="0"/>
              </a:rPr>
              <a:t>False Analogy</a:t>
            </a:r>
            <a:r>
              <a:rPr lang="en-US" altLang="en-US" sz="2800" b="0" smtClean="0">
                <a:latin typeface="Arial" charset="0"/>
                <a:cs typeface="Arial" charset="0"/>
              </a:rPr>
              <a:t>: Comparing two things without offering any proof that they share a connection</a:t>
            </a:r>
          </a:p>
          <a:p>
            <a:r>
              <a:rPr lang="en-US" altLang="en-US" sz="2800" smtClean="0">
                <a:latin typeface="Arial" charset="0"/>
                <a:cs typeface="Arial" charset="0"/>
              </a:rPr>
              <a:t>Slippery Slope</a:t>
            </a:r>
            <a:r>
              <a:rPr lang="en-US" altLang="en-US" sz="2800" b="0" smtClean="0">
                <a:latin typeface="Arial" charset="0"/>
                <a:cs typeface="Arial" charset="0"/>
              </a:rPr>
              <a:t>: If A happens, then B will occur</a:t>
            </a:r>
          </a:p>
        </p:txBody>
      </p:sp>
      <p:sp>
        <p:nvSpPr>
          <p:cNvPr id="34820" name="Slide Number Placeholder 3"/>
          <p:cNvSpPr>
            <a:spLocks noGrp="1"/>
          </p:cNvSpPr>
          <p:nvPr>
            <p:ph type="sldNum" sz="quarter" idx="4294967295"/>
          </p:nvPr>
        </p:nvSpPr>
        <p:spPr bwMode="auto">
          <a:xfrm>
            <a:off x="228600" y="6172200"/>
            <a:ext cx="685800" cy="5334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189EC363-6698-4A43-BE81-DF21FCCEB19A}" type="slidenum">
              <a:rPr lang="en-US" altLang="en-US"/>
              <a:pPr eaLnBrk="1" hangingPunct="1"/>
              <a:t>28</a:t>
            </a:fld>
            <a:endParaRPr lang="en-US" altLang="en-US"/>
          </a:p>
        </p:txBody>
      </p:sp>
    </p:spTree>
    <p:extLst>
      <p:ext uri="{BB962C8B-B14F-4D97-AF65-F5344CB8AC3E}">
        <p14:creationId xmlns:p14="http://schemas.microsoft.com/office/powerpoint/2010/main" val="3813255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2"/>
          <p:cNvSpPr>
            <a:spLocks noGrp="1"/>
          </p:cNvSpPr>
          <p:nvPr>
            <p:ph sz="half" idx="1"/>
          </p:nvPr>
        </p:nvSpPr>
        <p:spPr/>
        <p:txBody>
          <a:bodyPr/>
          <a:lstStyle/>
          <a:p>
            <a:r>
              <a:rPr lang="en-US" altLang="en-US" sz="2800" b="0" smtClean="0">
                <a:latin typeface="Arial" charset="0"/>
                <a:cs typeface="Arial" charset="0"/>
              </a:rPr>
              <a:t>Policy</a:t>
            </a:r>
          </a:p>
          <a:p>
            <a:r>
              <a:rPr lang="en-US" altLang="en-US" sz="2800" b="0" smtClean="0">
                <a:latin typeface="Arial" charset="0"/>
                <a:cs typeface="Arial" charset="0"/>
              </a:rPr>
              <a:t>Value</a:t>
            </a:r>
          </a:p>
          <a:p>
            <a:r>
              <a:rPr lang="en-US" altLang="en-US" sz="2800" b="0" smtClean="0">
                <a:latin typeface="Arial" charset="0"/>
                <a:cs typeface="Arial" charset="0"/>
              </a:rPr>
              <a:t>Cause</a:t>
            </a:r>
          </a:p>
          <a:p>
            <a:r>
              <a:rPr lang="en-US" altLang="en-US" sz="2800" b="0" smtClean="0">
                <a:latin typeface="Arial" charset="0"/>
                <a:cs typeface="Arial" charset="0"/>
              </a:rPr>
              <a:t>Ethical </a:t>
            </a:r>
          </a:p>
          <a:p>
            <a:r>
              <a:rPr lang="en-US" altLang="en-US" sz="2800" b="0" smtClean="0">
                <a:latin typeface="Arial" charset="0"/>
                <a:cs typeface="Arial" charset="0"/>
              </a:rPr>
              <a:t>Proposal </a:t>
            </a:r>
          </a:p>
        </p:txBody>
      </p:sp>
      <p:sp>
        <p:nvSpPr>
          <p:cNvPr id="2" name="Title 1"/>
          <p:cNvSpPr>
            <a:spLocks noGrp="1"/>
          </p:cNvSpPr>
          <p:nvPr>
            <p:ph type="title"/>
          </p:nvPr>
        </p:nvSpPr>
        <p:spPr>
          <a:xfrm>
            <a:off x="457200" y="320040"/>
            <a:ext cx="7315200" cy="899160"/>
          </a:xfrm>
        </p:spPr>
        <p:txBody>
          <a:bodyPr>
            <a:normAutofit/>
          </a:bodyPr>
          <a:lstStyle/>
          <a:p>
            <a:pPr>
              <a:defRPr/>
            </a:pPr>
            <a:r>
              <a:rPr lang="en-US" sz="3600" dirty="0" smtClean="0">
                <a:solidFill>
                  <a:srgbClr val="FF0000"/>
                </a:solidFill>
              </a:rPr>
              <a:t>Review: Types of Claims </a:t>
            </a:r>
            <a:endParaRPr lang="en-US" sz="3600" dirty="0">
              <a:solidFill>
                <a:srgbClr val="FF0000"/>
              </a:solidFill>
            </a:endParaRPr>
          </a:p>
        </p:txBody>
      </p:sp>
      <p:pic>
        <p:nvPicPr>
          <p:cNvPr id="18436" name="Picture 15" descr="C:\Users\Steph\AppData\Local\Microsoft\Windows\Temporary Internet Files\Content.IE5\I2JHWHHZ\conclusion_ACu02[1].jpg"/>
          <p:cNvPicPr>
            <a:picLocks noGrp="1" noChangeAspect="1" noChangeArrowheads="1"/>
          </p:cNvPicPr>
          <p:nvPr>
            <p:ph sz="half" idx="4294967295"/>
          </p:nvPr>
        </p:nvPicPr>
        <p:blipFill>
          <a:blip r:embed="rId2">
            <a:extLst>
              <a:ext uri="{28A0092B-C50C-407E-A947-70E740481C1C}">
                <a14:useLocalDpi xmlns:a14="http://schemas.microsoft.com/office/drawing/2010/main" val="0"/>
              </a:ext>
            </a:extLst>
          </a:blip>
          <a:srcRect/>
          <a:stretch>
            <a:fillRect/>
          </a:stretch>
        </p:blipFill>
        <p:spPr>
          <a:xfrm>
            <a:off x="5253038" y="1687513"/>
            <a:ext cx="2828925" cy="3438525"/>
          </a:xfrm>
          <a:prstGeom prst="rect">
            <a:avLst/>
          </a:prstGeom>
          <a:noFill/>
        </p:spPr>
      </p:pic>
    </p:spTree>
    <p:extLst>
      <p:ext uri="{BB962C8B-B14F-4D97-AF65-F5344CB8AC3E}">
        <p14:creationId xmlns:p14="http://schemas.microsoft.com/office/powerpoint/2010/main" val="17345375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Unit 3 Review</a:t>
            </a:r>
            <a:endParaRPr lang="en-US" dirty="0">
              <a:solidFill>
                <a:srgbClr val="FF0000"/>
              </a:solidFill>
            </a:endParaRPr>
          </a:p>
        </p:txBody>
      </p:sp>
      <p:sp>
        <p:nvSpPr>
          <p:cNvPr id="3" name="Content Placeholder 2"/>
          <p:cNvSpPr>
            <a:spLocks noGrp="1"/>
          </p:cNvSpPr>
          <p:nvPr>
            <p:ph idx="1"/>
          </p:nvPr>
        </p:nvSpPr>
        <p:spPr/>
        <p:txBody>
          <a:bodyPr/>
          <a:lstStyle/>
          <a:p>
            <a:pPr marL="0" indent="0">
              <a:buNone/>
            </a:pPr>
            <a:r>
              <a:rPr lang="en-US" dirty="0" smtClean="0"/>
              <a:t>Last week we:</a:t>
            </a:r>
          </a:p>
          <a:p>
            <a:r>
              <a:rPr lang="en-US" dirty="0" smtClean="0"/>
              <a:t>Began working on our thesis statements </a:t>
            </a:r>
          </a:p>
          <a:p>
            <a:r>
              <a:rPr lang="en-US" dirty="0" smtClean="0"/>
              <a:t>Addressed the components of an argumentative stance</a:t>
            </a:r>
          </a:p>
          <a:p>
            <a:endParaRPr lang="en-US" dirty="0"/>
          </a:p>
        </p:txBody>
      </p:sp>
      <p:sp>
        <p:nvSpPr>
          <p:cNvPr id="4" name="Slide Number Placeholder 3"/>
          <p:cNvSpPr>
            <a:spLocks noGrp="1"/>
          </p:cNvSpPr>
          <p:nvPr>
            <p:ph type="sldNum" sz="quarter" idx="12"/>
          </p:nvPr>
        </p:nvSpPr>
        <p:spPr/>
        <p:txBody>
          <a:bodyPr/>
          <a:lstStyle/>
          <a:p>
            <a:pPr>
              <a:defRPr/>
            </a:pPr>
            <a:fld id="{A80D88A2-B8EE-42D6-8C2B-6DB19FD8F59B}" type="slidenum">
              <a:rPr lang="en-US" smtClean="0"/>
              <a:pPr>
                <a:defRPr/>
              </a:pPr>
              <a:t>3</a:t>
            </a:fld>
            <a:endParaRPr lang="en-US"/>
          </a:p>
        </p:txBody>
      </p:sp>
    </p:spTree>
    <p:extLst>
      <p:ext uri="{BB962C8B-B14F-4D97-AF65-F5344CB8AC3E}">
        <p14:creationId xmlns:p14="http://schemas.microsoft.com/office/powerpoint/2010/main" val="7915143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3201"/>
            <a:ext cx="6712688" cy="1440712"/>
          </a:xfrm>
        </p:spPr>
        <p:txBody>
          <a:bodyPr>
            <a:normAutofit fontScale="90000"/>
          </a:bodyPr>
          <a:lstStyle/>
          <a:p>
            <a:pPr>
              <a:defRPr/>
            </a:pPr>
            <a:r>
              <a:rPr lang="en-US" dirty="0" smtClean="0">
                <a:solidFill>
                  <a:srgbClr val="FF0000"/>
                </a:solidFill>
              </a:rPr>
              <a:t>REVIEW TYPES OF APPEALS: Logos, ethos, pathos</a:t>
            </a:r>
            <a:endParaRPr lang="en-US" dirty="0">
              <a:solidFill>
                <a:srgbClr val="FF0000"/>
              </a:solidFill>
            </a:endParaRPr>
          </a:p>
        </p:txBody>
      </p:sp>
    </p:spTree>
    <p:extLst>
      <p:ext uri="{BB962C8B-B14F-4D97-AF65-F5344CB8AC3E}">
        <p14:creationId xmlns:p14="http://schemas.microsoft.com/office/powerpoint/2010/main" val="2555977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320040"/>
            <a:ext cx="7162800" cy="822960"/>
          </a:xfrm>
        </p:spPr>
        <p:txBody>
          <a:bodyPr>
            <a:normAutofit/>
          </a:bodyPr>
          <a:lstStyle/>
          <a:p>
            <a:pPr>
              <a:defRPr/>
            </a:pPr>
            <a:r>
              <a:rPr lang="en-US" sz="3600" dirty="0" smtClean="0">
                <a:solidFill>
                  <a:srgbClr val="FF0000"/>
                </a:solidFill>
              </a:rPr>
              <a:t>LOGOS</a:t>
            </a:r>
            <a:endParaRPr lang="en-US" sz="3600" dirty="0">
              <a:solidFill>
                <a:srgbClr val="FF0000"/>
              </a:solidFill>
            </a:endParaRPr>
          </a:p>
        </p:txBody>
      </p:sp>
      <p:sp>
        <p:nvSpPr>
          <p:cNvPr id="5" name="Content Placeholder 4"/>
          <p:cNvSpPr>
            <a:spLocks noGrp="1"/>
          </p:cNvSpPr>
          <p:nvPr>
            <p:ph idx="1"/>
          </p:nvPr>
        </p:nvSpPr>
        <p:spPr/>
        <p:txBody>
          <a:bodyPr>
            <a:normAutofit fontScale="92500" lnSpcReduction="10000"/>
          </a:bodyPr>
          <a:lstStyle/>
          <a:p>
            <a:pPr marL="0" indent="0">
              <a:buFont typeface="Arial" charset="0"/>
              <a:buNone/>
              <a:defRPr/>
            </a:pPr>
            <a:r>
              <a:rPr lang="en-US" sz="2400" b="0" dirty="0" smtClean="0"/>
              <a:t>Logos is “an approach to argument that appeals to the reader’s sense of logic” (Clements, “Three Appeals,” 2013).</a:t>
            </a:r>
          </a:p>
          <a:p>
            <a:pPr>
              <a:buFont typeface="Arial" charset="0"/>
              <a:buNone/>
              <a:defRPr/>
            </a:pPr>
            <a:endParaRPr lang="en-US" sz="2400" b="0" dirty="0" smtClean="0"/>
          </a:p>
          <a:p>
            <a:pPr>
              <a:buFont typeface="Arial" charset="0"/>
              <a:buNone/>
              <a:defRPr/>
            </a:pPr>
            <a:r>
              <a:rPr lang="en-US" sz="2400" b="0" dirty="0" smtClean="0"/>
              <a:t>This appeal would use the following:</a:t>
            </a:r>
          </a:p>
          <a:p>
            <a:pPr>
              <a:defRPr/>
            </a:pPr>
            <a:r>
              <a:rPr lang="en-US" sz="2400" b="0" dirty="0" smtClean="0"/>
              <a:t>Statistics</a:t>
            </a:r>
          </a:p>
          <a:p>
            <a:pPr>
              <a:defRPr/>
            </a:pPr>
            <a:r>
              <a:rPr lang="en-US" sz="2400" b="0" dirty="0" smtClean="0"/>
              <a:t>Facts</a:t>
            </a:r>
          </a:p>
          <a:p>
            <a:pPr>
              <a:defRPr/>
            </a:pPr>
            <a:r>
              <a:rPr lang="en-US" sz="2400" b="0" dirty="0" smtClean="0"/>
              <a:t>Examples</a:t>
            </a:r>
          </a:p>
          <a:p>
            <a:pPr>
              <a:defRPr/>
            </a:pPr>
            <a:r>
              <a:rPr lang="en-US" sz="2400" b="0" dirty="0" smtClean="0"/>
              <a:t>Expert testimony (Clements, “Three Appeals,” 2013)</a:t>
            </a:r>
          </a:p>
          <a:p>
            <a:pPr>
              <a:buFont typeface="Arial" charset="0"/>
              <a:buNone/>
              <a:defRPr/>
            </a:pPr>
            <a:endParaRPr lang="en-US" dirty="0" smtClean="0"/>
          </a:p>
          <a:p>
            <a:pPr>
              <a:buFont typeface="Arial" charset="0"/>
              <a:buNone/>
              <a:defRPr/>
            </a:pPr>
            <a:endParaRPr lang="en-US" dirty="0" smtClean="0"/>
          </a:p>
          <a:p>
            <a:pPr>
              <a:buFont typeface="Arial" charset="0"/>
              <a:buNone/>
              <a:defRPr/>
            </a:pPr>
            <a:r>
              <a:rPr lang="en-US" dirty="0" smtClean="0"/>
              <a:t>  </a:t>
            </a:r>
            <a:endParaRPr lang="en-US" dirty="0"/>
          </a:p>
        </p:txBody>
      </p:sp>
    </p:spTree>
    <p:extLst>
      <p:ext uri="{BB962C8B-B14F-4D97-AF65-F5344CB8AC3E}">
        <p14:creationId xmlns:p14="http://schemas.microsoft.com/office/powerpoint/2010/main" val="94475301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320040"/>
            <a:ext cx="7086600" cy="746760"/>
          </a:xfrm>
        </p:spPr>
        <p:txBody>
          <a:bodyPr>
            <a:normAutofit/>
          </a:bodyPr>
          <a:lstStyle/>
          <a:p>
            <a:pPr>
              <a:defRPr/>
            </a:pPr>
            <a:r>
              <a:rPr lang="en-US" sz="3600" dirty="0" smtClean="0">
                <a:solidFill>
                  <a:srgbClr val="FF0000"/>
                </a:solidFill>
              </a:rPr>
              <a:t>Ethos</a:t>
            </a:r>
            <a:endParaRPr lang="en-US" sz="3600" dirty="0">
              <a:solidFill>
                <a:srgbClr val="FF0000"/>
              </a:solidFill>
            </a:endParaRPr>
          </a:p>
        </p:txBody>
      </p:sp>
      <p:sp>
        <p:nvSpPr>
          <p:cNvPr id="5" name="Content Placeholder 4"/>
          <p:cNvSpPr>
            <a:spLocks noGrp="1"/>
          </p:cNvSpPr>
          <p:nvPr>
            <p:ph idx="1"/>
          </p:nvPr>
        </p:nvSpPr>
        <p:spPr/>
        <p:txBody>
          <a:bodyPr/>
          <a:lstStyle/>
          <a:p>
            <a:pPr marL="0" indent="0">
              <a:buFont typeface="Arial" charset="0"/>
              <a:buNone/>
              <a:defRPr/>
            </a:pPr>
            <a:r>
              <a:rPr lang="en-US" sz="2400" b="0" dirty="0" smtClean="0"/>
              <a:t>An ethos appeal “attempts to show the writer as a fair-minded, concerned, and reliable individual. It’s the reader’s sense of the writer as trustworthy and credible that makes what he/she says convincing” (Clements, “Three Appeals,” 2013).</a:t>
            </a:r>
          </a:p>
          <a:p>
            <a:pPr>
              <a:buFont typeface="Arial" charset="0"/>
              <a:buNone/>
              <a:defRPr/>
            </a:pPr>
            <a:endParaRPr lang="en-US" sz="2400" b="0" dirty="0" smtClean="0"/>
          </a:p>
          <a:p>
            <a:pPr>
              <a:buFont typeface="Arial" charset="0"/>
              <a:buNone/>
              <a:defRPr/>
            </a:pPr>
            <a:r>
              <a:rPr lang="en-US" sz="2400" b="0" dirty="0" smtClean="0"/>
              <a:t>An ethos appeal would use the following: </a:t>
            </a:r>
          </a:p>
          <a:p>
            <a:pPr>
              <a:defRPr/>
            </a:pPr>
            <a:r>
              <a:rPr lang="en-US" sz="2400" b="0" dirty="0" smtClean="0"/>
              <a:t>Reasonable tone</a:t>
            </a:r>
          </a:p>
          <a:p>
            <a:pPr>
              <a:defRPr/>
            </a:pPr>
            <a:r>
              <a:rPr lang="en-US" sz="2400" b="0" dirty="0" smtClean="0"/>
              <a:t>Fair consideration of opposing arguments</a:t>
            </a:r>
          </a:p>
          <a:p>
            <a:pPr>
              <a:defRPr/>
            </a:pPr>
            <a:r>
              <a:rPr lang="en-US" sz="2400" b="0" dirty="0" smtClean="0"/>
              <a:t>Credible evidence</a:t>
            </a:r>
          </a:p>
          <a:p>
            <a:pPr>
              <a:defRPr/>
            </a:pPr>
            <a:r>
              <a:rPr lang="en-US" sz="2400" b="0" dirty="0" smtClean="0"/>
              <a:t>Word choice that is not offensive</a:t>
            </a:r>
          </a:p>
          <a:p>
            <a:pPr>
              <a:defRPr/>
            </a:pPr>
            <a:endParaRPr lang="en-US" sz="2400" b="0" dirty="0"/>
          </a:p>
        </p:txBody>
      </p:sp>
    </p:spTree>
    <p:extLst>
      <p:ext uri="{BB962C8B-B14F-4D97-AF65-F5344CB8AC3E}">
        <p14:creationId xmlns:p14="http://schemas.microsoft.com/office/powerpoint/2010/main" val="21398769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467600" cy="1127760"/>
          </a:xfrm>
        </p:spPr>
        <p:txBody>
          <a:bodyPr>
            <a:normAutofit/>
          </a:bodyPr>
          <a:lstStyle/>
          <a:p>
            <a:pPr>
              <a:defRPr/>
            </a:pPr>
            <a:r>
              <a:rPr lang="en-US" sz="3600" dirty="0" smtClean="0">
                <a:solidFill>
                  <a:srgbClr val="FF0000"/>
                </a:solidFill>
              </a:rPr>
              <a:t>Assessing credibility of Author</a:t>
            </a:r>
            <a:endParaRPr lang="en-US" sz="3600" dirty="0">
              <a:solidFill>
                <a:srgbClr val="FF0000"/>
              </a:solidFill>
            </a:endParaRPr>
          </a:p>
        </p:txBody>
      </p:sp>
      <p:sp>
        <p:nvSpPr>
          <p:cNvPr id="25603" name="Content Placeholder 2"/>
          <p:cNvSpPr>
            <a:spLocks noGrp="1"/>
          </p:cNvSpPr>
          <p:nvPr>
            <p:ph idx="1"/>
          </p:nvPr>
        </p:nvSpPr>
        <p:spPr/>
        <p:txBody>
          <a:bodyPr/>
          <a:lstStyle/>
          <a:p>
            <a:r>
              <a:rPr lang="en-US" altLang="en-US" sz="2400" b="0" dirty="0" smtClean="0">
                <a:latin typeface="Arial" charset="0"/>
                <a:cs typeface="Arial" charset="0"/>
              </a:rPr>
              <a:t>Is the author or sponsoring organization credible? </a:t>
            </a:r>
          </a:p>
          <a:p>
            <a:r>
              <a:rPr lang="en-US" altLang="en-US" sz="2400" b="0" dirty="0" smtClean="0">
                <a:latin typeface="Arial" charset="0"/>
                <a:cs typeface="Arial" charset="0"/>
              </a:rPr>
              <a:t>Is the author trying to sell a product?</a:t>
            </a:r>
          </a:p>
          <a:p>
            <a:r>
              <a:rPr lang="en-US" altLang="en-US" sz="2400" b="0" dirty="0" smtClean="0">
                <a:latin typeface="Arial" charset="0"/>
                <a:cs typeface="Arial" charset="0"/>
              </a:rPr>
              <a:t>Where/how is the author disseminating the information (a personal blog, etc.)?</a:t>
            </a:r>
          </a:p>
          <a:p>
            <a:r>
              <a:rPr lang="en-US" altLang="en-US" sz="2400" b="0" dirty="0" smtClean="0">
                <a:latin typeface="Arial" charset="0"/>
                <a:cs typeface="Arial" charset="0"/>
              </a:rPr>
              <a:t>Does the author show bias? </a:t>
            </a:r>
          </a:p>
          <a:p>
            <a:r>
              <a:rPr lang="en-US" altLang="en-US" sz="2400" b="0" dirty="0" smtClean="0">
                <a:latin typeface="Arial" charset="0"/>
                <a:cs typeface="Arial" charset="0"/>
              </a:rPr>
              <a:t>Is the evidence (facts, statistics, etc.) that the author uses credible?  You can go to FactCheck.org to read credible information on this topic. </a:t>
            </a:r>
          </a:p>
          <a:p>
            <a:pPr>
              <a:buFont typeface="Arial" charset="0"/>
              <a:buNone/>
            </a:pPr>
            <a:endParaRPr lang="en-US" altLang="en-US" sz="2400" b="0" dirty="0" smtClean="0">
              <a:latin typeface="Arial" charset="0"/>
              <a:cs typeface="Arial" charset="0"/>
            </a:endParaRPr>
          </a:p>
          <a:p>
            <a:pPr>
              <a:buFont typeface="Arial" charset="0"/>
              <a:buNone/>
            </a:pPr>
            <a:r>
              <a:rPr lang="en-US" altLang="en-US" sz="2000" b="0" dirty="0" smtClean="0">
                <a:latin typeface="Arial" charset="0"/>
                <a:cs typeface="Arial" charset="0"/>
              </a:rPr>
              <a:t>(KUWC, “Conducting Research,” 2014). </a:t>
            </a:r>
          </a:p>
        </p:txBody>
      </p:sp>
    </p:spTree>
    <p:extLst>
      <p:ext uri="{BB962C8B-B14F-4D97-AF65-F5344CB8AC3E}">
        <p14:creationId xmlns:p14="http://schemas.microsoft.com/office/powerpoint/2010/main" val="425079734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320040"/>
            <a:ext cx="6934200" cy="746760"/>
          </a:xfrm>
        </p:spPr>
        <p:txBody>
          <a:bodyPr>
            <a:normAutofit/>
          </a:bodyPr>
          <a:lstStyle/>
          <a:p>
            <a:pPr>
              <a:defRPr/>
            </a:pPr>
            <a:r>
              <a:rPr lang="en-US" sz="3600" dirty="0" smtClean="0">
                <a:solidFill>
                  <a:srgbClr val="FF0000"/>
                </a:solidFill>
              </a:rPr>
              <a:t>Pathos</a:t>
            </a:r>
            <a:endParaRPr lang="en-US" sz="3600" dirty="0">
              <a:solidFill>
                <a:srgbClr val="FF0000"/>
              </a:solidFill>
            </a:endParaRPr>
          </a:p>
        </p:txBody>
      </p:sp>
      <p:sp>
        <p:nvSpPr>
          <p:cNvPr id="5" name="Content Placeholder 4"/>
          <p:cNvSpPr>
            <a:spLocks noGrp="1"/>
          </p:cNvSpPr>
          <p:nvPr>
            <p:ph idx="1"/>
          </p:nvPr>
        </p:nvSpPr>
        <p:spPr/>
        <p:txBody>
          <a:bodyPr/>
          <a:lstStyle/>
          <a:p>
            <a:pPr marL="0" indent="0">
              <a:buFont typeface="Arial" charset="0"/>
              <a:buNone/>
              <a:defRPr/>
            </a:pPr>
            <a:r>
              <a:rPr lang="en-US" sz="2400" b="0" dirty="0" smtClean="0"/>
              <a:t>Pathos is used to appeal “to the audience’s emotions. The idea is to stir up the feelings of readers as a way to gain their support for what the writer claims to be true about a subject” (Clements, “Three Appeals,” 2013).</a:t>
            </a:r>
          </a:p>
          <a:p>
            <a:pPr>
              <a:buFont typeface="Arial" charset="0"/>
              <a:buNone/>
              <a:defRPr/>
            </a:pPr>
            <a:endParaRPr lang="en-US" sz="2400" b="0" dirty="0" smtClean="0"/>
          </a:p>
          <a:p>
            <a:pPr>
              <a:buFont typeface="Arial" charset="0"/>
              <a:buNone/>
              <a:defRPr/>
            </a:pPr>
            <a:r>
              <a:rPr lang="en-US" sz="2400" b="0" dirty="0" smtClean="0"/>
              <a:t>A pathos appeal might use the following:</a:t>
            </a:r>
          </a:p>
          <a:p>
            <a:pPr>
              <a:defRPr/>
            </a:pPr>
            <a:r>
              <a:rPr lang="en-US" sz="2400" b="0" dirty="0" smtClean="0"/>
              <a:t>Emotional examples</a:t>
            </a:r>
          </a:p>
          <a:p>
            <a:pPr>
              <a:defRPr/>
            </a:pPr>
            <a:r>
              <a:rPr lang="en-US" sz="2400" b="0" dirty="0" smtClean="0"/>
              <a:t>Vivid, sensory details </a:t>
            </a:r>
          </a:p>
          <a:p>
            <a:pPr>
              <a:defRPr/>
            </a:pPr>
            <a:r>
              <a:rPr lang="en-US" sz="2400" b="0" dirty="0" smtClean="0"/>
              <a:t>Imagery and analogies</a:t>
            </a:r>
          </a:p>
          <a:p>
            <a:pPr>
              <a:buFont typeface="Arial" charset="0"/>
              <a:buNone/>
              <a:defRPr/>
            </a:pPr>
            <a:endParaRPr lang="en-US" dirty="0"/>
          </a:p>
        </p:txBody>
      </p:sp>
    </p:spTree>
    <p:extLst>
      <p:ext uri="{BB962C8B-B14F-4D97-AF65-F5344CB8AC3E}">
        <p14:creationId xmlns:p14="http://schemas.microsoft.com/office/powerpoint/2010/main" val="356107029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QUESTIONS?</a:t>
            </a:r>
            <a:endParaRPr lang="en-US" dirty="0">
              <a:solidFill>
                <a:srgbClr val="FF0000"/>
              </a:solidFill>
            </a:endParaRPr>
          </a:p>
        </p:txBody>
      </p:sp>
      <p:sp>
        <p:nvSpPr>
          <p:cNvPr id="4" name="Slide Number Placeholder 3"/>
          <p:cNvSpPr>
            <a:spLocks noGrp="1"/>
          </p:cNvSpPr>
          <p:nvPr>
            <p:ph type="sldNum" sz="quarter" idx="12"/>
          </p:nvPr>
        </p:nvSpPr>
        <p:spPr/>
        <p:txBody>
          <a:bodyPr/>
          <a:lstStyle/>
          <a:p>
            <a:pPr>
              <a:defRPr/>
            </a:pPr>
            <a:fld id="{0205431D-6279-4185-8E8F-A688171903AE}" type="slidenum">
              <a:rPr lang="en-US" smtClean="0"/>
              <a:pPr>
                <a:defRPr/>
              </a:pPr>
              <a:t>35</a:t>
            </a:fld>
            <a:endParaRPr lang="en-US"/>
          </a:p>
        </p:txBody>
      </p:sp>
    </p:spTree>
    <p:extLst>
      <p:ext uri="{BB962C8B-B14F-4D97-AF65-F5344CB8AC3E}">
        <p14:creationId xmlns:p14="http://schemas.microsoft.com/office/powerpoint/2010/main" val="18337559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162800" cy="670560"/>
          </a:xfrm>
        </p:spPr>
        <p:txBody>
          <a:bodyPr/>
          <a:lstStyle/>
          <a:p>
            <a:pPr>
              <a:defRPr/>
            </a:pPr>
            <a:r>
              <a:rPr lang="en-US" sz="2400" dirty="0" err="1" smtClean="0">
                <a:solidFill>
                  <a:srgbClr val="FF0000"/>
                </a:solidFill>
              </a:rPr>
              <a:t>REferences</a:t>
            </a:r>
            <a:endParaRPr lang="en-US" sz="2400" dirty="0">
              <a:solidFill>
                <a:srgbClr val="FF0000"/>
              </a:solidFill>
            </a:endParaRPr>
          </a:p>
        </p:txBody>
      </p:sp>
      <p:sp>
        <p:nvSpPr>
          <p:cNvPr id="40963" name="Content Placeholder 2"/>
          <p:cNvSpPr>
            <a:spLocks noGrp="1"/>
          </p:cNvSpPr>
          <p:nvPr>
            <p:ph idx="1"/>
          </p:nvPr>
        </p:nvSpPr>
        <p:spPr/>
        <p:txBody>
          <a:bodyPr>
            <a:normAutofit fontScale="77500" lnSpcReduction="20000"/>
          </a:bodyPr>
          <a:lstStyle/>
          <a:p>
            <a:pPr>
              <a:buFont typeface="Arial" charset="0"/>
              <a:buNone/>
            </a:pPr>
            <a:r>
              <a:rPr lang="en-US" altLang="en-US" b="0" smtClean="0">
                <a:latin typeface="Arial" charset="0"/>
                <a:cs typeface="Arial" charset="0"/>
              </a:rPr>
              <a:t>Clements, K.   (2011, March).   How to support an argument and avoid logical fallacies.  Retrieved from https://kucampus.kaplan.edu/DocumentStore/Docs11/pdf/WC/HowToSupportAnArgumentEditV2Jan25MP.pdf</a:t>
            </a:r>
          </a:p>
          <a:p>
            <a:pPr>
              <a:buFont typeface="Arial" charset="0"/>
              <a:buNone/>
            </a:pPr>
            <a:endParaRPr lang="en-US" altLang="en-US" b="0" smtClean="0">
              <a:latin typeface="Arial" charset="0"/>
              <a:cs typeface="Arial" charset="0"/>
            </a:endParaRPr>
          </a:p>
          <a:p>
            <a:pPr>
              <a:buFont typeface="Arial" charset="0"/>
              <a:buNone/>
            </a:pPr>
            <a:r>
              <a:rPr lang="en-US" altLang="en-US" b="0" smtClean="0">
                <a:latin typeface="Arial" charset="0"/>
                <a:cs typeface="Arial" charset="0"/>
              </a:rPr>
              <a:t>Clements, K.   (2013, September 6).   The three appeals of argumentative writing [Podcast].  </a:t>
            </a:r>
            <a:r>
              <a:rPr lang="en-US" altLang="en-US" b="0" i="1" smtClean="0">
                <a:latin typeface="Arial" charset="0"/>
                <a:cs typeface="Arial" charset="0"/>
              </a:rPr>
              <a:t>Effective Writing Podcast Series</a:t>
            </a:r>
            <a:r>
              <a:rPr lang="en-US" altLang="en-US" b="0" smtClean="0">
                <a:latin typeface="Arial" charset="0"/>
                <a:cs typeface="Arial" charset="0"/>
              </a:rPr>
              <a:t>.   Retrieved from http://www.screencast.com/t/8gyyeFs27</a:t>
            </a:r>
          </a:p>
          <a:p>
            <a:pPr>
              <a:buFont typeface="Arial" charset="0"/>
              <a:buNone/>
            </a:pPr>
            <a:endParaRPr lang="en-US" altLang="en-US" b="0" smtClean="0">
              <a:latin typeface="Arial" charset="0"/>
              <a:cs typeface="Arial" charset="0"/>
            </a:endParaRPr>
          </a:p>
          <a:p>
            <a:pPr>
              <a:buFont typeface="Arial" charset="0"/>
              <a:buNone/>
            </a:pPr>
            <a:r>
              <a:rPr lang="en-US" altLang="en-US" b="0" smtClean="0">
                <a:latin typeface="Arial" charset="0"/>
                <a:cs typeface="Arial" charset="0"/>
              </a:rPr>
              <a:t>Kaplan University Writing Center.  (2014).  Conducting research.  Retrieved from https://kucampus.kaplan.edu/MyStudies/AcademicSupportCenter/WritingCenter/WritingReferenceLibrary/ResearchCitationAndPlagiarism/ConductingResearch.aspx</a:t>
            </a:r>
          </a:p>
          <a:p>
            <a:pPr>
              <a:buFont typeface="Arial" charset="0"/>
              <a:buNone/>
            </a:pPr>
            <a:endParaRPr lang="en-US" altLang="en-US" b="0" smtClean="0">
              <a:latin typeface="Arial" charset="0"/>
              <a:cs typeface="Arial" charset="0"/>
            </a:endParaRPr>
          </a:p>
        </p:txBody>
      </p:sp>
    </p:spTree>
    <p:extLst>
      <p:ext uri="{BB962C8B-B14F-4D97-AF65-F5344CB8AC3E}">
        <p14:creationId xmlns:p14="http://schemas.microsoft.com/office/powerpoint/2010/main" val="38193917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Review</a:t>
            </a:r>
            <a:endParaRPr lang="en-US" dirty="0">
              <a:solidFill>
                <a:srgbClr val="FF0000"/>
              </a:solidFill>
            </a:endParaRPr>
          </a:p>
        </p:txBody>
      </p:sp>
      <p:sp>
        <p:nvSpPr>
          <p:cNvPr id="3" name="Content Placeholder 2"/>
          <p:cNvSpPr>
            <a:spLocks noGrp="1"/>
          </p:cNvSpPr>
          <p:nvPr>
            <p:ph idx="1"/>
          </p:nvPr>
        </p:nvSpPr>
        <p:spPr/>
        <p:txBody>
          <a:bodyPr/>
          <a:lstStyle/>
          <a:p>
            <a:r>
              <a:rPr lang="en-US" dirty="0" smtClean="0"/>
              <a:t>What claim will you be making?</a:t>
            </a:r>
          </a:p>
          <a:p>
            <a:pPr lvl="1"/>
            <a:r>
              <a:rPr lang="en-US" dirty="0" smtClean="0"/>
              <a:t>Policy</a:t>
            </a:r>
          </a:p>
          <a:p>
            <a:pPr lvl="1"/>
            <a:r>
              <a:rPr lang="en-US" dirty="0" smtClean="0"/>
              <a:t>Proposal</a:t>
            </a:r>
          </a:p>
          <a:p>
            <a:pPr lvl="1"/>
            <a:r>
              <a:rPr lang="en-US" dirty="0" smtClean="0"/>
              <a:t>Causal</a:t>
            </a:r>
          </a:p>
          <a:p>
            <a:pPr lvl="1"/>
            <a:r>
              <a:rPr lang="en-US" dirty="0" smtClean="0"/>
              <a:t>Ethical</a:t>
            </a:r>
          </a:p>
          <a:p>
            <a:pPr lvl="1"/>
            <a:r>
              <a:rPr lang="en-US" dirty="0" smtClean="0"/>
              <a:t>Value</a:t>
            </a:r>
            <a:endParaRPr lang="en-US" dirty="0"/>
          </a:p>
        </p:txBody>
      </p:sp>
      <p:sp>
        <p:nvSpPr>
          <p:cNvPr id="4" name="Slide Number Placeholder 3"/>
          <p:cNvSpPr>
            <a:spLocks noGrp="1"/>
          </p:cNvSpPr>
          <p:nvPr>
            <p:ph type="sldNum" sz="quarter" idx="12"/>
          </p:nvPr>
        </p:nvSpPr>
        <p:spPr/>
        <p:txBody>
          <a:bodyPr/>
          <a:lstStyle/>
          <a:p>
            <a:pPr>
              <a:defRPr/>
            </a:pPr>
            <a:fld id="{0205431D-6279-4185-8E8F-A688171903AE}" type="slidenum">
              <a:rPr lang="en-US" smtClean="0"/>
              <a:pPr>
                <a:defRPr/>
              </a:pPr>
              <a:t>4</a:t>
            </a:fld>
            <a:endParaRPr lang="en-US"/>
          </a:p>
        </p:txBody>
      </p:sp>
    </p:spTree>
    <p:extLst>
      <p:ext uri="{BB962C8B-B14F-4D97-AF65-F5344CB8AC3E}">
        <p14:creationId xmlns:p14="http://schemas.microsoft.com/office/powerpoint/2010/main" val="16197171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pPr>
              <a:defRPr/>
            </a:pPr>
            <a:r>
              <a:rPr lang="en-US" sz="2400" dirty="0" smtClean="0">
                <a:solidFill>
                  <a:srgbClr val="FF0000"/>
                </a:solidFill>
              </a:rPr>
              <a:t>Unit 4 “To Do” list</a:t>
            </a:r>
            <a:endParaRPr lang="en-US" sz="2400" dirty="0">
              <a:solidFill>
                <a:srgbClr val="FF000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15727090"/>
              </p:ext>
            </p:extLst>
          </p:nvPr>
        </p:nvGraphicFramePr>
        <p:xfrm>
          <a:off x="457200" y="1219200"/>
          <a:ext cx="8229600" cy="4511676"/>
        </p:xfrm>
        <a:graphic>
          <a:graphicData uri="http://schemas.openxmlformats.org/drawingml/2006/table">
            <a:tbl>
              <a:tblPr firstRow="1" bandRow="1">
                <a:tableStyleId>{00A15C55-8517-42AA-B614-E9B94910E393}</a:tableStyleId>
              </a:tblPr>
              <a:tblGrid>
                <a:gridCol w="3048000"/>
                <a:gridCol w="4191000"/>
                <a:gridCol w="990600"/>
              </a:tblGrid>
              <a:tr h="396296">
                <a:tc>
                  <a:txBody>
                    <a:bodyPr/>
                    <a:lstStyle/>
                    <a:p>
                      <a:r>
                        <a:rPr lang="en-US" sz="2000" dirty="0" smtClean="0"/>
                        <a:t>To Do</a:t>
                      </a:r>
                      <a:endParaRPr lang="en-US" sz="2000" dirty="0"/>
                    </a:p>
                  </a:txBody>
                  <a:tcPr marT="45726" marB="45726"/>
                </a:tc>
                <a:tc>
                  <a:txBody>
                    <a:bodyPr/>
                    <a:lstStyle/>
                    <a:p>
                      <a:r>
                        <a:rPr lang="en-US" sz="2000" dirty="0" smtClean="0"/>
                        <a:t>Where to find</a:t>
                      </a:r>
                      <a:endParaRPr lang="en-US" sz="2000" dirty="0"/>
                    </a:p>
                  </a:txBody>
                  <a:tcPr marT="45726" marB="45726"/>
                </a:tc>
                <a:tc>
                  <a:txBody>
                    <a:bodyPr/>
                    <a:lstStyle/>
                    <a:p>
                      <a:r>
                        <a:rPr lang="en-US" sz="2000" dirty="0" smtClean="0"/>
                        <a:t>Points</a:t>
                      </a:r>
                      <a:endParaRPr lang="en-US" sz="2000" dirty="0"/>
                    </a:p>
                  </a:txBody>
                  <a:tcPr marT="45726" marB="45726"/>
                </a:tc>
              </a:tr>
              <a:tr h="701139">
                <a:tc>
                  <a:txBody>
                    <a:bodyPr/>
                    <a:lstStyle/>
                    <a:p>
                      <a:r>
                        <a:rPr lang="en-US" sz="2000" dirty="0" smtClean="0"/>
                        <a:t>Complete Learning Activities </a:t>
                      </a:r>
                      <a:endParaRPr lang="en-US" sz="2000" dirty="0"/>
                    </a:p>
                  </a:txBody>
                  <a:tcPr marT="45726" marB="45726"/>
                </a:tc>
                <a:tc>
                  <a:txBody>
                    <a:bodyPr/>
                    <a:lstStyle/>
                    <a:p>
                      <a:r>
                        <a:rPr lang="en-US" sz="2000" dirty="0" smtClean="0"/>
                        <a:t>Click on the “Learning Activities”</a:t>
                      </a:r>
                      <a:r>
                        <a:rPr lang="en-US" sz="2000" baseline="0" dirty="0" smtClean="0"/>
                        <a:t> icon</a:t>
                      </a:r>
                      <a:endParaRPr lang="en-US" sz="2000" dirty="0"/>
                    </a:p>
                  </a:txBody>
                  <a:tcPr marT="45726" marB="45726"/>
                </a:tc>
                <a:tc>
                  <a:txBody>
                    <a:bodyPr/>
                    <a:lstStyle/>
                    <a:p>
                      <a:endParaRPr lang="en-US" sz="2000"/>
                    </a:p>
                  </a:txBody>
                  <a:tcPr marT="45726" marB="45726"/>
                </a:tc>
              </a:tr>
              <a:tr h="701139">
                <a:tc>
                  <a:txBody>
                    <a:bodyPr/>
                    <a:lstStyle/>
                    <a:p>
                      <a:r>
                        <a:rPr lang="en-US" sz="2000" dirty="0" smtClean="0"/>
                        <a:t>Complete reading quiz</a:t>
                      </a:r>
                      <a:endParaRPr lang="en-US" sz="2000" dirty="0"/>
                    </a:p>
                  </a:txBody>
                  <a:tcPr marT="45726" marB="45726"/>
                </a:tc>
                <a:tc>
                  <a:txBody>
                    <a:bodyPr/>
                    <a:lstStyle/>
                    <a:p>
                      <a:r>
                        <a:rPr lang="en-US" sz="2000" dirty="0" smtClean="0"/>
                        <a:t>Click</a:t>
                      </a:r>
                      <a:r>
                        <a:rPr lang="en-US" sz="2000" baseline="0" dirty="0" smtClean="0"/>
                        <a:t> on “quiz” under left navigation bar</a:t>
                      </a:r>
                      <a:endParaRPr lang="en-US" sz="2000" dirty="0"/>
                    </a:p>
                  </a:txBody>
                  <a:tcPr marT="45726" marB="45726"/>
                </a:tc>
                <a:tc>
                  <a:txBody>
                    <a:bodyPr/>
                    <a:lstStyle/>
                    <a:p>
                      <a:r>
                        <a:rPr lang="en-US" sz="2000" dirty="0" smtClean="0"/>
                        <a:t>5</a:t>
                      </a:r>
                      <a:endParaRPr lang="en-US" sz="2000" dirty="0"/>
                    </a:p>
                  </a:txBody>
                  <a:tcPr marT="45726" marB="45726"/>
                </a:tc>
              </a:tr>
              <a:tr h="1005982">
                <a:tc>
                  <a:txBody>
                    <a:bodyPr/>
                    <a:lstStyle/>
                    <a:p>
                      <a:r>
                        <a:rPr lang="en-US" sz="2000" dirty="0" smtClean="0"/>
                        <a:t>Attend</a:t>
                      </a:r>
                      <a:r>
                        <a:rPr lang="en-US" sz="2000" baseline="0" dirty="0" smtClean="0"/>
                        <a:t> live seminar or complete option 2 assignment</a:t>
                      </a:r>
                      <a:endParaRPr lang="en-US" sz="2000" dirty="0"/>
                    </a:p>
                  </a:txBody>
                  <a:tcPr marT="45726" marB="45726"/>
                </a:tc>
                <a:tc>
                  <a:txBody>
                    <a:bodyPr/>
                    <a:lstStyle/>
                    <a:p>
                      <a:r>
                        <a:rPr lang="en-US" sz="2000" dirty="0" smtClean="0"/>
                        <a:t>Click on the seminar icon</a:t>
                      </a:r>
                      <a:endParaRPr lang="en-US" sz="2000" dirty="0"/>
                    </a:p>
                  </a:txBody>
                  <a:tcPr marT="45726" marB="45726"/>
                </a:tc>
                <a:tc>
                  <a:txBody>
                    <a:bodyPr/>
                    <a:lstStyle/>
                    <a:p>
                      <a:r>
                        <a:rPr lang="en-US" sz="2000" dirty="0" smtClean="0"/>
                        <a:t>10</a:t>
                      </a:r>
                      <a:endParaRPr lang="en-US" sz="2000" dirty="0"/>
                    </a:p>
                  </a:txBody>
                  <a:tcPr marT="45726" marB="45726"/>
                </a:tc>
              </a:tr>
              <a:tr h="1310824">
                <a:tc>
                  <a:txBody>
                    <a:bodyPr/>
                    <a:lstStyle/>
                    <a:p>
                      <a:r>
                        <a:rPr lang="en-US" sz="2000" dirty="0" smtClean="0"/>
                        <a:t>Participate</a:t>
                      </a:r>
                      <a:r>
                        <a:rPr lang="en-US" sz="2000" baseline="0" dirty="0" smtClean="0"/>
                        <a:t> in discussion</a:t>
                      </a:r>
                      <a:endParaRPr lang="en-US" sz="2000" dirty="0"/>
                    </a:p>
                  </a:txBody>
                  <a:tcPr marT="45726" marB="45726"/>
                </a:tc>
                <a:tc>
                  <a:txBody>
                    <a:bodyPr/>
                    <a:lstStyle/>
                    <a:p>
                      <a:r>
                        <a:rPr lang="en-US" sz="2000" dirty="0" smtClean="0"/>
                        <a:t>Click on the “</a:t>
                      </a:r>
                      <a:r>
                        <a:rPr lang="en-US" sz="2000" smtClean="0"/>
                        <a:t>discussion”</a:t>
                      </a:r>
                      <a:r>
                        <a:rPr lang="en-US" sz="2000" baseline="0" smtClean="0"/>
                        <a:t>. </a:t>
                      </a:r>
                      <a:endParaRPr lang="en-US" sz="2000" dirty="0"/>
                    </a:p>
                  </a:txBody>
                  <a:tcPr marT="45726" marB="45726"/>
                </a:tc>
                <a:tc>
                  <a:txBody>
                    <a:bodyPr/>
                    <a:lstStyle/>
                    <a:p>
                      <a:r>
                        <a:rPr lang="en-US" sz="2000" dirty="0" smtClean="0"/>
                        <a:t>40</a:t>
                      </a:r>
                      <a:endParaRPr lang="en-US" sz="2000" dirty="0"/>
                    </a:p>
                  </a:txBody>
                  <a:tcPr marT="45726" marB="45726"/>
                </a:tc>
              </a:tr>
              <a:tr h="396296">
                <a:tc>
                  <a:txBody>
                    <a:bodyPr/>
                    <a:lstStyle/>
                    <a:p>
                      <a:r>
                        <a:rPr lang="en-US" sz="2000" dirty="0" smtClean="0"/>
                        <a:t>Complete Assignment</a:t>
                      </a:r>
                      <a:endParaRPr lang="en-US" sz="2000" dirty="0"/>
                    </a:p>
                  </a:txBody>
                  <a:tcPr marT="45726" marB="45726"/>
                </a:tc>
                <a:tc>
                  <a:txBody>
                    <a:bodyPr/>
                    <a:lstStyle/>
                    <a:p>
                      <a:r>
                        <a:rPr lang="en-US" sz="2000" dirty="0" smtClean="0"/>
                        <a:t>Click on the</a:t>
                      </a:r>
                      <a:r>
                        <a:rPr lang="en-US" sz="2000" baseline="0" dirty="0" smtClean="0"/>
                        <a:t> “assignment” icon  </a:t>
                      </a:r>
                      <a:endParaRPr lang="en-US" sz="2000" dirty="0"/>
                    </a:p>
                  </a:txBody>
                  <a:tcPr marT="45726" marB="45726"/>
                </a:tc>
                <a:tc>
                  <a:txBody>
                    <a:bodyPr/>
                    <a:lstStyle/>
                    <a:p>
                      <a:r>
                        <a:rPr lang="en-US" sz="2000" dirty="0" smtClean="0"/>
                        <a:t>50</a:t>
                      </a:r>
                      <a:endParaRPr lang="en-US" sz="2000" dirty="0"/>
                    </a:p>
                  </a:txBody>
                  <a:tcPr marT="45726" marB="45726"/>
                </a:tc>
              </a:tr>
            </a:tbl>
          </a:graphicData>
        </a:graphic>
      </p:graphicFrame>
    </p:spTree>
    <p:extLst>
      <p:ext uri="{BB962C8B-B14F-4D97-AF65-F5344CB8AC3E}">
        <p14:creationId xmlns:p14="http://schemas.microsoft.com/office/powerpoint/2010/main" val="19866010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lang="en-US" sz="3600" dirty="0" smtClean="0">
                <a:solidFill>
                  <a:srgbClr val="FF0000"/>
                </a:solidFill>
              </a:rPr>
              <a:t>Unit 4 outcomes</a:t>
            </a:r>
            <a:endParaRPr lang="en-US" sz="3600" dirty="0">
              <a:solidFill>
                <a:srgbClr val="FF0000"/>
              </a:solidFill>
            </a:endParaRPr>
          </a:p>
        </p:txBody>
      </p:sp>
      <p:sp>
        <p:nvSpPr>
          <p:cNvPr id="8195" name="Content Placeholder 2"/>
          <p:cNvSpPr>
            <a:spLocks noGrp="1"/>
          </p:cNvSpPr>
          <p:nvPr>
            <p:ph idx="1"/>
          </p:nvPr>
        </p:nvSpPr>
        <p:spPr/>
        <p:txBody>
          <a:bodyPr/>
          <a:lstStyle/>
          <a:p>
            <a:pPr>
              <a:buFont typeface="Arial" charset="0"/>
              <a:buNone/>
            </a:pPr>
            <a:r>
              <a:rPr lang="en-US" altLang="en-US" sz="2400" dirty="0" smtClean="0">
                <a:latin typeface="Arial" charset="0"/>
                <a:cs typeface="Arial" charset="0"/>
              </a:rPr>
              <a:t>After completing this unit, you should be able to:</a:t>
            </a:r>
          </a:p>
          <a:p>
            <a:r>
              <a:rPr lang="en-US" altLang="en-US" sz="2400" b="0" dirty="0" smtClean="0">
                <a:latin typeface="Arial" charset="0"/>
                <a:cs typeface="Arial" charset="0"/>
              </a:rPr>
              <a:t>Identify types of logical fallacies (types of logical fallacies).</a:t>
            </a:r>
          </a:p>
          <a:p>
            <a:r>
              <a:rPr lang="en-US" altLang="en-US" sz="2400" b="0" dirty="0" smtClean="0">
                <a:latin typeface="Arial" charset="0"/>
                <a:cs typeface="Arial" charset="0"/>
              </a:rPr>
              <a:t>Identify the steps in the </a:t>
            </a:r>
            <a:r>
              <a:rPr lang="en-US" altLang="en-US" sz="2400" b="0" dirty="0" err="1" smtClean="0">
                <a:latin typeface="Arial" charset="0"/>
                <a:cs typeface="Arial" charset="0"/>
              </a:rPr>
              <a:t>Toulmin</a:t>
            </a:r>
            <a:r>
              <a:rPr lang="en-US" altLang="en-US" sz="2400" b="0" dirty="0" smtClean="0">
                <a:latin typeface="Arial" charset="0"/>
                <a:cs typeface="Arial" charset="0"/>
              </a:rPr>
              <a:t> Model of an Argument.</a:t>
            </a:r>
          </a:p>
          <a:p>
            <a:r>
              <a:rPr lang="en-US" altLang="en-US" sz="2400" b="0" dirty="0" smtClean="0">
                <a:latin typeface="Arial" charset="0"/>
                <a:cs typeface="Arial" charset="0"/>
              </a:rPr>
              <a:t>Create a logical argument using the </a:t>
            </a:r>
            <a:r>
              <a:rPr lang="en-US" altLang="en-US" sz="2400" b="0" dirty="0" err="1" smtClean="0">
                <a:latin typeface="Arial" charset="0"/>
                <a:cs typeface="Arial" charset="0"/>
              </a:rPr>
              <a:t>Toulmin</a:t>
            </a:r>
            <a:r>
              <a:rPr lang="en-US" altLang="en-US" sz="2400" b="0" dirty="0" smtClean="0">
                <a:latin typeface="Arial" charset="0"/>
                <a:cs typeface="Arial" charset="0"/>
              </a:rPr>
              <a:t> Model.</a:t>
            </a:r>
          </a:p>
          <a:p>
            <a:endParaRPr lang="en-US" altLang="en-US" sz="2400" b="0" dirty="0" smtClean="0">
              <a:latin typeface="Arial" charset="0"/>
              <a:cs typeface="Arial" charset="0"/>
            </a:endParaRPr>
          </a:p>
          <a:p>
            <a:pPr>
              <a:buFont typeface="Arial" charset="0"/>
              <a:buNone/>
            </a:pPr>
            <a:r>
              <a:rPr lang="en-US" altLang="en-US" sz="2400" dirty="0" smtClean="0">
                <a:latin typeface="Arial" charset="0"/>
                <a:cs typeface="Arial" charset="0"/>
              </a:rPr>
              <a:t>Course outcome(s) practiced in this unit:</a:t>
            </a:r>
          </a:p>
          <a:p>
            <a:r>
              <a:rPr lang="en-US" altLang="en-US" sz="2400" b="0" dirty="0" smtClean="0">
                <a:latin typeface="Arial" charset="0"/>
                <a:cs typeface="Arial" charset="0"/>
              </a:rPr>
              <a:t> CM220-2 : Construct logical arguments.</a:t>
            </a:r>
          </a:p>
          <a:p>
            <a:endParaRPr lang="en-US" altLang="en-US" sz="2400" b="0" dirty="0" smtClean="0">
              <a:latin typeface="Arial" charset="0"/>
              <a:cs typeface="Arial" charset="0"/>
            </a:endParaRPr>
          </a:p>
          <a:p>
            <a:pPr>
              <a:buFont typeface="Arial" charset="0"/>
              <a:buNone/>
            </a:pPr>
            <a:endParaRPr lang="en-US" altLang="en-US" sz="2000" b="0" dirty="0" smtClean="0">
              <a:latin typeface="Arial" charset="0"/>
              <a:cs typeface="Arial" charset="0"/>
            </a:endParaRPr>
          </a:p>
          <a:p>
            <a:endParaRPr lang="en-US" altLang="en-US" sz="2000" dirty="0" smtClean="0">
              <a:latin typeface="Arial" charset="0"/>
              <a:cs typeface="Arial" charset="0"/>
            </a:endParaRPr>
          </a:p>
          <a:p>
            <a:pPr>
              <a:buFont typeface="Arial" charset="0"/>
              <a:buNone/>
            </a:pPr>
            <a:endParaRPr lang="en-US" altLang="en-US" sz="2000" b="0" dirty="0" smtClean="0">
              <a:latin typeface="Arial" charset="0"/>
              <a:cs typeface="Arial" charset="0"/>
            </a:endParaRPr>
          </a:p>
        </p:txBody>
      </p:sp>
    </p:spTree>
    <p:extLst>
      <p:ext uri="{BB962C8B-B14F-4D97-AF65-F5344CB8AC3E}">
        <p14:creationId xmlns:p14="http://schemas.microsoft.com/office/powerpoint/2010/main" val="189618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ontent Placeholder 2"/>
          <p:cNvSpPr>
            <a:spLocks noGrp="1"/>
          </p:cNvSpPr>
          <p:nvPr>
            <p:ph sz="half" idx="1"/>
          </p:nvPr>
        </p:nvSpPr>
        <p:spPr/>
        <p:txBody>
          <a:bodyPr>
            <a:normAutofit lnSpcReduction="10000"/>
          </a:bodyPr>
          <a:lstStyle/>
          <a:p>
            <a:r>
              <a:rPr lang="en-US" altLang="en-US" sz="2400" b="0" smtClean="0">
                <a:latin typeface="Arial" charset="0"/>
                <a:cs typeface="Arial" charset="0"/>
              </a:rPr>
              <a:t>Readings</a:t>
            </a:r>
          </a:p>
          <a:p>
            <a:pPr lvl="1"/>
            <a:r>
              <a:rPr lang="en-US" altLang="en-US" sz="2000" b="0" smtClean="0">
                <a:latin typeface="Arial" charset="0"/>
                <a:cs typeface="Arial" charset="0"/>
              </a:rPr>
              <a:t> Argument and Persuasion Writing</a:t>
            </a:r>
          </a:p>
          <a:p>
            <a:pPr lvl="1"/>
            <a:r>
              <a:rPr lang="en-US" altLang="en-US" sz="2000" b="0" smtClean="0">
                <a:latin typeface="Arial" charset="0"/>
                <a:cs typeface="Arial" charset="0"/>
              </a:rPr>
              <a:t>How to Support an Argument and Avoid Logical Fallacies</a:t>
            </a:r>
          </a:p>
          <a:p>
            <a:pPr lvl="1"/>
            <a:r>
              <a:rPr lang="en-US" altLang="en-US" sz="2000" b="0" smtClean="0">
                <a:latin typeface="Arial" charset="0"/>
                <a:cs typeface="Arial" charset="0"/>
              </a:rPr>
              <a:t>How to Avoid Hasty Generalizations and Other Logical Fallacies</a:t>
            </a:r>
          </a:p>
          <a:p>
            <a:r>
              <a:rPr lang="en-US" altLang="en-US" sz="2400" b="0" smtClean="0">
                <a:latin typeface="Arial" charset="0"/>
                <a:cs typeface="Arial" charset="0"/>
              </a:rPr>
              <a:t>Activities:  Name that Logical Fallacy</a:t>
            </a:r>
          </a:p>
          <a:p>
            <a:r>
              <a:rPr lang="en-US" altLang="en-US" sz="2400" b="0" smtClean="0">
                <a:latin typeface="Arial" charset="0"/>
                <a:cs typeface="Arial" charset="0"/>
              </a:rPr>
              <a:t>Reading Quiz (5 points)</a:t>
            </a:r>
          </a:p>
        </p:txBody>
      </p:sp>
      <p:sp>
        <p:nvSpPr>
          <p:cNvPr id="2" name="Title 1"/>
          <p:cNvSpPr>
            <a:spLocks noGrp="1"/>
          </p:cNvSpPr>
          <p:nvPr>
            <p:ph type="title"/>
          </p:nvPr>
        </p:nvSpPr>
        <p:spPr/>
        <p:txBody>
          <a:bodyPr>
            <a:normAutofit/>
          </a:bodyPr>
          <a:lstStyle/>
          <a:p>
            <a:pPr>
              <a:defRPr/>
            </a:pPr>
            <a:r>
              <a:rPr lang="en-US" sz="3600" dirty="0" smtClean="0">
                <a:solidFill>
                  <a:srgbClr val="FF0000"/>
                </a:solidFill>
              </a:rPr>
              <a:t>Unit 4 Learning Activities</a:t>
            </a:r>
            <a:endParaRPr lang="en-US" sz="3600" dirty="0">
              <a:solidFill>
                <a:srgbClr val="FF0000"/>
              </a:solidFill>
            </a:endParaRPr>
          </a:p>
        </p:txBody>
      </p:sp>
      <p:pic>
        <p:nvPicPr>
          <p:cNvPr id="9220" name="Picture 4" descr="C:\Users\Steph\AppData\Local\Microsoft\Windows\Temporary Internet Files\Content.IE5\BASNIQFD\christianlogic_image_homeschoolers_hiding_something_lowres[1].gif"/>
          <p:cNvPicPr>
            <a:picLocks noGrp="1" noChangeAspect="1" noChangeArrowheads="1"/>
          </p:cNvPicPr>
          <p:nvPr>
            <p:ph sz="half" idx="4294967295"/>
          </p:nvPr>
        </p:nvPicPr>
        <p:blipFill>
          <a:blip r:embed="rId2">
            <a:extLst>
              <a:ext uri="{28A0092B-C50C-407E-A947-70E740481C1C}">
                <a14:useLocalDpi xmlns:a14="http://schemas.microsoft.com/office/drawing/2010/main" val="0"/>
              </a:ext>
            </a:extLst>
          </a:blip>
          <a:srcRect/>
          <a:stretch>
            <a:fillRect/>
          </a:stretch>
        </p:blipFill>
        <p:spPr>
          <a:xfrm>
            <a:off x="4762500" y="2033588"/>
            <a:ext cx="3810000" cy="2743200"/>
          </a:xfrm>
          <a:prstGeom prst="rect">
            <a:avLst/>
          </a:prstGeom>
          <a:noFill/>
        </p:spPr>
      </p:pic>
    </p:spTree>
    <p:extLst>
      <p:ext uri="{BB962C8B-B14F-4D97-AF65-F5344CB8AC3E}">
        <p14:creationId xmlns:p14="http://schemas.microsoft.com/office/powerpoint/2010/main" val="37238383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lang="en-US" sz="3600" dirty="0" smtClean="0">
                <a:solidFill>
                  <a:srgbClr val="FF0000"/>
                </a:solidFill>
              </a:rPr>
              <a:t>Unit 4 discussion</a:t>
            </a:r>
            <a:endParaRPr lang="en-US" sz="3600" dirty="0">
              <a:solidFill>
                <a:srgbClr val="FF0000"/>
              </a:solidFill>
            </a:endParaRPr>
          </a:p>
        </p:txBody>
      </p:sp>
      <p:sp>
        <p:nvSpPr>
          <p:cNvPr id="10243" name="Content Placeholder 3"/>
          <p:cNvSpPr>
            <a:spLocks noGrp="1"/>
          </p:cNvSpPr>
          <p:nvPr>
            <p:ph idx="1"/>
          </p:nvPr>
        </p:nvSpPr>
        <p:spPr/>
        <p:txBody>
          <a:bodyPr>
            <a:normAutofit fontScale="77500" lnSpcReduction="20000"/>
          </a:bodyPr>
          <a:lstStyle/>
          <a:p>
            <a:pPr>
              <a:buFont typeface="Arial" charset="0"/>
              <a:buNone/>
            </a:pPr>
            <a:r>
              <a:rPr lang="en-US" altLang="en-US" dirty="0" smtClean="0">
                <a:latin typeface="Arial" charset="0"/>
                <a:cs typeface="Arial" charset="0"/>
              </a:rPr>
              <a:t>Select a TED Talks video to analyze. Note: If you can find a speech related to your topic, that is ideal, but if not, think about how you might use the argumentation style as a model for your own writing.</a:t>
            </a:r>
          </a:p>
          <a:p>
            <a:pPr>
              <a:buFont typeface="Arial" charset="0"/>
              <a:buNone/>
            </a:pPr>
            <a:r>
              <a:rPr lang="en-US" altLang="en-US" dirty="0" smtClean="0">
                <a:latin typeface="Arial" charset="0"/>
                <a:cs typeface="Arial" charset="0"/>
              </a:rPr>
              <a:t>To find a video, go to the browse site: https://www.ted.com/talks/browse</a:t>
            </a:r>
          </a:p>
          <a:p>
            <a:pPr>
              <a:buFont typeface="Arial" charset="0"/>
              <a:buNone/>
            </a:pPr>
            <a:r>
              <a:rPr lang="en-US" altLang="en-US" b="0" dirty="0" smtClean="0">
                <a:latin typeface="Arial" charset="0"/>
                <a:cs typeface="Arial" charset="0"/>
              </a:rPr>
              <a:t>Respond to the following questions in paragraph format:</a:t>
            </a:r>
          </a:p>
          <a:p>
            <a:pPr>
              <a:buFont typeface="Arial" charset="0"/>
              <a:buNone/>
            </a:pPr>
            <a:endParaRPr lang="en-US" altLang="en-US" sz="1600" b="0" dirty="0" smtClean="0">
              <a:latin typeface="Arial" charset="0"/>
              <a:cs typeface="Arial" charset="0"/>
            </a:endParaRPr>
          </a:p>
          <a:p>
            <a:r>
              <a:rPr lang="en-US" altLang="en-US" b="0" dirty="0" smtClean="0">
                <a:latin typeface="Arial" charset="0"/>
                <a:cs typeface="Arial" charset="0"/>
              </a:rPr>
              <a:t>Identify the claim, type of claim (a claim of policy, claim of value, claim of cause, ethical argument, proposal argument, etc.) , supporting evidence, and assumptions you think the speaker used in his or her argument.</a:t>
            </a:r>
          </a:p>
          <a:p>
            <a:r>
              <a:rPr lang="en-US" altLang="en-US" b="0" dirty="0" smtClean="0">
                <a:latin typeface="Arial" charset="0"/>
                <a:cs typeface="Arial" charset="0"/>
              </a:rPr>
              <a:t>Describe what aspects of the argument you felt were particularly strong or weak.</a:t>
            </a:r>
          </a:p>
          <a:p>
            <a:r>
              <a:rPr lang="en-US" altLang="en-US" b="0" dirty="0" smtClean="0">
                <a:latin typeface="Arial" charset="0"/>
                <a:cs typeface="Arial" charset="0"/>
              </a:rPr>
              <a:t>How will you use the </a:t>
            </a:r>
            <a:r>
              <a:rPr lang="en-US" altLang="en-US" b="0" dirty="0" err="1" smtClean="0">
                <a:latin typeface="Arial" charset="0"/>
                <a:cs typeface="Arial" charset="0"/>
              </a:rPr>
              <a:t>Toulmin</a:t>
            </a:r>
            <a:r>
              <a:rPr lang="en-US" altLang="en-US" b="0" dirty="0" smtClean="0">
                <a:latin typeface="Arial" charset="0"/>
                <a:cs typeface="Arial" charset="0"/>
              </a:rPr>
              <a:t> Model to strengthen an argument for change in your community or workplace?</a:t>
            </a:r>
          </a:p>
          <a:p>
            <a:pPr>
              <a:buFont typeface="Arial" charset="0"/>
              <a:buNone/>
            </a:pPr>
            <a:endParaRPr lang="en-US" altLang="en-US" dirty="0" smtClean="0">
              <a:latin typeface="Arial" charset="0"/>
              <a:cs typeface="Arial" charset="0"/>
            </a:endParaRPr>
          </a:p>
        </p:txBody>
      </p:sp>
    </p:spTree>
    <p:extLst>
      <p:ext uri="{BB962C8B-B14F-4D97-AF65-F5344CB8AC3E}">
        <p14:creationId xmlns:p14="http://schemas.microsoft.com/office/powerpoint/2010/main" val="31949495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162800" cy="914400"/>
          </a:xfrm>
        </p:spPr>
        <p:txBody>
          <a:bodyPr>
            <a:normAutofit/>
          </a:bodyPr>
          <a:lstStyle/>
          <a:p>
            <a:pPr>
              <a:defRPr/>
            </a:pPr>
            <a:r>
              <a:rPr lang="en-US" sz="3600" dirty="0" smtClean="0">
                <a:solidFill>
                  <a:srgbClr val="FF0000"/>
                </a:solidFill>
              </a:rPr>
              <a:t>Unit 4 assignment: (50 pts) </a:t>
            </a:r>
            <a:endParaRPr lang="en-US" sz="3600" dirty="0">
              <a:solidFill>
                <a:srgbClr val="FF0000"/>
              </a:solidFill>
            </a:endParaRPr>
          </a:p>
        </p:txBody>
      </p:sp>
      <p:graphicFrame>
        <p:nvGraphicFramePr>
          <p:cNvPr id="4" name="Content Placeholder 3"/>
          <p:cNvGraphicFramePr>
            <a:graphicFrameLocks noGrp="1"/>
          </p:cNvGraphicFramePr>
          <p:nvPr>
            <p:ph idx="1"/>
          </p:nvPr>
        </p:nvGraphicFramePr>
        <p:xfrm>
          <a:off x="457200" y="1219200"/>
          <a:ext cx="7772400" cy="5029734"/>
        </p:xfrm>
        <a:graphic>
          <a:graphicData uri="http://schemas.openxmlformats.org/drawingml/2006/table">
            <a:tbl>
              <a:tblPr firstRow="1" bandRow="1">
                <a:tableStyleId>{00A15C55-8517-42AA-B614-E9B94910E393}</a:tableStyleId>
              </a:tblPr>
              <a:tblGrid>
                <a:gridCol w="7772400"/>
              </a:tblGrid>
              <a:tr h="457262">
                <a:tc>
                  <a:txBody>
                    <a:bodyPr/>
                    <a:lstStyle/>
                    <a:p>
                      <a:r>
                        <a:rPr lang="en-US" sz="2400" dirty="0" smtClean="0"/>
                        <a:t>Assignment</a:t>
                      </a:r>
                      <a:r>
                        <a:rPr lang="en-US" sz="2400" baseline="0" dirty="0" smtClean="0"/>
                        <a:t> criteria</a:t>
                      </a:r>
                      <a:endParaRPr lang="en-US" sz="2400" dirty="0">
                        <a:latin typeface="Arial" pitchFamily="34" charset="0"/>
                        <a:cs typeface="Arial" pitchFamily="34" charset="0"/>
                      </a:endParaRPr>
                    </a:p>
                  </a:txBody>
                  <a:tcPr marT="45726" marB="45726"/>
                </a:tc>
              </a:tr>
              <a:tr h="457262">
                <a:tc>
                  <a:txBody>
                    <a:bodyPr/>
                    <a:lstStyle/>
                    <a:p>
                      <a:r>
                        <a:rPr lang="en-US" sz="2400" dirty="0" smtClean="0"/>
                        <a:t>Format</a:t>
                      </a:r>
                      <a:r>
                        <a:rPr lang="en-US" sz="2400" baseline="0" dirty="0" smtClean="0"/>
                        <a:t> and source citations follow APA 6</a:t>
                      </a:r>
                      <a:r>
                        <a:rPr lang="en-US" sz="2400" baseline="30000" dirty="0" smtClean="0"/>
                        <a:t>th</a:t>
                      </a:r>
                      <a:r>
                        <a:rPr lang="en-US" sz="2400" baseline="0" dirty="0" smtClean="0"/>
                        <a:t> edition style</a:t>
                      </a:r>
                      <a:endParaRPr lang="en-US" sz="2400" dirty="0">
                        <a:latin typeface="Arial" pitchFamily="34" charset="0"/>
                        <a:cs typeface="Arial" pitchFamily="34" charset="0"/>
                      </a:endParaRPr>
                    </a:p>
                  </a:txBody>
                  <a:tcPr marT="45726" marB="45726"/>
                </a:tc>
              </a:tr>
              <a:tr h="823072">
                <a:tc>
                  <a:txBody>
                    <a:bodyPr/>
                    <a:lstStyle/>
                    <a:p>
                      <a:r>
                        <a:rPr lang="en-US" sz="2400" dirty="0" smtClean="0"/>
                        <a:t>First paragraph includes persuasive</a:t>
                      </a:r>
                      <a:r>
                        <a:rPr lang="en-US" sz="2400" baseline="0" dirty="0" smtClean="0"/>
                        <a:t> thesis statement, identifies type of claim, discusses why thesis is effective </a:t>
                      </a:r>
                      <a:endParaRPr lang="en-US" sz="2400" dirty="0">
                        <a:latin typeface="Arial" pitchFamily="34" charset="0"/>
                        <a:cs typeface="Arial" pitchFamily="34" charset="0"/>
                      </a:endParaRPr>
                    </a:p>
                  </a:txBody>
                  <a:tcPr marT="45726" marB="45726"/>
                </a:tc>
              </a:tr>
              <a:tr h="823072">
                <a:tc>
                  <a:txBody>
                    <a:bodyPr/>
                    <a:lstStyle/>
                    <a:p>
                      <a:r>
                        <a:rPr lang="en-US" sz="2400" dirty="0" smtClean="0"/>
                        <a:t> Second paragraph describes</a:t>
                      </a:r>
                      <a:r>
                        <a:rPr lang="en-US" sz="2400" baseline="0" dirty="0" smtClean="0"/>
                        <a:t> use of logical appeals (logos, ethos, pathos)</a:t>
                      </a:r>
                      <a:endParaRPr lang="en-US" sz="2400" dirty="0">
                        <a:latin typeface="Arial" pitchFamily="34" charset="0"/>
                        <a:cs typeface="Arial" pitchFamily="34" charset="0"/>
                      </a:endParaRPr>
                    </a:p>
                  </a:txBody>
                  <a:tcPr marT="45726" marB="45726"/>
                </a:tc>
              </a:tr>
              <a:tr h="823072">
                <a:tc>
                  <a:txBody>
                    <a:bodyPr/>
                    <a:lstStyle/>
                    <a:p>
                      <a:r>
                        <a:rPr lang="en-US" sz="2400" dirty="0" smtClean="0"/>
                        <a:t> Third paragraph evaluates thesis based on the </a:t>
                      </a:r>
                      <a:r>
                        <a:rPr lang="en-US" sz="2400" dirty="0" err="1" smtClean="0"/>
                        <a:t>Toulmin</a:t>
                      </a:r>
                      <a:r>
                        <a:rPr lang="en-US" sz="2400" dirty="0" smtClean="0"/>
                        <a:t> Model and considers how to avoid logical fallacies</a:t>
                      </a:r>
                      <a:endParaRPr lang="en-US" sz="2400" dirty="0">
                        <a:latin typeface="Arial" pitchFamily="34" charset="0"/>
                        <a:cs typeface="Arial" pitchFamily="34" charset="0"/>
                      </a:endParaRPr>
                    </a:p>
                  </a:txBody>
                  <a:tcPr marT="45726" marB="45726"/>
                </a:tc>
              </a:tr>
              <a:tr h="457262">
                <a:tc>
                  <a:txBody>
                    <a:bodyPr/>
                    <a:lstStyle/>
                    <a:p>
                      <a:r>
                        <a:rPr lang="en-US" sz="2400" dirty="0" smtClean="0"/>
                        <a:t>Paragraphs</a:t>
                      </a:r>
                      <a:r>
                        <a:rPr lang="en-US" sz="2400" baseline="0" dirty="0" smtClean="0"/>
                        <a:t> are well-developed and cohesive</a:t>
                      </a:r>
                      <a:endParaRPr lang="en-US" sz="2400" dirty="0">
                        <a:latin typeface="Arial" pitchFamily="34" charset="0"/>
                        <a:cs typeface="Arial" pitchFamily="34" charset="0"/>
                      </a:endParaRPr>
                    </a:p>
                  </a:txBody>
                  <a:tcPr marT="45726" marB="45726"/>
                </a:tc>
              </a:tr>
              <a:tr h="823072">
                <a:tc>
                  <a:txBody>
                    <a:bodyPr/>
                    <a:lstStyle/>
                    <a:p>
                      <a:r>
                        <a:rPr lang="en-US" sz="2400" dirty="0" smtClean="0"/>
                        <a:t>Paragraphs</a:t>
                      </a:r>
                      <a:r>
                        <a:rPr lang="en-US" sz="2400" baseline="0" dirty="0" smtClean="0"/>
                        <a:t> are w</a:t>
                      </a:r>
                      <a:r>
                        <a:rPr lang="en-US" sz="2400" dirty="0" smtClean="0"/>
                        <a:t>ritten in Standard American English and style</a:t>
                      </a:r>
                      <a:r>
                        <a:rPr lang="en-US" sz="2400" baseline="0" dirty="0" smtClean="0"/>
                        <a:t> is appropriate for an academic audience</a:t>
                      </a:r>
                      <a:endParaRPr lang="en-US" sz="2400" dirty="0">
                        <a:latin typeface="Arial" pitchFamily="34" charset="0"/>
                        <a:cs typeface="Arial" pitchFamily="34" charset="0"/>
                      </a:endParaRPr>
                    </a:p>
                  </a:txBody>
                  <a:tcPr marT="45726" marB="45726"/>
                </a:tc>
              </a:tr>
            </a:tbl>
          </a:graphicData>
        </a:graphic>
      </p:graphicFrame>
    </p:spTree>
    <p:extLst>
      <p:ext uri="{BB962C8B-B14F-4D97-AF65-F5344CB8AC3E}">
        <p14:creationId xmlns:p14="http://schemas.microsoft.com/office/powerpoint/2010/main" val="2518103443"/>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9D139F3B600194DBC7D498B9CC29DDD" ma:contentTypeVersion="13" ma:contentTypeDescription="Create a new document." ma:contentTypeScope="" ma:versionID="0d5a69a26cc02fb534c83ef2ef0542e6">
  <xsd:schema xmlns:xsd="http://www.w3.org/2001/XMLSchema" xmlns:p="http://schemas.microsoft.com/office/2006/metadata/properties" targetNamespace="http://schemas.microsoft.com/office/2006/metadata/properties" ma:root="true" ma:fieldsID="97e0ab82009845f8ba0b9187d5fae719">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01527D6D-E243-4D20-BDCB-F5E32306826F}">
  <ds:schemaRefs>
    <ds:schemaRef ds:uri="http://schemas.microsoft.com/office/2006/metadata/properties"/>
    <ds:schemaRef ds:uri="http://purl.org/dc/dcmitype/"/>
    <ds:schemaRef ds:uri="http://purl.org/dc/elements/1.1/"/>
    <ds:schemaRef ds:uri="http://schemas.microsoft.com/office/2006/documentManagement/types"/>
    <ds:schemaRef ds:uri="http://purl.org/dc/terms/"/>
    <ds:schemaRef ds:uri="http://schemas.openxmlformats.org/package/2006/metadata/core-properties"/>
    <ds:schemaRef ds:uri="http://www.w3.org/XML/1998/namespace"/>
    <ds:schemaRef ds:uri="http://schemas.microsoft.com/office/infopath/2007/PartnerControls"/>
  </ds:schemaRefs>
</ds:datastoreItem>
</file>

<file path=customXml/itemProps2.xml><?xml version="1.0" encoding="utf-8"?>
<ds:datastoreItem xmlns:ds="http://schemas.openxmlformats.org/officeDocument/2006/customXml" ds:itemID="{980A7EEF-A76A-42BB-8CF1-EFF44D4917A0}">
  <ds:schemaRefs>
    <ds:schemaRef ds:uri="http://schemas.microsoft.com/sharepoint/v3/contenttype/forms"/>
  </ds:schemaRefs>
</ds:datastoreItem>
</file>

<file path=customXml/itemProps3.xml><?xml version="1.0" encoding="utf-8"?>
<ds:datastoreItem xmlns:ds="http://schemas.openxmlformats.org/officeDocument/2006/customXml" ds:itemID="{B0F7072B-9237-41AB-BF9B-64012AB8427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Opulent</Template>
  <TotalTime>4929</TotalTime>
  <Words>1802</Words>
  <Application>Microsoft Macintosh PowerPoint</Application>
  <PresentationFormat>On-screen Show (4:3)</PresentationFormat>
  <Paragraphs>241</Paragraphs>
  <Slides>36</Slides>
  <Notes>6</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Opulent</vt:lpstr>
      <vt:lpstr> CM 220  Unit 4 Seminar  </vt:lpstr>
      <vt:lpstr>Seminar 4 Agenda</vt:lpstr>
      <vt:lpstr>Unit 3 Review</vt:lpstr>
      <vt:lpstr>Review</vt:lpstr>
      <vt:lpstr>Unit 4 “To Do” list</vt:lpstr>
      <vt:lpstr>Unit 4 outcomes</vt:lpstr>
      <vt:lpstr>Unit 4 Learning Activities</vt:lpstr>
      <vt:lpstr>Unit 4 discussion</vt:lpstr>
      <vt:lpstr>Unit 4 assignment: (50 pts) </vt:lpstr>
      <vt:lpstr>KUWC Resources </vt:lpstr>
      <vt:lpstr>What makes an argument effective? </vt:lpstr>
      <vt:lpstr>What is an ARGUMENT? </vt:lpstr>
      <vt:lpstr>Purpose</vt:lpstr>
      <vt:lpstr>Audience</vt:lpstr>
      <vt:lpstr>Discuss—Your experiences with argument</vt:lpstr>
      <vt:lpstr>Toulmin Model</vt:lpstr>
      <vt:lpstr>The toulmin model</vt:lpstr>
      <vt:lpstr>The toulmin model</vt:lpstr>
      <vt:lpstr>The Toulmin Model: Example</vt:lpstr>
      <vt:lpstr>Examining an argument </vt:lpstr>
      <vt:lpstr>Logical fallacies</vt:lpstr>
      <vt:lpstr>What is a DECEPTIVE ARGUMENT?</vt:lpstr>
      <vt:lpstr>Recognizing and Avoiding Deceptive Arguments</vt:lpstr>
      <vt:lpstr>“Non Sequitur” Fallacy: when the conclusion does not follow from the premises</vt:lpstr>
      <vt:lpstr>Bandwagon Fallacy: assuming a claim is true because others believe it.</vt:lpstr>
      <vt:lpstr>Ad hominem Fallacy: Attacking the character of a person</vt:lpstr>
      <vt:lpstr>Some other common fallacies</vt:lpstr>
      <vt:lpstr>Some other common fallacies</vt:lpstr>
      <vt:lpstr>Review: Types of Claims </vt:lpstr>
      <vt:lpstr>REVIEW TYPES OF APPEALS: Logos, ethos, pathos</vt:lpstr>
      <vt:lpstr>LOGOS</vt:lpstr>
      <vt:lpstr>Ethos</vt:lpstr>
      <vt:lpstr>Assessing credibility of Author</vt:lpstr>
      <vt:lpstr>Pathos</vt:lpstr>
      <vt:lpstr>QUESTIONS?</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Plagiarism: Educating, Avoiding, and Detecting</dc:title>
  <dc:creator>Kara VanDam</dc:creator>
  <cp:lastModifiedBy>Jessica Miranda</cp:lastModifiedBy>
  <cp:revision>227</cp:revision>
  <cp:lastPrinted>1601-01-01T00:00:00Z</cp:lastPrinted>
  <dcterms:created xsi:type="dcterms:W3CDTF">2004-05-21T19:18:08Z</dcterms:created>
  <dcterms:modified xsi:type="dcterms:W3CDTF">2015-09-24T20:31:37Z</dcterms:modified>
</cp:coreProperties>
</file>