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16"/>
  </p:notesMasterIdLst>
  <p:sldIdLst>
    <p:sldId id="256" r:id="rId2"/>
    <p:sldId id="272" r:id="rId3"/>
    <p:sldId id="261" r:id="rId4"/>
    <p:sldId id="262" r:id="rId5"/>
    <p:sldId id="263" r:id="rId6"/>
    <p:sldId id="264" r:id="rId7"/>
    <p:sldId id="265" r:id="rId8"/>
    <p:sldId id="266" r:id="rId9"/>
    <p:sldId id="267" r:id="rId10"/>
    <p:sldId id="268" r:id="rId11"/>
    <p:sldId id="269" r:id="rId12"/>
    <p:sldId id="270" r:id="rId13"/>
    <p:sldId id="257"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E4D0"/>
    <a:srgbClr val="20D4BD"/>
    <a:srgbClr val="16DCD3"/>
    <a:srgbClr val="17D5E9"/>
    <a:srgbClr val="2EB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5652" autoAdjust="0"/>
  </p:normalViewPr>
  <p:slideViewPr>
    <p:cSldViewPr snapToGrid="0">
      <p:cViewPr varScale="1">
        <p:scale>
          <a:sx n="87" d="100"/>
          <a:sy n="87" d="100"/>
        </p:scale>
        <p:origin x="102"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E1D67-A02C-4A4E-8F15-4F2A6E9BC0CC}" type="datetimeFigureOut">
              <a:rPr lang="en-US" smtClean="0"/>
              <a:t>8/1/2017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134AA-D8FA-4E5A-8B99-4564044F8238}" type="slidenum">
              <a:rPr lang="en-US" smtClean="0"/>
              <a:t>‹#›</a:t>
            </a:fld>
            <a:endParaRPr lang="en-US"/>
          </a:p>
        </p:txBody>
      </p:sp>
    </p:spTree>
    <p:extLst>
      <p:ext uri="{BB962C8B-B14F-4D97-AF65-F5344CB8AC3E}">
        <p14:creationId xmlns:p14="http://schemas.microsoft.com/office/powerpoint/2010/main" val="3987085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134AA-D8FA-4E5A-8B99-4564044F8238}" type="slidenum">
              <a:rPr lang="en-US" smtClean="0"/>
              <a:t>3</a:t>
            </a:fld>
            <a:endParaRPr lang="en-US"/>
          </a:p>
        </p:txBody>
      </p:sp>
    </p:spTree>
    <p:extLst>
      <p:ext uri="{BB962C8B-B14F-4D97-AF65-F5344CB8AC3E}">
        <p14:creationId xmlns:p14="http://schemas.microsoft.com/office/powerpoint/2010/main" val="2971445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8/1/2017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058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013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8/1/2017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2465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8/1/2017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7317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8/1/2017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8498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831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968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4414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8/1/2017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227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218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8/1/2017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65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230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894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66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829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803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364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8/1/2017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202552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congruenceframework.com/building-resilient-organisations-aligning-individual-and-organisational-bounc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EF26-6F5F-40B6-B22B-736D6F9A3DAA}"/>
              </a:ext>
            </a:extLst>
          </p:cNvPr>
          <p:cNvSpPr>
            <a:spLocks noGrp="1"/>
          </p:cNvSpPr>
          <p:nvPr>
            <p:ph type="ctrTitle"/>
          </p:nvPr>
        </p:nvSpPr>
        <p:spPr>
          <a:xfrm>
            <a:off x="581891" y="963029"/>
            <a:ext cx="10993582" cy="2381459"/>
          </a:xfrm>
        </p:spPr>
        <p:txBody>
          <a:bodyPr>
            <a:noAutofit/>
          </a:bodyPr>
          <a:lstStyle/>
          <a:p>
            <a:pPr algn="ctr">
              <a:lnSpc>
                <a:spcPct val="100000"/>
              </a:lnSpc>
            </a:pPr>
            <a:r>
              <a:rPr lang="en-US" b="1" dirty="0">
                <a:solidFill>
                  <a:srgbClr val="FFC000"/>
                </a:solidFill>
              </a:rPr>
              <a:t>Resilience</a:t>
            </a:r>
            <a:r>
              <a:rPr lang="en-US" sz="5400" b="1" dirty="0">
                <a:solidFill>
                  <a:srgbClr val="FFC000"/>
                </a:solidFill>
              </a:rPr>
              <a:t> </a:t>
            </a:r>
            <a:br>
              <a:rPr lang="en-US" sz="4800" b="1" dirty="0">
                <a:solidFill>
                  <a:srgbClr val="FFC000"/>
                </a:solidFill>
              </a:rPr>
            </a:br>
            <a:r>
              <a:rPr lang="en-US" sz="3200" b="1" dirty="0">
                <a:solidFill>
                  <a:srgbClr val="FFC000"/>
                </a:solidFill>
              </a:rPr>
              <a:t>Creating growth and finding meaning </a:t>
            </a:r>
            <a:br>
              <a:rPr lang="en-US" sz="3200" b="1" dirty="0">
                <a:solidFill>
                  <a:srgbClr val="FFC000"/>
                </a:solidFill>
              </a:rPr>
            </a:br>
            <a:r>
              <a:rPr lang="en-US" sz="3200" b="1" dirty="0">
                <a:solidFill>
                  <a:srgbClr val="FFC000"/>
                </a:solidFill>
              </a:rPr>
              <a:t>out of trauma and suffering</a:t>
            </a:r>
          </a:p>
        </p:txBody>
      </p:sp>
      <p:sp>
        <p:nvSpPr>
          <p:cNvPr id="3" name="Subtitle 2">
            <a:extLst>
              <a:ext uri="{FF2B5EF4-FFF2-40B4-BE49-F238E27FC236}">
                <a16:creationId xmlns:a16="http://schemas.microsoft.com/office/drawing/2014/main" id="{58A1C7BA-AD41-4F38-8AA5-E77296D081F4}"/>
              </a:ext>
            </a:extLst>
          </p:cNvPr>
          <p:cNvSpPr>
            <a:spLocks noGrp="1"/>
          </p:cNvSpPr>
          <p:nvPr>
            <p:ph type="subTitle" idx="1"/>
          </p:nvPr>
        </p:nvSpPr>
        <p:spPr>
          <a:xfrm>
            <a:off x="581891" y="3646063"/>
            <a:ext cx="10993582" cy="1858944"/>
          </a:xfrm>
        </p:spPr>
        <p:txBody>
          <a:bodyPr/>
          <a:lstStyle/>
          <a:p>
            <a:pPr algn="ctr">
              <a:lnSpc>
                <a:spcPct val="100000"/>
              </a:lnSpc>
            </a:pPr>
            <a:r>
              <a:rPr lang="en-US" b="1" dirty="0">
                <a:solidFill>
                  <a:srgbClr val="FFC000"/>
                </a:solidFill>
              </a:rPr>
              <a:t>Holly Baker</a:t>
            </a:r>
          </a:p>
          <a:p>
            <a:pPr algn="ctr">
              <a:lnSpc>
                <a:spcPct val="100000"/>
              </a:lnSpc>
            </a:pPr>
            <a:r>
              <a:rPr lang="en-US" b="1" dirty="0">
                <a:solidFill>
                  <a:srgbClr val="FFC000"/>
                </a:solidFill>
              </a:rPr>
              <a:t>PSY/225</a:t>
            </a:r>
          </a:p>
          <a:p>
            <a:pPr algn="ctr">
              <a:lnSpc>
                <a:spcPct val="100000"/>
              </a:lnSpc>
            </a:pPr>
            <a:r>
              <a:rPr lang="en-US" b="1" dirty="0">
                <a:solidFill>
                  <a:srgbClr val="FFC000"/>
                </a:solidFill>
              </a:rPr>
              <a:t>August 1, 2017</a:t>
            </a:r>
          </a:p>
          <a:p>
            <a:pPr algn="ctr">
              <a:lnSpc>
                <a:spcPct val="100000"/>
              </a:lnSpc>
            </a:pPr>
            <a:r>
              <a:rPr lang="en-US" b="1" dirty="0">
                <a:solidFill>
                  <a:srgbClr val="FFC000"/>
                </a:solidFill>
              </a:rPr>
              <a:t>Claire Clifford </a:t>
            </a:r>
          </a:p>
          <a:p>
            <a:pPr algn="ctr"/>
            <a:endParaRPr lang="en-US" dirty="0"/>
          </a:p>
        </p:txBody>
      </p:sp>
    </p:spTree>
    <p:extLst>
      <p:ext uri="{BB962C8B-B14F-4D97-AF65-F5344CB8AC3E}">
        <p14:creationId xmlns:p14="http://schemas.microsoft.com/office/powerpoint/2010/main" val="273643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3FDB-98BD-4596-989A-4CD1FB26C756}"/>
              </a:ext>
            </a:extLst>
          </p:cNvPr>
          <p:cNvSpPr>
            <a:spLocks noGrp="1"/>
          </p:cNvSpPr>
          <p:nvPr>
            <p:ph type="title"/>
          </p:nvPr>
        </p:nvSpPr>
        <p:spPr>
          <a:xfrm>
            <a:off x="2895600" y="103361"/>
            <a:ext cx="8610600" cy="1293028"/>
          </a:xfrm>
        </p:spPr>
        <p:txBody>
          <a:bodyPr>
            <a:normAutofit fontScale="90000"/>
          </a:bodyPr>
          <a:lstStyle/>
          <a:p>
            <a:br>
              <a:rPr lang="en-US" sz="4400" b="1" dirty="0">
                <a:solidFill>
                  <a:srgbClr val="FFC000"/>
                </a:solidFill>
              </a:rPr>
            </a:br>
            <a:r>
              <a:rPr lang="en-US" sz="4400" b="1" dirty="0">
                <a:solidFill>
                  <a:srgbClr val="FFC000"/>
                </a:solidFill>
              </a:rPr>
              <a:t> post-traumatic growth </a:t>
            </a:r>
            <a:br>
              <a:rPr lang="en-US" dirty="0"/>
            </a:br>
            <a:endParaRPr lang="en-US" b="1" dirty="0">
              <a:solidFill>
                <a:srgbClr val="12E4D0"/>
              </a:solidFill>
            </a:endParaRPr>
          </a:p>
        </p:txBody>
      </p:sp>
      <p:sp>
        <p:nvSpPr>
          <p:cNvPr id="3" name="Content Placeholder 2">
            <a:extLst>
              <a:ext uri="{FF2B5EF4-FFF2-40B4-BE49-F238E27FC236}">
                <a16:creationId xmlns:a16="http://schemas.microsoft.com/office/drawing/2014/main" id="{60C4028F-EEC8-4440-8F2C-E1FC320DAF19}"/>
              </a:ext>
            </a:extLst>
          </p:cNvPr>
          <p:cNvSpPr>
            <a:spLocks noGrp="1"/>
          </p:cNvSpPr>
          <p:nvPr>
            <p:ph sz="half" idx="1"/>
          </p:nvPr>
        </p:nvSpPr>
        <p:spPr/>
        <p:txBody>
          <a:bodyPr/>
          <a:lstStyle/>
          <a:p>
            <a:pPr marL="0" indent="0">
              <a:buNone/>
            </a:pPr>
            <a:endParaRPr lang="en-US" b="1" dirty="0">
              <a:solidFill>
                <a:srgbClr val="FFC000"/>
              </a:solidFill>
            </a:endParaRPr>
          </a:p>
        </p:txBody>
      </p:sp>
      <p:sp>
        <p:nvSpPr>
          <p:cNvPr id="4" name="Content Placeholder 3">
            <a:extLst>
              <a:ext uri="{FF2B5EF4-FFF2-40B4-BE49-F238E27FC236}">
                <a16:creationId xmlns:a16="http://schemas.microsoft.com/office/drawing/2014/main" id="{9B0FD75A-56C9-4869-B04D-5ACC6FA7FEF9}"/>
              </a:ext>
            </a:extLst>
          </p:cNvPr>
          <p:cNvSpPr>
            <a:spLocks noGrp="1"/>
          </p:cNvSpPr>
          <p:nvPr>
            <p:ph sz="half" idx="2"/>
          </p:nvPr>
        </p:nvSpPr>
        <p:spPr/>
        <p:txBody>
          <a:bodyPr/>
          <a:lstStyle/>
          <a:p>
            <a:pPr>
              <a:buFont typeface="Wingdings" panose="05000000000000000000" pitchFamily="2" charset="2"/>
              <a:buChar char="v"/>
            </a:pPr>
            <a:r>
              <a:rPr lang="en-US" dirty="0">
                <a:solidFill>
                  <a:srgbClr val="FFC000"/>
                </a:solidFill>
              </a:rPr>
              <a:t> </a:t>
            </a:r>
          </a:p>
        </p:txBody>
      </p:sp>
    </p:spTree>
    <p:extLst>
      <p:ext uri="{BB962C8B-B14F-4D97-AF65-F5344CB8AC3E}">
        <p14:creationId xmlns:p14="http://schemas.microsoft.com/office/powerpoint/2010/main" val="272918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3FDB-98BD-4596-989A-4CD1FB26C756}"/>
              </a:ext>
            </a:extLst>
          </p:cNvPr>
          <p:cNvSpPr>
            <a:spLocks noGrp="1"/>
          </p:cNvSpPr>
          <p:nvPr>
            <p:ph type="title"/>
          </p:nvPr>
        </p:nvSpPr>
        <p:spPr>
          <a:xfrm>
            <a:off x="2895600" y="103361"/>
            <a:ext cx="8610600" cy="1293028"/>
          </a:xfrm>
        </p:spPr>
        <p:txBody>
          <a:bodyPr>
            <a:normAutofit fontScale="90000"/>
          </a:bodyPr>
          <a:lstStyle/>
          <a:p>
            <a:br>
              <a:rPr lang="en-US" dirty="0"/>
            </a:br>
            <a:r>
              <a:rPr lang="en-US" sz="4400" b="1" dirty="0">
                <a:solidFill>
                  <a:srgbClr val="FFC000"/>
                </a:solidFill>
              </a:rPr>
              <a:t>protecting wellbeing</a:t>
            </a:r>
            <a:br>
              <a:rPr lang="en-US" dirty="0"/>
            </a:br>
            <a:endParaRPr lang="en-US" b="1" dirty="0">
              <a:solidFill>
                <a:srgbClr val="12E4D0"/>
              </a:solidFill>
            </a:endParaRPr>
          </a:p>
        </p:txBody>
      </p:sp>
      <p:sp>
        <p:nvSpPr>
          <p:cNvPr id="3" name="Content Placeholder 2">
            <a:extLst>
              <a:ext uri="{FF2B5EF4-FFF2-40B4-BE49-F238E27FC236}">
                <a16:creationId xmlns:a16="http://schemas.microsoft.com/office/drawing/2014/main" id="{60C4028F-EEC8-4440-8F2C-E1FC320DAF19}"/>
              </a:ext>
            </a:extLst>
          </p:cNvPr>
          <p:cNvSpPr>
            <a:spLocks noGrp="1"/>
          </p:cNvSpPr>
          <p:nvPr>
            <p:ph sz="half" idx="1"/>
          </p:nvPr>
        </p:nvSpPr>
        <p:spPr/>
        <p:txBody>
          <a:bodyPr/>
          <a:lstStyle/>
          <a:p>
            <a:pPr>
              <a:buFont typeface="Wingdings" panose="05000000000000000000" pitchFamily="2" charset="2"/>
              <a:buChar char="v"/>
            </a:pPr>
            <a:r>
              <a:rPr lang="en-US" b="1" dirty="0">
                <a:solidFill>
                  <a:srgbClr val="FFC000"/>
                </a:solidFill>
              </a:rPr>
              <a:t> </a:t>
            </a:r>
          </a:p>
        </p:txBody>
      </p:sp>
      <p:sp>
        <p:nvSpPr>
          <p:cNvPr id="4" name="Content Placeholder 3">
            <a:extLst>
              <a:ext uri="{FF2B5EF4-FFF2-40B4-BE49-F238E27FC236}">
                <a16:creationId xmlns:a16="http://schemas.microsoft.com/office/drawing/2014/main" id="{E87E8257-8EE5-47C3-AD15-E04C5604AF3B}"/>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424170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3FDB-98BD-4596-989A-4CD1FB26C756}"/>
              </a:ext>
            </a:extLst>
          </p:cNvPr>
          <p:cNvSpPr>
            <a:spLocks noGrp="1"/>
          </p:cNvSpPr>
          <p:nvPr>
            <p:ph type="title"/>
          </p:nvPr>
        </p:nvSpPr>
        <p:spPr>
          <a:xfrm>
            <a:off x="2862549" y="114378"/>
            <a:ext cx="8610600" cy="1293028"/>
          </a:xfrm>
        </p:spPr>
        <p:txBody>
          <a:bodyPr/>
          <a:lstStyle/>
          <a:p>
            <a:r>
              <a:rPr lang="en-US" b="1" dirty="0">
                <a:solidFill>
                  <a:srgbClr val="FFC000"/>
                </a:solidFill>
              </a:rPr>
              <a:t>In conclusion</a:t>
            </a:r>
          </a:p>
        </p:txBody>
      </p:sp>
      <p:sp>
        <p:nvSpPr>
          <p:cNvPr id="3" name="Content Placeholder 2">
            <a:extLst>
              <a:ext uri="{FF2B5EF4-FFF2-40B4-BE49-F238E27FC236}">
                <a16:creationId xmlns:a16="http://schemas.microsoft.com/office/drawing/2014/main" id="{60C4028F-EEC8-4440-8F2C-E1FC320DAF19}"/>
              </a:ext>
            </a:extLst>
          </p:cNvPr>
          <p:cNvSpPr>
            <a:spLocks noGrp="1"/>
          </p:cNvSpPr>
          <p:nvPr>
            <p:ph idx="4294967295"/>
          </p:nvPr>
        </p:nvSpPr>
        <p:spPr>
          <a:xfrm>
            <a:off x="652749" y="1751683"/>
            <a:ext cx="10820400" cy="4389438"/>
          </a:xfrm>
        </p:spPr>
        <p:txBody>
          <a:bodyPr/>
          <a:lstStyle/>
          <a:p>
            <a:pPr marL="0" indent="0">
              <a:buNone/>
            </a:pPr>
            <a:endParaRPr lang="en-US" b="1" dirty="0">
              <a:solidFill>
                <a:srgbClr val="FFC000"/>
              </a:solidFill>
            </a:endParaRPr>
          </a:p>
        </p:txBody>
      </p:sp>
    </p:spTree>
    <p:extLst>
      <p:ext uri="{BB962C8B-B14F-4D97-AF65-F5344CB8AC3E}">
        <p14:creationId xmlns:p14="http://schemas.microsoft.com/office/powerpoint/2010/main" val="3186634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AF3F-AB08-409A-9ECD-5B245F2FB883}"/>
              </a:ext>
            </a:extLst>
          </p:cNvPr>
          <p:cNvSpPr>
            <a:spLocks noGrp="1"/>
          </p:cNvSpPr>
          <p:nvPr>
            <p:ph type="title"/>
          </p:nvPr>
        </p:nvSpPr>
        <p:spPr>
          <a:xfrm>
            <a:off x="2052205" y="220463"/>
            <a:ext cx="8115299" cy="696191"/>
          </a:xfrm>
        </p:spPr>
        <p:txBody>
          <a:bodyPr>
            <a:normAutofit/>
          </a:bodyPr>
          <a:lstStyle/>
          <a:p>
            <a:pPr algn="ctr"/>
            <a:r>
              <a:rPr lang="en-US" b="1" dirty="0">
                <a:solidFill>
                  <a:srgbClr val="FFC000"/>
                </a:solidFill>
              </a:rPr>
              <a:t>references</a:t>
            </a:r>
          </a:p>
        </p:txBody>
      </p:sp>
      <p:sp>
        <p:nvSpPr>
          <p:cNvPr id="3" name="Text Placeholder 2">
            <a:extLst>
              <a:ext uri="{FF2B5EF4-FFF2-40B4-BE49-F238E27FC236}">
                <a16:creationId xmlns:a16="http://schemas.microsoft.com/office/drawing/2014/main" id="{90213B07-4275-4A45-A015-9F72B72636EF}"/>
              </a:ext>
            </a:extLst>
          </p:cNvPr>
          <p:cNvSpPr>
            <a:spLocks noGrp="1"/>
          </p:cNvSpPr>
          <p:nvPr>
            <p:ph type="body" idx="1"/>
          </p:nvPr>
        </p:nvSpPr>
        <p:spPr>
          <a:xfrm>
            <a:off x="519546" y="1145512"/>
            <a:ext cx="11180618" cy="5192943"/>
          </a:xfrm>
        </p:spPr>
        <p:txBody>
          <a:bodyPr/>
          <a:lstStyle/>
          <a:p>
            <a:pPr marL="342900" indent="-342900" algn="l">
              <a:buFont typeface="Wingdings" panose="05000000000000000000" pitchFamily="2" charset="2"/>
              <a:buChar char="v"/>
            </a:pPr>
            <a:r>
              <a:rPr lang="en-US" dirty="0">
                <a:solidFill>
                  <a:srgbClr val="FFC000"/>
                </a:solidFill>
              </a:rPr>
              <a:t>Baumgardener, S. R. &amp; Crothers, M. K. (2009). </a:t>
            </a:r>
            <a:r>
              <a:rPr lang="en-US" i="1" dirty="0">
                <a:solidFill>
                  <a:srgbClr val="FFC000"/>
                </a:solidFill>
              </a:rPr>
              <a:t>Positive Psychology</a:t>
            </a:r>
            <a:r>
              <a:rPr lang="en-US" dirty="0">
                <a:solidFill>
                  <a:srgbClr val="FFC000"/>
                </a:solidFill>
              </a:rPr>
              <a:t>. Upper Saddle River, NJ: Prentice Hall</a:t>
            </a:r>
          </a:p>
          <a:p>
            <a:pPr marL="342900" indent="-342900" algn="l">
              <a:buFont typeface="Wingdings" panose="05000000000000000000" pitchFamily="2" charset="2"/>
              <a:buChar char="v"/>
            </a:pPr>
            <a:r>
              <a:rPr lang="en-US" dirty="0">
                <a:solidFill>
                  <a:srgbClr val="FFC000"/>
                </a:solidFill>
              </a:rPr>
              <a:t> </a:t>
            </a:r>
          </a:p>
          <a:p>
            <a:pPr marL="342900" indent="-342900" algn="l">
              <a:buFont typeface="Wingdings" panose="05000000000000000000" pitchFamily="2" charset="2"/>
              <a:buChar char="v"/>
            </a:pPr>
            <a:endParaRPr lang="en-US" b="1" dirty="0">
              <a:solidFill>
                <a:srgbClr val="FFC000"/>
              </a:solidFill>
            </a:endParaRPr>
          </a:p>
        </p:txBody>
      </p:sp>
    </p:spTree>
    <p:extLst>
      <p:ext uri="{BB962C8B-B14F-4D97-AF65-F5344CB8AC3E}">
        <p14:creationId xmlns:p14="http://schemas.microsoft.com/office/powerpoint/2010/main" val="281155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AF3F-AB08-409A-9ECD-5B245F2FB883}"/>
              </a:ext>
            </a:extLst>
          </p:cNvPr>
          <p:cNvSpPr>
            <a:spLocks noGrp="1"/>
          </p:cNvSpPr>
          <p:nvPr>
            <p:ph type="title"/>
          </p:nvPr>
        </p:nvSpPr>
        <p:spPr>
          <a:xfrm>
            <a:off x="2052205" y="220462"/>
            <a:ext cx="8115299" cy="696191"/>
          </a:xfrm>
        </p:spPr>
        <p:txBody>
          <a:bodyPr>
            <a:normAutofit/>
          </a:bodyPr>
          <a:lstStyle/>
          <a:p>
            <a:pPr algn="ctr"/>
            <a:r>
              <a:rPr lang="en-US" b="1" dirty="0">
                <a:solidFill>
                  <a:srgbClr val="FFC000"/>
                </a:solidFill>
              </a:rPr>
              <a:t>references</a:t>
            </a:r>
          </a:p>
        </p:txBody>
      </p:sp>
      <p:sp>
        <p:nvSpPr>
          <p:cNvPr id="3" name="Text Placeholder 2">
            <a:extLst>
              <a:ext uri="{FF2B5EF4-FFF2-40B4-BE49-F238E27FC236}">
                <a16:creationId xmlns:a16="http://schemas.microsoft.com/office/drawing/2014/main" id="{90213B07-4275-4A45-A015-9F72B72636EF}"/>
              </a:ext>
            </a:extLst>
          </p:cNvPr>
          <p:cNvSpPr>
            <a:spLocks noGrp="1"/>
          </p:cNvSpPr>
          <p:nvPr>
            <p:ph type="body" idx="1"/>
          </p:nvPr>
        </p:nvSpPr>
        <p:spPr>
          <a:xfrm>
            <a:off x="519546" y="1145512"/>
            <a:ext cx="11180618" cy="5192943"/>
          </a:xfrm>
        </p:spPr>
        <p:txBody>
          <a:bodyPr/>
          <a:lstStyle/>
          <a:p>
            <a:pPr marL="342900" indent="-342900" algn="l">
              <a:buFont typeface="Wingdings" panose="05000000000000000000" pitchFamily="2" charset="2"/>
              <a:buChar char="v"/>
            </a:pPr>
            <a:r>
              <a:rPr lang="en-US" dirty="0">
                <a:solidFill>
                  <a:srgbClr val="FFC000"/>
                </a:solidFill>
              </a:rPr>
              <a:t>The Congruence Framework . (2012). Retrieved from</a:t>
            </a:r>
            <a:r>
              <a:rPr lang="en-US" dirty="0"/>
              <a:t> </a:t>
            </a:r>
            <a:r>
              <a:rPr lang="en-US" dirty="0">
                <a:hlinkClick r:id="rId2"/>
              </a:rPr>
              <a:t>http://www.congruenceframework.com/building-resilient-organisations-aligning-individual-and-organisational-bounce/</a:t>
            </a:r>
            <a:endParaRPr lang="en-US" dirty="0"/>
          </a:p>
          <a:p>
            <a:pPr marL="342900" indent="-342900" algn="l">
              <a:buFont typeface="Wingdings" panose="05000000000000000000" pitchFamily="2" charset="2"/>
              <a:buChar char="v"/>
            </a:pPr>
            <a:r>
              <a:rPr lang="en-US" b="1" dirty="0">
                <a:solidFill>
                  <a:srgbClr val="FFC000"/>
                </a:solidFill>
              </a:rPr>
              <a:t> </a:t>
            </a:r>
          </a:p>
        </p:txBody>
      </p:sp>
    </p:spTree>
    <p:extLst>
      <p:ext uri="{BB962C8B-B14F-4D97-AF65-F5344CB8AC3E}">
        <p14:creationId xmlns:p14="http://schemas.microsoft.com/office/powerpoint/2010/main" val="288201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01D58-8DDB-4315-8E3A-A22FD291428E}"/>
              </a:ext>
            </a:extLst>
          </p:cNvPr>
          <p:cNvSpPr>
            <a:spLocks noGrp="1"/>
          </p:cNvSpPr>
          <p:nvPr>
            <p:ph type="title"/>
          </p:nvPr>
        </p:nvSpPr>
        <p:spPr>
          <a:xfrm>
            <a:off x="922895" y="684435"/>
            <a:ext cx="10146186" cy="737966"/>
          </a:xfrm>
        </p:spPr>
        <p:txBody>
          <a:bodyPr>
            <a:normAutofit/>
          </a:bodyPr>
          <a:lstStyle/>
          <a:p>
            <a:pPr algn="ctr"/>
            <a:r>
              <a:rPr lang="en-US" sz="4000" b="1" dirty="0">
                <a:solidFill>
                  <a:srgbClr val="FFC000"/>
                </a:solidFill>
              </a:rPr>
              <a:t>introduction</a:t>
            </a:r>
          </a:p>
        </p:txBody>
      </p:sp>
      <p:sp>
        <p:nvSpPr>
          <p:cNvPr id="3" name="Text Placeholder 2">
            <a:extLst>
              <a:ext uri="{FF2B5EF4-FFF2-40B4-BE49-F238E27FC236}">
                <a16:creationId xmlns:a16="http://schemas.microsoft.com/office/drawing/2014/main" id="{454DEBB2-700D-477F-A55A-BA74ADA57D41}"/>
              </a:ext>
            </a:extLst>
          </p:cNvPr>
          <p:cNvSpPr>
            <a:spLocks noGrp="1"/>
          </p:cNvSpPr>
          <p:nvPr>
            <p:ph type="body" sz="half" idx="2"/>
          </p:nvPr>
        </p:nvSpPr>
        <p:spPr>
          <a:xfrm>
            <a:off x="2843227" y="2125020"/>
            <a:ext cx="6305522" cy="3641796"/>
          </a:xfrm>
        </p:spPr>
        <p:txBody>
          <a:bodyPr>
            <a:normAutofit fontScale="92500" lnSpcReduction="20000"/>
          </a:bodyPr>
          <a:lstStyle/>
          <a:p>
            <a:pPr algn="ctr">
              <a:lnSpc>
                <a:spcPct val="150000"/>
              </a:lnSpc>
            </a:pPr>
            <a:r>
              <a:rPr lang="en-US" sz="2200" b="1" dirty="0">
                <a:solidFill>
                  <a:srgbClr val="FFC000"/>
                </a:solidFill>
              </a:rPr>
              <a:t>This is a mock case study. </a:t>
            </a:r>
          </a:p>
          <a:p>
            <a:pPr algn="ctr">
              <a:lnSpc>
                <a:spcPct val="150000"/>
              </a:lnSpc>
            </a:pPr>
            <a:r>
              <a:rPr lang="en-US" sz="2200" b="1" dirty="0">
                <a:solidFill>
                  <a:srgbClr val="FFC000"/>
                </a:solidFill>
              </a:rPr>
              <a:t>The client, who will be referred to as Hanna, is a survivor of a traumatic event. The following presentation is designed to demonstrate how Hanna overcame her harrowing experience and is now triumphantly exhibiting resilience as well as overall wellbeing.</a:t>
            </a:r>
          </a:p>
          <a:p>
            <a:pPr algn="ctr"/>
            <a:br>
              <a:rPr lang="en-US" dirty="0"/>
            </a:br>
            <a:endParaRPr lang="en-US" dirty="0"/>
          </a:p>
        </p:txBody>
      </p:sp>
    </p:spTree>
    <p:extLst>
      <p:ext uri="{BB962C8B-B14F-4D97-AF65-F5344CB8AC3E}">
        <p14:creationId xmlns:p14="http://schemas.microsoft.com/office/powerpoint/2010/main" val="226100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3FDB-98BD-4596-989A-4CD1FB26C756}"/>
              </a:ext>
            </a:extLst>
          </p:cNvPr>
          <p:cNvSpPr>
            <a:spLocks noGrp="1"/>
          </p:cNvSpPr>
          <p:nvPr>
            <p:ph type="title"/>
          </p:nvPr>
        </p:nvSpPr>
        <p:spPr>
          <a:xfrm>
            <a:off x="3012194" y="207265"/>
            <a:ext cx="8610600" cy="1548384"/>
          </a:xfrm>
        </p:spPr>
        <p:txBody>
          <a:bodyPr>
            <a:noAutofit/>
          </a:bodyPr>
          <a:lstStyle/>
          <a:p>
            <a:br>
              <a:rPr lang="en-US" b="1" dirty="0">
                <a:solidFill>
                  <a:srgbClr val="12E4D0"/>
                </a:solidFill>
              </a:rPr>
            </a:br>
            <a:r>
              <a:rPr lang="en-US" b="1" dirty="0">
                <a:solidFill>
                  <a:srgbClr val="FFC000"/>
                </a:solidFill>
              </a:rPr>
              <a:t>what is resilience?</a:t>
            </a:r>
            <a:br>
              <a:rPr lang="en-US" dirty="0"/>
            </a:br>
            <a:endParaRPr lang="en-US" b="1" dirty="0">
              <a:solidFill>
                <a:srgbClr val="12E4D0"/>
              </a:solidFill>
            </a:endParaRPr>
          </a:p>
        </p:txBody>
      </p:sp>
      <p:sp>
        <p:nvSpPr>
          <p:cNvPr id="3" name="Content Placeholder 2">
            <a:extLst>
              <a:ext uri="{FF2B5EF4-FFF2-40B4-BE49-F238E27FC236}">
                <a16:creationId xmlns:a16="http://schemas.microsoft.com/office/drawing/2014/main" id="{60C4028F-EEC8-4440-8F2C-E1FC320DAF19}"/>
              </a:ext>
            </a:extLst>
          </p:cNvPr>
          <p:cNvSpPr>
            <a:spLocks noGrp="1"/>
          </p:cNvSpPr>
          <p:nvPr>
            <p:ph sz="half" idx="1"/>
          </p:nvPr>
        </p:nvSpPr>
        <p:spPr>
          <a:xfrm>
            <a:off x="377952" y="1755649"/>
            <a:ext cx="5693664" cy="4852416"/>
          </a:xfrm>
        </p:spPr>
        <p:txBody>
          <a:bodyPr>
            <a:normAutofit lnSpcReduction="10000"/>
          </a:bodyPr>
          <a:lstStyle/>
          <a:p>
            <a:pPr>
              <a:buFont typeface="Wingdings" panose="05000000000000000000" pitchFamily="2" charset="2"/>
              <a:buChar char="v"/>
            </a:pPr>
            <a:r>
              <a:rPr lang="en-US" dirty="0">
                <a:solidFill>
                  <a:srgbClr val="FFC000"/>
                </a:solidFill>
              </a:rPr>
              <a:t> </a:t>
            </a:r>
            <a:r>
              <a:rPr lang="en-US" sz="2000" b="1" dirty="0">
                <a:solidFill>
                  <a:srgbClr val="FFC000"/>
                </a:solidFill>
              </a:rPr>
              <a:t>“Resilience refers to humans’ amazing ability to bounce back and even thrive in the face of serious life challenges” (Baumgardener &amp; Crothers, 2009, p. 57). </a:t>
            </a:r>
          </a:p>
          <a:p>
            <a:pPr marL="0" indent="0">
              <a:buNone/>
            </a:pPr>
            <a:endParaRPr lang="en-US" sz="2000" b="1" dirty="0">
              <a:solidFill>
                <a:srgbClr val="FFC000"/>
              </a:solidFill>
            </a:endParaRPr>
          </a:p>
          <a:p>
            <a:pPr>
              <a:buFont typeface="Wingdings" panose="05000000000000000000" pitchFamily="2" charset="2"/>
              <a:buChar char="v"/>
            </a:pPr>
            <a:r>
              <a:rPr lang="en-US" sz="2000" b="1" dirty="0">
                <a:solidFill>
                  <a:srgbClr val="FFC000"/>
                </a:solidFill>
              </a:rPr>
              <a:t> Clinically speaking, “The concept of resilience highlights the strength of the individual and his or her coping resources” (Baumgardener &amp; Crothers, 2009, p. 60). </a:t>
            </a:r>
          </a:p>
          <a:p>
            <a:pPr>
              <a:buFont typeface="Wingdings" panose="05000000000000000000" pitchFamily="2" charset="2"/>
              <a:buChar char="v"/>
            </a:pPr>
            <a:endParaRPr lang="en-US" sz="2000" b="1" dirty="0">
              <a:solidFill>
                <a:srgbClr val="FFC000"/>
              </a:solidFill>
            </a:endParaRPr>
          </a:p>
          <a:p>
            <a:pPr>
              <a:buFont typeface="Wingdings" panose="05000000000000000000" pitchFamily="2" charset="2"/>
              <a:buChar char="v"/>
            </a:pPr>
            <a:r>
              <a:rPr lang="en-US" sz="2000" b="1" dirty="0">
                <a:solidFill>
                  <a:srgbClr val="FFC000"/>
                </a:solidFill>
              </a:rPr>
              <a:t> Baumgardener &amp; Crothers (2009) further defines resilience by citing “Ann Masten definition of  resilience as “a class of phenomenon characterized by good outcomes in spite of serious threats to adaptation or development” (p. 58).</a:t>
            </a:r>
          </a:p>
        </p:txBody>
      </p:sp>
      <p:pic>
        <p:nvPicPr>
          <p:cNvPr id="1028" name="Picture 4" descr="http://www.congruenceframework.com/wp-content/uploads/2015/08/Resilience-Model.pdf-6A.png">
            <a:extLst>
              <a:ext uri="{FF2B5EF4-FFF2-40B4-BE49-F238E27FC236}">
                <a16:creationId xmlns:a16="http://schemas.microsoft.com/office/drawing/2014/main" id="{3DC70D03-BFC6-4E73-A9DE-E8A415E05ADD}"/>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4246"/>
          <a:stretch/>
        </p:blipFill>
        <p:spPr bwMode="auto">
          <a:xfrm>
            <a:off x="6268599" y="1839817"/>
            <a:ext cx="5431314" cy="448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04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3FDB-98BD-4596-989A-4CD1FB26C756}"/>
              </a:ext>
            </a:extLst>
          </p:cNvPr>
          <p:cNvSpPr>
            <a:spLocks noGrp="1"/>
          </p:cNvSpPr>
          <p:nvPr>
            <p:ph type="title"/>
          </p:nvPr>
        </p:nvSpPr>
        <p:spPr>
          <a:xfrm>
            <a:off x="3060853" y="202513"/>
            <a:ext cx="8610600" cy="1293028"/>
          </a:xfrm>
        </p:spPr>
        <p:txBody>
          <a:bodyPr>
            <a:normAutofit fontScale="90000"/>
          </a:bodyPr>
          <a:lstStyle/>
          <a:p>
            <a:br>
              <a:rPr lang="en-US" b="1" dirty="0">
                <a:solidFill>
                  <a:srgbClr val="12E4D0"/>
                </a:solidFill>
              </a:rPr>
            </a:br>
            <a:r>
              <a:rPr lang="en-US" sz="4400" b="1" dirty="0">
                <a:solidFill>
                  <a:srgbClr val="FFC000"/>
                </a:solidFill>
              </a:rPr>
              <a:t>what happened to Hanna?</a:t>
            </a:r>
            <a:br>
              <a:rPr lang="en-US" dirty="0"/>
            </a:br>
            <a:endParaRPr lang="en-US" b="1" dirty="0">
              <a:solidFill>
                <a:srgbClr val="12E4D0"/>
              </a:solidFill>
            </a:endParaRPr>
          </a:p>
        </p:txBody>
      </p:sp>
      <p:sp>
        <p:nvSpPr>
          <p:cNvPr id="3" name="Content Placeholder 2">
            <a:extLst>
              <a:ext uri="{FF2B5EF4-FFF2-40B4-BE49-F238E27FC236}">
                <a16:creationId xmlns:a16="http://schemas.microsoft.com/office/drawing/2014/main" id="{60C4028F-EEC8-4440-8F2C-E1FC320DAF19}"/>
              </a:ext>
            </a:extLst>
          </p:cNvPr>
          <p:cNvSpPr>
            <a:spLocks noGrp="1"/>
          </p:cNvSpPr>
          <p:nvPr>
            <p:ph sz="half" idx="1"/>
          </p:nvPr>
        </p:nvSpPr>
        <p:spPr/>
        <p:txBody>
          <a:bodyPr/>
          <a:lstStyle/>
          <a:p>
            <a:pPr marL="0" indent="0">
              <a:buNone/>
            </a:pPr>
            <a:endParaRPr lang="en-US" b="1" dirty="0">
              <a:solidFill>
                <a:srgbClr val="FFC000"/>
              </a:solidFill>
            </a:endParaRPr>
          </a:p>
        </p:txBody>
      </p:sp>
      <p:sp>
        <p:nvSpPr>
          <p:cNvPr id="4" name="Content Placeholder 3">
            <a:extLst>
              <a:ext uri="{FF2B5EF4-FFF2-40B4-BE49-F238E27FC236}">
                <a16:creationId xmlns:a16="http://schemas.microsoft.com/office/drawing/2014/main" id="{4337E13A-0277-4E2B-9459-27B869F4D7E5}"/>
              </a:ext>
            </a:extLst>
          </p:cNvPr>
          <p:cNvSpPr>
            <a:spLocks noGrp="1"/>
          </p:cNvSpPr>
          <p:nvPr>
            <p:ph sz="half" idx="2"/>
          </p:nvPr>
        </p:nvSpPr>
        <p:spPr/>
        <p:txBody>
          <a:bodyPr/>
          <a:lstStyle/>
          <a:p>
            <a:pPr>
              <a:buFont typeface="Wingdings" panose="05000000000000000000" pitchFamily="2" charset="2"/>
              <a:buChar char="v"/>
            </a:pPr>
            <a:r>
              <a:rPr lang="en-US" b="1" dirty="0">
                <a:solidFill>
                  <a:srgbClr val="FFC000"/>
                </a:solidFill>
              </a:rPr>
              <a:t> Hanna was physically assaulted by her sister on Father’s Day due to a text message she ironically sent to her niece’s new husband’s step daughter on Mother’s Day.</a:t>
            </a:r>
          </a:p>
          <a:p>
            <a:pPr>
              <a:buFont typeface="Wingdings" panose="05000000000000000000" pitchFamily="2" charset="2"/>
              <a:buChar char="v"/>
            </a:pPr>
            <a:r>
              <a:rPr lang="en-US" b="1" dirty="0">
                <a:solidFill>
                  <a:srgbClr val="FFC000"/>
                </a:solidFill>
              </a:rPr>
              <a:t> </a:t>
            </a:r>
          </a:p>
          <a:p>
            <a:pPr marL="0" indent="0">
              <a:buNone/>
            </a:pPr>
            <a:endParaRPr lang="en-US" dirty="0"/>
          </a:p>
        </p:txBody>
      </p:sp>
    </p:spTree>
    <p:extLst>
      <p:ext uri="{BB962C8B-B14F-4D97-AF65-F5344CB8AC3E}">
        <p14:creationId xmlns:p14="http://schemas.microsoft.com/office/powerpoint/2010/main" val="371898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3FDB-98BD-4596-989A-4CD1FB26C756}"/>
              </a:ext>
            </a:extLst>
          </p:cNvPr>
          <p:cNvSpPr>
            <a:spLocks noGrp="1"/>
          </p:cNvSpPr>
          <p:nvPr>
            <p:ph type="title"/>
          </p:nvPr>
        </p:nvSpPr>
        <p:spPr>
          <a:xfrm>
            <a:off x="2895600" y="209321"/>
            <a:ext cx="8610600" cy="1293028"/>
          </a:xfrm>
        </p:spPr>
        <p:txBody>
          <a:bodyPr>
            <a:normAutofit fontScale="90000"/>
          </a:bodyPr>
          <a:lstStyle/>
          <a:p>
            <a:r>
              <a:rPr lang="en-US" sz="4400" b="1" dirty="0">
                <a:solidFill>
                  <a:srgbClr val="FFC000"/>
                </a:solidFill>
              </a:rPr>
              <a:t> </a:t>
            </a:r>
            <a:br>
              <a:rPr lang="en-US" sz="4400" b="1" dirty="0">
                <a:solidFill>
                  <a:srgbClr val="FFC000"/>
                </a:solidFill>
              </a:rPr>
            </a:br>
            <a:r>
              <a:rPr lang="en-US" sz="4400" b="1" dirty="0">
                <a:solidFill>
                  <a:srgbClr val="FFC000"/>
                </a:solidFill>
              </a:rPr>
              <a:t>Hanna’s realization</a:t>
            </a:r>
            <a:br>
              <a:rPr lang="en-US" dirty="0"/>
            </a:br>
            <a:endParaRPr lang="en-US" b="1" dirty="0">
              <a:solidFill>
                <a:srgbClr val="12E4D0"/>
              </a:solidFill>
            </a:endParaRPr>
          </a:p>
        </p:txBody>
      </p:sp>
      <p:sp>
        <p:nvSpPr>
          <p:cNvPr id="3" name="Content Placeholder 2">
            <a:extLst>
              <a:ext uri="{FF2B5EF4-FFF2-40B4-BE49-F238E27FC236}">
                <a16:creationId xmlns:a16="http://schemas.microsoft.com/office/drawing/2014/main" id="{60C4028F-EEC8-4440-8F2C-E1FC320DAF19}"/>
              </a:ext>
            </a:extLst>
          </p:cNvPr>
          <p:cNvSpPr>
            <a:spLocks noGrp="1"/>
          </p:cNvSpPr>
          <p:nvPr>
            <p:ph sz="half" idx="1"/>
          </p:nvPr>
        </p:nvSpPr>
        <p:spPr/>
        <p:txBody>
          <a:bodyPr/>
          <a:lstStyle/>
          <a:p>
            <a:pPr>
              <a:buFont typeface="Wingdings" panose="05000000000000000000" pitchFamily="2" charset="2"/>
              <a:buChar char="v"/>
            </a:pPr>
            <a:r>
              <a:rPr lang="en-US" b="1" dirty="0">
                <a:solidFill>
                  <a:srgbClr val="FFC000"/>
                </a:solidFill>
              </a:rPr>
              <a:t>  interpretation of the event </a:t>
            </a:r>
            <a:r>
              <a:rPr lang="en-US" u="sng" dirty="0"/>
              <a:t>how the client understood the event</a:t>
            </a:r>
            <a:r>
              <a:rPr lang="en-US" b="1" dirty="0">
                <a:solidFill>
                  <a:srgbClr val="FFC000"/>
                </a:solidFill>
              </a:rPr>
              <a:t> </a:t>
            </a:r>
          </a:p>
        </p:txBody>
      </p:sp>
      <p:sp>
        <p:nvSpPr>
          <p:cNvPr id="4" name="Content Placeholder 3">
            <a:extLst>
              <a:ext uri="{FF2B5EF4-FFF2-40B4-BE49-F238E27FC236}">
                <a16:creationId xmlns:a16="http://schemas.microsoft.com/office/drawing/2014/main" id="{78B07233-1A06-4C1A-9564-83C02449617E}"/>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3354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3FDB-98BD-4596-989A-4CD1FB26C756}"/>
              </a:ext>
            </a:extLst>
          </p:cNvPr>
          <p:cNvSpPr>
            <a:spLocks noGrp="1"/>
          </p:cNvSpPr>
          <p:nvPr>
            <p:ph type="title"/>
          </p:nvPr>
        </p:nvSpPr>
        <p:spPr>
          <a:xfrm>
            <a:off x="2895600" y="103361"/>
            <a:ext cx="8610600" cy="1293028"/>
          </a:xfrm>
        </p:spPr>
        <p:txBody>
          <a:bodyPr>
            <a:normAutofit fontScale="90000"/>
          </a:bodyPr>
          <a:lstStyle/>
          <a:p>
            <a:br>
              <a:rPr lang="en-US" b="1" dirty="0">
                <a:solidFill>
                  <a:srgbClr val="12E4D0"/>
                </a:solidFill>
              </a:rPr>
            </a:br>
            <a:r>
              <a:rPr lang="en-US" sz="4400" b="1" dirty="0">
                <a:solidFill>
                  <a:srgbClr val="FFC000"/>
                </a:solidFill>
              </a:rPr>
              <a:t>How Hanna triumphed </a:t>
            </a:r>
            <a:br>
              <a:rPr lang="en-US" dirty="0"/>
            </a:br>
            <a:endParaRPr lang="en-US" b="1" dirty="0">
              <a:solidFill>
                <a:srgbClr val="12E4D0"/>
              </a:solidFill>
            </a:endParaRPr>
          </a:p>
        </p:txBody>
      </p:sp>
      <p:sp>
        <p:nvSpPr>
          <p:cNvPr id="3" name="Content Placeholder 2">
            <a:extLst>
              <a:ext uri="{FF2B5EF4-FFF2-40B4-BE49-F238E27FC236}">
                <a16:creationId xmlns:a16="http://schemas.microsoft.com/office/drawing/2014/main" id="{60C4028F-EEC8-4440-8F2C-E1FC320DAF19}"/>
              </a:ext>
            </a:extLst>
          </p:cNvPr>
          <p:cNvSpPr>
            <a:spLocks noGrp="1"/>
          </p:cNvSpPr>
          <p:nvPr>
            <p:ph sz="half" idx="1"/>
          </p:nvPr>
        </p:nvSpPr>
        <p:spPr/>
        <p:txBody>
          <a:bodyPr/>
          <a:lstStyle/>
          <a:p>
            <a:pPr>
              <a:buFont typeface="Wingdings" panose="05000000000000000000" pitchFamily="2" charset="2"/>
              <a:buChar char="v"/>
            </a:pPr>
            <a:endParaRPr lang="en-US" b="1" dirty="0">
              <a:solidFill>
                <a:srgbClr val="FFC000"/>
              </a:solidFill>
            </a:endParaRPr>
          </a:p>
        </p:txBody>
      </p:sp>
      <p:sp>
        <p:nvSpPr>
          <p:cNvPr id="4" name="Content Placeholder 3">
            <a:extLst>
              <a:ext uri="{FF2B5EF4-FFF2-40B4-BE49-F238E27FC236}">
                <a16:creationId xmlns:a16="http://schemas.microsoft.com/office/drawing/2014/main" id="{D90A3709-EE26-4A01-B00D-4A05E3F4DE9F}"/>
              </a:ext>
            </a:extLst>
          </p:cNvPr>
          <p:cNvSpPr>
            <a:spLocks noGrp="1"/>
          </p:cNvSpPr>
          <p:nvPr>
            <p:ph sz="half" idx="2"/>
          </p:nvPr>
        </p:nvSpPr>
        <p:spPr/>
        <p:txBody>
          <a:bodyPr/>
          <a:lstStyle/>
          <a:p>
            <a:pPr>
              <a:buFont typeface="Wingdings" panose="05000000000000000000" pitchFamily="2" charset="2"/>
              <a:buChar char="v"/>
            </a:pPr>
            <a:r>
              <a:rPr lang="en-US" b="1" dirty="0">
                <a:solidFill>
                  <a:srgbClr val="FFC000"/>
                </a:solidFill>
              </a:rPr>
              <a:t> </a:t>
            </a:r>
            <a:r>
              <a:rPr lang="en-US" u="sng" dirty="0"/>
              <a:t>how the client overcame the event</a:t>
            </a:r>
            <a:endParaRPr lang="en-US" b="1" dirty="0">
              <a:solidFill>
                <a:srgbClr val="FFC000"/>
              </a:solidFill>
            </a:endParaRPr>
          </a:p>
          <a:p>
            <a:pPr marL="0" indent="0">
              <a:buNone/>
            </a:pPr>
            <a:endParaRPr lang="en-US" dirty="0"/>
          </a:p>
        </p:txBody>
      </p:sp>
    </p:spTree>
    <p:extLst>
      <p:ext uri="{BB962C8B-B14F-4D97-AF65-F5344CB8AC3E}">
        <p14:creationId xmlns:p14="http://schemas.microsoft.com/office/powerpoint/2010/main" val="167174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3FDB-98BD-4596-989A-4CD1FB26C756}"/>
              </a:ext>
            </a:extLst>
          </p:cNvPr>
          <p:cNvSpPr>
            <a:spLocks noGrp="1"/>
          </p:cNvSpPr>
          <p:nvPr>
            <p:ph type="title"/>
          </p:nvPr>
        </p:nvSpPr>
        <p:spPr>
          <a:xfrm>
            <a:off x="2895600" y="125395"/>
            <a:ext cx="8610600" cy="1293028"/>
          </a:xfrm>
        </p:spPr>
        <p:txBody>
          <a:bodyPr>
            <a:normAutofit fontScale="90000"/>
          </a:bodyPr>
          <a:lstStyle/>
          <a:p>
            <a:br>
              <a:rPr lang="en-US" b="1" dirty="0">
                <a:solidFill>
                  <a:srgbClr val="12E4D0"/>
                </a:solidFill>
              </a:rPr>
            </a:br>
            <a:r>
              <a:rPr lang="en-US" sz="4400" b="1" dirty="0">
                <a:solidFill>
                  <a:srgbClr val="FFC000"/>
                </a:solidFill>
              </a:rPr>
              <a:t>meaning-making</a:t>
            </a:r>
            <a:br>
              <a:rPr lang="en-US" dirty="0"/>
            </a:br>
            <a:endParaRPr lang="en-US" b="1" dirty="0">
              <a:solidFill>
                <a:srgbClr val="12E4D0"/>
              </a:solidFill>
            </a:endParaRPr>
          </a:p>
        </p:txBody>
      </p:sp>
      <p:sp>
        <p:nvSpPr>
          <p:cNvPr id="3" name="Content Placeholder 2">
            <a:extLst>
              <a:ext uri="{FF2B5EF4-FFF2-40B4-BE49-F238E27FC236}">
                <a16:creationId xmlns:a16="http://schemas.microsoft.com/office/drawing/2014/main" id="{60C4028F-EEC8-4440-8F2C-E1FC320DAF19}"/>
              </a:ext>
            </a:extLst>
          </p:cNvPr>
          <p:cNvSpPr>
            <a:spLocks noGrp="1"/>
          </p:cNvSpPr>
          <p:nvPr>
            <p:ph sz="half" idx="1"/>
          </p:nvPr>
        </p:nvSpPr>
        <p:spPr/>
        <p:txBody>
          <a:bodyPr/>
          <a:lstStyle/>
          <a:p>
            <a:pPr>
              <a:buFont typeface="Wingdings" panose="05000000000000000000" pitchFamily="2" charset="2"/>
              <a:buChar char="v"/>
            </a:pPr>
            <a:r>
              <a:rPr lang="en-US" b="1" dirty="0">
                <a:solidFill>
                  <a:srgbClr val="FFC000"/>
                </a:solidFill>
              </a:rPr>
              <a:t> </a:t>
            </a:r>
          </a:p>
        </p:txBody>
      </p:sp>
      <p:sp>
        <p:nvSpPr>
          <p:cNvPr id="4" name="Content Placeholder 3">
            <a:extLst>
              <a:ext uri="{FF2B5EF4-FFF2-40B4-BE49-F238E27FC236}">
                <a16:creationId xmlns:a16="http://schemas.microsoft.com/office/drawing/2014/main" id="{AC4E2E02-F0B8-4D71-96A7-5BA79F0367DE}"/>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20679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3FDB-98BD-4596-989A-4CD1FB26C756}"/>
              </a:ext>
            </a:extLst>
          </p:cNvPr>
          <p:cNvSpPr>
            <a:spLocks noGrp="1"/>
          </p:cNvSpPr>
          <p:nvPr>
            <p:ph type="title"/>
          </p:nvPr>
        </p:nvSpPr>
        <p:spPr>
          <a:xfrm>
            <a:off x="2895600" y="114378"/>
            <a:ext cx="8610600" cy="1293028"/>
          </a:xfrm>
        </p:spPr>
        <p:txBody>
          <a:bodyPr>
            <a:normAutofit fontScale="90000"/>
          </a:bodyPr>
          <a:lstStyle/>
          <a:p>
            <a:br>
              <a:rPr lang="en-US" b="1" dirty="0">
                <a:solidFill>
                  <a:srgbClr val="12E4D0"/>
                </a:solidFill>
              </a:rPr>
            </a:br>
            <a:r>
              <a:rPr lang="en-US" sz="4400" b="1" dirty="0">
                <a:solidFill>
                  <a:srgbClr val="FFC000"/>
                </a:solidFill>
              </a:rPr>
              <a:t>sense-making</a:t>
            </a:r>
            <a:r>
              <a:rPr lang="en-US" sz="4400" b="1" dirty="0">
                <a:solidFill>
                  <a:srgbClr val="12E4D0"/>
                </a:solidFill>
              </a:rPr>
              <a:t> </a:t>
            </a:r>
            <a:br>
              <a:rPr lang="en-US" dirty="0"/>
            </a:br>
            <a:endParaRPr lang="en-US" b="1" dirty="0">
              <a:solidFill>
                <a:srgbClr val="12E4D0"/>
              </a:solidFill>
            </a:endParaRPr>
          </a:p>
        </p:txBody>
      </p:sp>
      <p:sp>
        <p:nvSpPr>
          <p:cNvPr id="3" name="Content Placeholder 2">
            <a:extLst>
              <a:ext uri="{FF2B5EF4-FFF2-40B4-BE49-F238E27FC236}">
                <a16:creationId xmlns:a16="http://schemas.microsoft.com/office/drawing/2014/main" id="{60C4028F-EEC8-4440-8F2C-E1FC320DAF19}"/>
              </a:ext>
            </a:extLst>
          </p:cNvPr>
          <p:cNvSpPr>
            <a:spLocks noGrp="1"/>
          </p:cNvSpPr>
          <p:nvPr>
            <p:ph sz="half" idx="1"/>
          </p:nvPr>
        </p:nvSpPr>
        <p:spPr/>
        <p:txBody>
          <a:bodyPr/>
          <a:lstStyle/>
          <a:p>
            <a:pPr marL="0" indent="0">
              <a:buNone/>
            </a:pPr>
            <a:endParaRPr lang="en-US" b="1" dirty="0">
              <a:solidFill>
                <a:srgbClr val="FFC000"/>
              </a:solidFill>
            </a:endParaRPr>
          </a:p>
        </p:txBody>
      </p:sp>
      <p:sp>
        <p:nvSpPr>
          <p:cNvPr id="4" name="Content Placeholder 3">
            <a:extLst>
              <a:ext uri="{FF2B5EF4-FFF2-40B4-BE49-F238E27FC236}">
                <a16:creationId xmlns:a16="http://schemas.microsoft.com/office/drawing/2014/main" id="{D7C83686-7BDC-41D1-8542-5496B6B1D442}"/>
              </a:ext>
            </a:extLst>
          </p:cNvPr>
          <p:cNvSpPr>
            <a:spLocks noGrp="1"/>
          </p:cNvSpPr>
          <p:nvPr>
            <p:ph sz="half" idx="2"/>
          </p:nvPr>
        </p:nvSpPr>
        <p:spPr/>
        <p:txBody>
          <a:bodyPr/>
          <a:lstStyle/>
          <a:p>
            <a:pPr>
              <a:buFont typeface="Wingdings" panose="05000000000000000000" pitchFamily="2" charset="2"/>
              <a:buChar char="v"/>
            </a:pPr>
            <a:r>
              <a:rPr lang="en-US" dirty="0">
                <a:solidFill>
                  <a:srgbClr val="FFC000"/>
                </a:solidFill>
              </a:rPr>
              <a:t> </a:t>
            </a:r>
          </a:p>
        </p:txBody>
      </p:sp>
    </p:spTree>
    <p:extLst>
      <p:ext uri="{BB962C8B-B14F-4D97-AF65-F5344CB8AC3E}">
        <p14:creationId xmlns:p14="http://schemas.microsoft.com/office/powerpoint/2010/main" val="169600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3FDB-98BD-4596-989A-4CD1FB26C756}"/>
              </a:ext>
            </a:extLst>
          </p:cNvPr>
          <p:cNvSpPr>
            <a:spLocks noGrp="1"/>
          </p:cNvSpPr>
          <p:nvPr>
            <p:ph type="title"/>
          </p:nvPr>
        </p:nvSpPr>
        <p:spPr>
          <a:xfrm>
            <a:off x="2895600" y="92344"/>
            <a:ext cx="8610600" cy="1293028"/>
          </a:xfrm>
        </p:spPr>
        <p:txBody>
          <a:bodyPr>
            <a:normAutofit fontScale="90000"/>
          </a:bodyPr>
          <a:lstStyle/>
          <a:p>
            <a:br>
              <a:rPr lang="en-US" b="1" dirty="0">
                <a:solidFill>
                  <a:srgbClr val="12E4D0"/>
                </a:solidFill>
              </a:rPr>
            </a:br>
            <a:r>
              <a:rPr lang="en-US" sz="4400" b="1" dirty="0">
                <a:solidFill>
                  <a:srgbClr val="FFC000"/>
                </a:solidFill>
              </a:rPr>
              <a:t>benefit-finding</a:t>
            </a:r>
            <a:br>
              <a:rPr lang="en-US" dirty="0"/>
            </a:br>
            <a:endParaRPr lang="en-US" b="1" dirty="0">
              <a:solidFill>
                <a:srgbClr val="12E4D0"/>
              </a:solidFill>
            </a:endParaRPr>
          </a:p>
        </p:txBody>
      </p:sp>
      <p:sp>
        <p:nvSpPr>
          <p:cNvPr id="3" name="Content Placeholder 2">
            <a:extLst>
              <a:ext uri="{FF2B5EF4-FFF2-40B4-BE49-F238E27FC236}">
                <a16:creationId xmlns:a16="http://schemas.microsoft.com/office/drawing/2014/main" id="{60C4028F-EEC8-4440-8F2C-E1FC320DAF19}"/>
              </a:ext>
            </a:extLst>
          </p:cNvPr>
          <p:cNvSpPr>
            <a:spLocks noGrp="1"/>
          </p:cNvSpPr>
          <p:nvPr>
            <p:ph sz="half" idx="1"/>
          </p:nvPr>
        </p:nvSpPr>
        <p:spPr/>
        <p:txBody>
          <a:bodyPr/>
          <a:lstStyle/>
          <a:p>
            <a:pPr>
              <a:buFont typeface="Wingdings" panose="05000000000000000000" pitchFamily="2" charset="2"/>
              <a:buChar char="v"/>
            </a:pPr>
            <a:r>
              <a:rPr lang="en-US" b="1" dirty="0">
                <a:solidFill>
                  <a:srgbClr val="FFC000"/>
                </a:solidFill>
              </a:rPr>
              <a:t> </a:t>
            </a:r>
          </a:p>
        </p:txBody>
      </p:sp>
      <p:sp>
        <p:nvSpPr>
          <p:cNvPr id="4" name="Content Placeholder 3">
            <a:extLst>
              <a:ext uri="{FF2B5EF4-FFF2-40B4-BE49-F238E27FC236}">
                <a16:creationId xmlns:a16="http://schemas.microsoft.com/office/drawing/2014/main" id="{536A17D6-250A-44A9-B73B-57D7260EF79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54538010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3295</TotalTime>
  <Words>178</Words>
  <Application>Microsoft Office PowerPoint</Application>
  <PresentationFormat>Widescreen</PresentationFormat>
  <Paragraphs>40</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vt:lpstr>
      <vt:lpstr>Vapor Trail</vt:lpstr>
      <vt:lpstr>Resilience  Creating growth and finding meaning  out of trauma and suffering</vt:lpstr>
      <vt:lpstr>introduction</vt:lpstr>
      <vt:lpstr> what is resilience? </vt:lpstr>
      <vt:lpstr> what happened to Hanna? </vt:lpstr>
      <vt:lpstr>  Hanna’s realization </vt:lpstr>
      <vt:lpstr> How Hanna triumphed  </vt:lpstr>
      <vt:lpstr> meaning-making </vt:lpstr>
      <vt:lpstr> sense-making  </vt:lpstr>
      <vt:lpstr> benefit-finding </vt:lpstr>
      <vt:lpstr>  post-traumatic growth  </vt:lpstr>
      <vt:lpstr> protecting wellbeing </vt:lpstr>
      <vt:lpstr>In conclusion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Baker</dc:creator>
  <cp:lastModifiedBy>Holly Baker</cp:lastModifiedBy>
  <cp:revision>60</cp:revision>
  <dcterms:created xsi:type="dcterms:W3CDTF">2017-07-30T16:09:59Z</dcterms:created>
  <dcterms:modified xsi:type="dcterms:W3CDTF">2017-08-03T05:54:17Z</dcterms:modified>
</cp:coreProperties>
</file>