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9" r:id="rId1"/>
  </p:sldMasterIdLst>
  <p:notesMasterIdLst>
    <p:notesMasterId r:id="rId19"/>
  </p:notesMasterIdLst>
  <p:sldIdLst>
    <p:sldId id="256" r:id="rId2"/>
    <p:sldId id="257" r:id="rId3"/>
    <p:sldId id="258" r:id="rId4"/>
    <p:sldId id="260" r:id="rId5"/>
    <p:sldId id="261" r:id="rId6"/>
    <p:sldId id="262" r:id="rId7"/>
    <p:sldId id="263" r:id="rId8"/>
    <p:sldId id="264" r:id="rId9"/>
    <p:sldId id="266" r:id="rId10"/>
    <p:sldId id="267" r:id="rId11"/>
    <p:sldId id="269" r:id="rId12"/>
    <p:sldId id="268" r:id="rId13"/>
    <p:sldId id="270" r:id="rId14"/>
    <p:sldId id="271" r:id="rId15"/>
    <p:sldId id="272" r:id="rId16"/>
    <p:sldId id="273" r:id="rId17"/>
    <p:sldId id="25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urtney Bruch" initials="CB" lastIdx="1" clrIdx="0">
    <p:extLst>
      <p:ext uri="{19B8F6BF-5375-455C-9EA6-DF929625EA0E}">
        <p15:presenceInfo xmlns:p15="http://schemas.microsoft.com/office/powerpoint/2012/main" userId="S-1-5-21-3984827964-424896023-3788768313-3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2424" autoAdjust="0"/>
  </p:normalViewPr>
  <p:slideViewPr>
    <p:cSldViewPr snapToGrid="0">
      <p:cViewPr varScale="1">
        <p:scale>
          <a:sx n="67" d="100"/>
          <a:sy n="67" d="100"/>
        </p:scale>
        <p:origin x="14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2-22T14:25:49.301" idx="1">
    <p:pos x="10" y="10"/>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69ACF0-52CA-48BD-B643-E3E390BE4E63}" type="datetimeFigureOut">
              <a:rPr lang="en-US" smtClean="0"/>
              <a:t>2/24/2016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84957-55E9-4204-A32B-DC44FED12A11}" type="slidenum">
              <a:rPr lang="en-US" smtClean="0"/>
              <a:t>‹#›</a:t>
            </a:fld>
            <a:endParaRPr lang="en-US"/>
          </a:p>
        </p:txBody>
      </p:sp>
    </p:spTree>
    <p:extLst>
      <p:ext uri="{BB962C8B-B14F-4D97-AF65-F5344CB8AC3E}">
        <p14:creationId xmlns:p14="http://schemas.microsoft.com/office/powerpoint/2010/main" val="1134137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Tips: This slide should contain identifying</a:t>
            </a:r>
            <a:r>
              <a:rPr lang="en-US" baseline="0" dirty="0" smtClean="0"/>
              <a:t> information about the PowerPoint including title, course and assignment option, and student name. </a:t>
            </a:r>
            <a:r>
              <a:rPr lang="en-US" sz="1200" kern="1200" dirty="0" smtClean="0">
                <a:solidFill>
                  <a:schemeClr val="tx1"/>
                </a:solidFill>
                <a:effectLst/>
                <a:latin typeface="+mn-lt"/>
                <a:ea typeface="+mn-ea"/>
                <a:cs typeface="+mn-cs"/>
              </a:rPr>
              <a:t>PowerPoint is meant to summarize your key points and allow the presentation to highlight the manner in which the information will be presented to your audience.</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a:t>
            </a:fld>
            <a:endParaRPr lang="en-US"/>
          </a:p>
        </p:txBody>
      </p:sp>
    </p:spTree>
    <p:extLst>
      <p:ext uri="{BB962C8B-B14F-4D97-AF65-F5344CB8AC3E}">
        <p14:creationId xmlns:p14="http://schemas.microsoft.com/office/powerpoint/2010/main" val="522592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Lehman Brothers may not have experienced</a:t>
            </a:r>
            <a:r>
              <a:rPr lang="en-US" baseline="0" dirty="0" smtClean="0"/>
              <a:t> the severity of problems it did if I different leader had been in place leading up to and at the time of the collapse.   A leader who would be able to set aside pride and personal interest may have been able to steer Lehman Brothers in a different direction.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example, t</a:t>
            </a:r>
            <a:r>
              <a:rPr lang="en-US" dirty="0" smtClean="0"/>
              <a:t>he firm needed a leader who could set aside his own pride for the sake of the company. A</a:t>
            </a:r>
            <a:r>
              <a:rPr lang="en-US" baseline="0" dirty="0" smtClean="0"/>
              <a:t> leader who evaluated risks and made </a:t>
            </a:r>
            <a:r>
              <a:rPr lang="en-US" dirty="0" smtClean="0"/>
              <a:t>well-thought-out decisions could</a:t>
            </a:r>
            <a:r>
              <a:rPr lang="en-US" baseline="0" dirty="0" smtClean="0"/>
              <a:t> have saved the company from collapse.  Furthermore, Fuld was criticized time and time again for his lack of willingness to t</a:t>
            </a:r>
            <a:r>
              <a:rPr lang="en-US" dirty="0" smtClean="0"/>
              <a:t>ake a pay cut when times got bad. </a:t>
            </a:r>
            <a:r>
              <a:rPr lang="en-US" baseline="0" dirty="0" smtClean="0"/>
              <a:t> A different leader may have weighed risks and company interest differently than Fuld in order to put Lehman Brothers into a better situation.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Next, we’ll take a look at a leader who demonstrated those types of qualities. </a:t>
            </a:r>
            <a:endParaRPr lang="en-US" dirty="0" smtClean="0"/>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10</a:t>
            </a:fld>
            <a:endParaRPr lang="en-US"/>
          </a:p>
        </p:txBody>
      </p:sp>
    </p:spTree>
    <p:extLst>
      <p:ext uri="{BB962C8B-B14F-4D97-AF65-F5344CB8AC3E}">
        <p14:creationId xmlns:p14="http://schemas.microsoft.com/office/powerpoint/2010/main" val="2560482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American Express was an express mail company founded in 1850 in Buffalo, New York, as a joint venture between the express mail companies Wells &amp; Company, Livingston, Fargo &amp; Company, and Wells, Butterfield &amp; Company. Even though American Express was not a financial company in the beginning, most of its clients were banks. In 1882 American Express ventured into the financial world by introducing the first money order system. The company furthered its venture in 1891, when it introduced the world's first traveler's check. American Express issued its first charge card in 1958. By 1963 the company had over 1 million cardholders and over 85,000 establishments that accepted them.  In 1994, Lehman Brother</a:t>
            </a:r>
            <a:r>
              <a:rPr lang="en-US" sz="1200" b="0" i="0" kern="1200" baseline="0" dirty="0" smtClean="0">
                <a:solidFill>
                  <a:schemeClr val="tx1"/>
                </a:solidFill>
                <a:effectLst/>
                <a:latin typeface="+mn-lt"/>
                <a:ea typeface="+mn-ea"/>
                <a:cs typeface="+mn-cs"/>
              </a:rPr>
              <a:t>s separated from American Express.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11</a:t>
            </a:fld>
            <a:endParaRPr lang="en-US"/>
          </a:p>
        </p:txBody>
      </p:sp>
    </p:spTree>
    <p:extLst>
      <p:ext uri="{BB962C8B-B14F-4D97-AF65-F5344CB8AC3E}">
        <p14:creationId xmlns:p14="http://schemas.microsoft.com/office/powerpoint/2010/main" val="303804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Ken Chenault began his career at American Express</a:t>
            </a:r>
            <a:r>
              <a:rPr lang="en-US" baseline="0" dirty="0" smtClean="0"/>
              <a:t> in 1981 and progressed through several different departments before becoming CEO in 2001. </a:t>
            </a:r>
            <a:r>
              <a:rPr lang="en-US" sz="1200" b="0" i="0" kern="1200" dirty="0" smtClean="0">
                <a:solidFill>
                  <a:schemeClr val="tx1"/>
                </a:solidFill>
                <a:effectLst/>
                <a:latin typeface="+mn-lt"/>
                <a:ea typeface="+mn-ea"/>
                <a:cs typeface="+mn-cs"/>
              </a:rPr>
              <a:t> Gradually transforming AMEX from an uncompetitive, obsolete company into a booming business. The level of interest in the Membership Rewards program surprised even Chenault. Quests for airline miles generated a surge in AMEX charges, and the program helped AMEX woo new merchants as well: the number accepting the card grew from 3.6 million in 1993 to more than 7.2 million worldwide in 1999.</a:t>
            </a:r>
            <a:r>
              <a:rPr lang="en-US" sz="1200" b="0" i="0" kern="1200" baseline="0" dirty="0" smtClean="0">
                <a:solidFill>
                  <a:schemeClr val="tx1"/>
                </a:solidFill>
                <a:effectLst/>
                <a:latin typeface="+mn-lt"/>
                <a:ea typeface="+mn-ea"/>
                <a:cs typeface="+mn-cs"/>
              </a:rPr>
              <a:t>  </a:t>
            </a:r>
            <a:r>
              <a:rPr lang="en-US" dirty="0" smtClean="0"/>
              <a:t>Under Chenault, American Express has maintained the highest market capitalization of all global financial services firms/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Chenault </a:t>
            </a:r>
            <a:r>
              <a:rPr lang="en-US" sz="1200" b="0" i="0" kern="1200" dirty="0" smtClean="0">
                <a:solidFill>
                  <a:schemeClr val="tx1"/>
                </a:solidFill>
                <a:effectLst/>
                <a:latin typeface="+mn-lt"/>
                <a:ea typeface="+mn-ea"/>
                <a:cs typeface="+mn-cs"/>
              </a:rPr>
              <a:t>made countless decisions that would ease the impact of the attacks on both cardholders and employees. To help the cardholders,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millions of dollars in late fees were forgiven, and credit limits were increased.</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He also pushed hard for the development of the Blue card, a trendy, fashionable card with a microchip allowing cardholders to make secure transactions online. The card appealed to the much-coveted younger demographic </a:t>
            </a:r>
            <a:r>
              <a:rPr lang="en-US" dirty="0" smtClean="0"/>
              <a:t>(“American Express”, 2013).</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Chenault’s success</a:t>
            </a:r>
            <a:r>
              <a:rPr lang="en-US" baseline="0" dirty="0" smtClean="0"/>
              <a:t> are evident in his statements as well as his values, personalities, and decision making abilities.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7B784957-55E9-4204-A32B-DC44FED12A11}" type="slidenum">
              <a:rPr lang="en-US" smtClean="0"/>
              <a:t>12</a:t>
            </a:fld>
            <a:endParaRPr lang="en-US"/>
          </a:p>
        </p:txBody>
      </p:sp>
    </p:spTree>
    <p:extLst>
      <p:ext uri="{BB962C8B-B14F-4D97-AF65-F5344CB8AC3E}">
        <p14:creationId xmlns:p14="http://schemas.microsoft.com/office/powerpoint/2010/main" val="2745891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Chester (2005), integrity,</a:t>
            </a:r>
            <a:r>
              <a:rPr lang="en-US" baseline="0" dirty="0" smtClean="0"/>
              <a:t> courage, positive communication and a sense of self are Chenault’s values.  </a:t>
            </a:r>
            <a:r>
              <a:rPr lang="en-US" dirty="0" smtClean="0"/>
              <a:t>Chenault believes that integrity means a lot more than just being honest. Integrity embodies consistency in words and actions. Courage: A leader must speak out and challenge others. Chenault likes to surround himself with people who are willing to question the status quo. Positive Communication: Chenault believes a leader clearly defines reality and gives hope.</a:t>
            </a:r>
            <a:r>
              <a:rPr lang="en-US" baseline="0" dirty="0" smtClean="0"/>
              <a:t>  </a:t>
            </a:r>
            <a:r>
              <a:rPr lang="en-US" dirty="0" smtClean="0"/>
              <a:t>Chenault urges leaders to realize that we must know who we are and what we stand for. “If you don’t have strong values and a sense of self,” he insisted, “you will fall off a cliff later in your career” (para. 6). (Chester, 2005.)</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Personality plays a big part of Chenault’s success as well. Chenault believes leaders must not only be personable people who work well with others, but must learn to give cutting, honest feedback. A leader must know how to respectfully and productively engage in confrontation. Chenault emphasizes the vital importance of remaining flexible and adaptable, particularly in the current economical climate. A leader’s success is judged by the success of his or her followers. A leader is one who has not only mastered his or her own personal attributes, but is able to assist others in their own self-development (Chester, 2005).</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Decision-making ability also distinguished Chenault</a:t>
            </a:r>
            <a:r>
              <a:rPr lang="en-US" baseline="0" dirty="0" smtClean="0"/>
              <a:t> as a leader. </a:t>
            </a:r>
            <a:r>
              <a:rPr lang="en-US" dirty="0" smtClean="0"/>
              <a:t>Chenault believes intelligence is not the same as the ability to execute. It is easy to conceive strategic concepts, but the ability to execute differentiates a leader from others. Chenault understands that in volatile times, leaders are closely scrutinized. A leader must have clear direction and must not lose his or her composure, yet must also be compassionate.</a:t>
            </a:r>
            <a:r>
              <a:rPr lang="en-US" baseline="0" dirty="0" smtClean="0"/>
              <a:t> When American Express was going through a difficult financial crisis, Chenault opted not to take any bonus.  </a:t>
            </a:r>
            <a:r>
              <a:rPr lang="en-US" dirty="0" smtClean="0"/>
              <a:t>Reflecting on his own career, Chenault suggests to other leaders to focus on the task at hand and to do it thoroughly and excel. Then, hone in on one small element of a job, organization, or process, and strive to transform it</a:t>
            </a:r>
            <a:r>
              <a:rPr lang="en-US" baseline="0" dirty="0" smtClean="0"/>
              <a:t> </a:t>
            </a:r>
            <a:r>
              <a:rPr lang="en-US" dirty="0" smtClean="0"/>
              <a:t>(Chester, 2005).</a:t>
            </a:r>
            <a:r>
              <a:rPr lang="en-US" baseline="0" dirty="0" smtClean="0"/>
              <a:t>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13</a:t>
            </a:fld>
            <a:endParaRPr lang="en-US"/>
          </a:p>
        </p:txBody>
      </p:sp>
    </p:spTree>
    <p:extLst>
      <p:ext uri="{BB962C8B-B14F-4D97-AF65-F5344CB8AC3E}">
        <p14:creationId xmlns:p14="http://schemas.microsoft.com/office/powerpoint/2010/main" val="1756467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Tips: Speaker notes should expand on the content you deliver on the PowerPoint.  Be sure to include in-text citations where appropriate. Use full quotes sparingly. </a:t>
            </a:r>
          </a:p>
          <a:p>
            <a:endParaRPr lang="en-US" baseline="0" dirty="0" smtClean="0"/>
          </a:p>
          <a:p>
            <a:endParaRPr lang="en-US" baseline="0" dirty="0" smtClean="0"/>
          </a:p>
          <a:p>
            <a:r>
              <a:rPr lang="en-US" baseline="0" dirty="0" smtClean="0"/>
              <a:t>For example:</a:t>
            </a:r>
          </a:p>
          <a:p>
            <a:r>
              <a:rPr lang="en-US" dirty="0" smtClean="0"/>
              <a:t>When asked why Chenault</a:t>
            </a:r>
            <a:r>
              <a:rPr lang="en-US" baseline="0" dirty="0" smtClean="0"/>
              <a:t> was successful in leading his company thought a financial collapse, he responded with the quote here.</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14</a:t>
            </a:fld>
            <a:endParaRPr lang="en-US"/>
          </a:p>
        </p:txBody>
      </p:sp>
    </p:spTree>
    <p:extLst>
      <p:ext uri="{BB962C8B-B14F-4D97-AF65-F5344CB8AC3E}">
        <p14:creationId xmlns:p14="http://schemas.microsoft.com/office/powerpoint/2010/main" val="3069856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In this example, the student, not external resources, is making the comparison between these two leaders.</a:t>
            </a:r>
          </a:p>
          <a:p>
            <a:endParaRPr lang="en-US" baseline="0" dirty="0" smtClean="0"/>
          </a:p>
          <a:p>
            <a:r>
              <a:rPr lang="en-US" baseline="0" dirty="0" smtClean="0"/>
              <a:t>For example:</a:t>
            </a:r>
          </a:p>
          <a:p>
            <a:endParaRPr lang="en-US" baseline="0" dirty="0" smtClean="0"/>
          </a:p>
          <a:p>
            <a:r>
              <a:rPr lang="en-US" dirty="0" smtClean="0"/>
              <a:t>On this slide</a:t>
            </a:r>
            <a:r>
              <a:rPr lang="en-US" baseline="0" dirty="0" smtClean="0"/>
              <a:t> you will see a comparison of Fuld and Chenault’s handling of the economic crisis in 2008.  Overall, Chenault demonstrated the values, personality, and decision-making abilities that proved to be beneficial to a crisis situation.  </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15</a:t>
            </a:fld>
            <a:endParaRPr lang="en-US"/>
          </a:p>
        </p:txBody>
      </p:sp>
    </p:spTree>
    <p:extLst>
      <p:ext uri="{BB962C8B-B14F-4D97-AF65-F5344CB8AC3E}">
        <p14:creationId xmlns:p14="http://schemas.microsoft.com/office/powerpoint/2010/main" val="2117953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Lehman</a:t>
            </a:r>
            <a:r>
              <a:rPr lang="en-US" baseline="0" dirty="0" smtClean="0"/>
              <a:t> Brothers and American Express have fairly similar histories.  They are both U.S. companies that started around the same time, experienced some financial successes, and dealt with serious hardships.  The factor, at least in recent history, which has set the two companies apart is their leadership.  While Fuld </a:t>
            </a:r>
            <a:r>
              <a:rPr lang="en-US" dirty="0" smtClean="0"/>
              <a:t>refused to heed the warning signs that bad business decisions lead to larger problems at Lehman, Chenault worked to keep America</a:t>
            </a:r>
            <a:r>
              <a:rPr lang="en-US" baseline="0" dirty="0" smtClean="0"/>
              <a:t>n Express </a:t>
            </a:r>
            <a:r>
              <a:rPr lang="en-US" dirty="0" smtClean="0"/>
              <a:t>flexible and adaptable in a volatile</a:t>
            </a:r>
            <a:r>
              <a:rPr lang="en-US" baseline="0" dirty="0" smtClean="0"/>
              <a:t> economic climate.  While many Americans were appalled at Fuld’s actions and statements justifying his actions, Chenault demonstrated compassion and reflected on how he could maintain the best interest of his company.</a:t>
            </a:r>
          </a:p>
          <a:p>
            <a:endParaRPr lang="en-US" baseline="0" dirty="0" smtClean="0"/>
          </a:p>
          <a:p>
            <a:r>
              <a:rPr lang="en-US" baseline="0" dirty="0" smtClean="0"/>
              <a:t>The 2008 financial crisis may not be Chenault’s last challenge.  But, it appears he has a leadership strategy to cope with ongoing changes and challenges at American Express.</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16</a:t>
            </a:fld>
            <a:endParaRPr lang="en-US"/>
          </a:p>
        </p:txBody>
      </p:sp>
    </p:spTree>
    <p:extLst>
      <p:ext uri="{BB962C8B-B14F-4D97-AF65-F5344CB8AC3E}">
        <p14:creationId xmlns:p14="http://schemas.microsoft.com/office/powerpoint/2010/main" val="734108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17</a:t>
            </a:fld>
            <a:endParaRPr lang="en-US"/>
          </a:p>
        </p:txBody>
      </p:sp>
    </p:spTree>
    <p:extLst>
      <p:ext uri="{BB962C8B-B14F-4D97-AF65-F5344CB8AC3E}">
        <p14:creationId xmlns:p14="http://schemas.microsoft.com/office/powerpoint/2010/main" val="3279797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Tips: This slide should introduce the audience to the structure of the presentation. Consider it to be a short outline.  </a:t>
            </a:r>
            <a:r>
              <a:rPr lang="en-US" baseline="0" dirty="0" smtClean="0"/>
              <a:t>Speaker notes should expand on the content you deliver on the PowerPoint.  The speaker notes in this slide may be a good place to include a focus or thesis statement.</a:t>
            </a:r>
          </a:p>
          <a:p>
            <a:endParaRPr lang="en-US" baseline="0" dirty="0" smtClean="0"/>
          </a:p>
          <a:p>
            <a:r>
              <a:rPr lang="en-US" baseline="0" dirty="0" smtClean="0"/>
              <a:t>For example:</a:t>
            </a:r>
          </a:p>
          <a:p>
            <a:endParaRPr lang="en-US" baseline="0" dirty="0" smtClean="0"/>
          </a:p>
          <a:p>
            <a:r>
              <a:rPr lang="en-US" baseline="0" dirty="0" smtClean="0"/>
              <a:t>This presentation will outline the history and leadership methods for coping with a major financial crisis.  We will investigate Lehman Brothers and Richard Fuld as well as American Express and Ken Chenault.  A comparison of their leadership styles during the 2008 financial crisis will reveal a key set of skills needed to navigate difficult business-related circumstances.</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2</a:t>
            </a:fld>
            <a:endParaRPr lang="en-US"/>
          </a:p>
        </p:txBody>
      </p:sp>
    </p:spTree>
    <p:extLst>
      <p:ext uri="{BB962C8B-B14F-4D97-AF65-F5344CB8AC3E}">
        <p14:creationId xmlns:p14="http://schemas.microsoft.com/office/powerpoint/2010/main" val="613489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endParaRPr lang="en-US" baseline="0" dirty="0" smtClean="0"/>
          </a:p>
          <a:p>
            <a:r>
              <a:rPr lang="en-US" sz="1200" b="0" i="0" kern="1200" dirty="0" smtClean="0">
                <a:solidFill>
                  <a:schemeClr val="tx1"/>
                </a:solidFill>
                <a:effectLst/>
                <a:latin typeface="+mn-lt"/>
                <a:ea typeface="+mn-ea"/>
                <a:cs typeface="+mn-cs"/>
              </a:rPr>
              <a:t>Although the Lehman</a:t>
            </a:r>
            <a:r>
              <a:rPr lang="en-US" sz="1200" b="0" i="0" kern="1200" baseline="0" dirty="0" smtClean="0">
                <a:solidFill>
                  <a:schemeClr val="tx1"/>
                </a:solidFill>
                <a:effectLst/>
                <a:latin typeface="+mn-lt"/>
                <a:ea typeface="+mn-ea"/>
                <a:cs typeface="+mn-cs"/>
              </a:rPr>
              <a:t> Brothers founded a grocery business in 1850’s Alabama, the scope of their endeavor soon</a:t>
            </a:r>
            <a:r>
              <a:rPr lang="en-US" sz="1200" b="0" i="0" kern="1200" dirty="0" smtClean="0">
                <a:solidFill>
                  <a:schemeClr val="tx1"/>
                </a:solidFill>
                <a:effectLst/>
                <a:latin typeface="+mn-lt"/>
                <a:ea typeface="+mn-ea"/>
                <a:cs typeface="+mn-cs"/>
              </a:rPr>
              <a:t> widened to include not only merchandising but also commodities. Cotton was the first trade focus since the cotton industry still led the southern United States economy. </a:t>
            </a:r>
            <a:r>
              <a:rPr lang="en-US" sz="1200" b="0" i="0" kern="1200" baseline="0" dirty="0" smtClean="0">
                <a:solidFill>
                  <a:schemeClr val="tx1"/>
                </a:solidFill>
                <a:effectLst/>
                <a:latin typeface="+mn-lt"/>
                <a:ea typeface="+mn-ea"/>
                <a:cs typeface="+mn-cs"/>
              </a:rPr>
              <a:t> Soon, the company opened a an office in New York City; and a</a:t>
            </a:r>
            <a:r>
              <a:rPr lang="en-US" sz="1200" b="0" i="0" kern="1200" dirty="0" smtClean="0">
                <a:solidFill>
                  <a:schemeClr val="tx1"/>
                </a:solidFill>
                <a:effectLst/>
                <a:latin typeface="+mn-lt"/>
                <a:ea typeface="+mn-ea"/>
                <a:cs typeface="+mn-cs"/>
              </a:rPr>
              <a:t>fter the Civil War, this New York branch became the center of company operations.  During this time, Lehman</a:t>
            </a:r>
            <a:r>
              <a:rPr lang="en-US" sz="1200" b="0" i="0" kern="1200" baseline="0" dirty="0" smtClean="0">
                <a:solidFill>
                  <a:schemeClr val="tx1"/>
                </a:solidFill>
                <a:effectLst/>
                <a:latin typeface="+mn-lt"/>
                <a:ea typeface="+mn-ea"/>
                <a:cs typeface="+mn-cs"/>
              </a:rPr>
              <a:t> Brothers was </a:t>
            </a:r>
            <a:r>
              <a:rPr lang="en-US" sz="1200" b="0" i="0" kern="1200" dirty="0" smtClean="0">
                <a:solidFill>
                  <a:schemeClr val="tx1"/>
                </a:solidFill>
                <a:effectLst/>
                <a:latin typeface="+mn-lt"/>
                <a:ea typeface="+mn-ea"/>
                <a:cs typeface="+mn-cs"/>
              </a:rPr>
              <a:t>key in</a:t>
            </a:r>
            <a:r>
              <a:rPr lang="en-US" sz="1200" b="0" i="0" kern="1200" baseline="0" dirty="0" smtClean="0">
                <a:solidFill>
                  <a:schemeClr val="tx1"/>
                </a:solidFill>
                <a:effectLst/>
                <a:latin typeface="+mn-lt"/>
                <a:ea typeface="+mn-ea"/>
                <a:cs typeface="+mn-cs"/>
              </a:rPr>
              <a:t> helping to </a:t>
            </a:r>
            <a:r>
              <a:rPr lang="en-US" sz="1200" b="0" i="0" kern="1200" dirty="0" smtClean="0">
                <a:solidFill>
                  <a:schemeClr val="tx1"/>
                </a:solidFill>
                <a:effectLst/>
                <a:latin typeface="+mn-lt"/>
                <a:ea typeface="+mn-ea"/>
                <a:cs typeface="+mn-cs"/>
              </a:rPr>
              <a:t>create the New York Cotton Exchange and expanded into trading securities as well.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a:t>
            </a:r>
            <a:r>
              <a:rPr lang="en-US" sz="1200" b="0" i="0" kern="1200" baseline="0" dirty="0" smtClean="0">
                <a:solidFill>
                  <a:schemeClr val="tx1"/>
                </a:solidFill>
                <a:effectLst/>
                <a:latin typeface="+mn-lt"/>
                <a:ea typeface="+mn-ea"/>
                <a:cs typeface="+mn-cs"/>
              </a:rPr>
              <a:t> firm continued to grow in the 20</a:t>
            </a:r>
            <a:r>
              <a:rPr lang="en-US" sz="1200" b="0" i="0" kern="1200" baseline="30000" dirty="0" smtClean="0">
                <a:solidFill>
                  <a:schemeClr val="tx1"/>
                </a:solidFill>
                <a:effectLst/>
                <a:latin typeface="+mn-lt"/>
                <a:ea typeface="+mn-ea"/>
                <a:cs typeface="+mn-cs"/>
              </a:rPr>
              <a:t>th</a:t>
            </a:r>
            <a:r>
              <a:rPr lang="en-US" sz="1200" b="0" i="0" kern="1200" baseline="0" dirty="0" smtClean="0">
                <a:solidFill>
                  <a:schemeClr val="tx1"/>
                </a:solidFill>
                <a:effectLst/>
                <a:latin typeface="+mn-lt"/>
                <a:ea typeface="+mn-ea"/>
                <a:cs typeface="+mn-cs"/>
              </a:rPr>
              <a:t> century, </a:t>
            </a:r>
            <a:r>
              <a:rPr lang="en-US" sz="1200" b="0" i="0" kern="1200" dirty="0" smtClean="0">
                <a:solidFill>
                  <a:schemeClr val="tx1"/>
                </a:solidFill>
                <a:effectLst/>
                <a:latin typeface="+mn-lt"/>
                <a:ea typeface="+mn-ea"/>
                <a:cs typeface="+mn-cs"/>
              </a:rPr>
              <a:t>supporting successful industries such as entertainment and communications;</a:t>
            </a:r>
            <a:r>
              <a:rPr lang="en-US" sz="1200" b="0" i="0" kern="1200" baseline="0" dirty="0" smtClean="0">
                <a:solidFill>
                  <a:schemeClr val="tx1"/>
                </a:solidFill>
                <a:effectLst/>
                <a:latin typeface="+mn-lt"/>
                <a:ea typeface="+mn-ea"/>
                <a:cs typeface="+mn-cs"/>
              </a:rPr>
              <a:t> pioneering a </a:t>
            </a:r>
            <a:r>
              <a:rPr lang="en-US" sz="1200" b="0" i="0" kern="1200" dirty="0" smtClean="0">
                <a:solidFill>
                  <a:schemeClr val="tx1"/>
                </a:solidFill>
                <a:effectLst/>
                <a:latin typeface="+mn-lt"/>
                <a:ea typeface="+mn-ea"/>
                <a:cs typeface="+mn-cs"/>
              </a:rPr>
              <a:t>private placement financing method for highly regulated loans between key investors,</a:t>
            </a:r>
            <a:r>
              <a:rPr lang="en-US" sz="1200" b="0" i="0" kern="1200" baseline="0" dirty="0" smtClean="0">
                <a:solidFill>
                  <a:schemeClr val="tx1"/>
                </a:solidFill>
                <a:effectLst/>
                <a:latin typeface="+mn-lt"/>
                <a:ea typeface="+mn-ea"/>
                <a:cs typeface="+mn-cs"/>
              </a:rPr>
              <a:t> and developed a talent </a:t>
            </a:r>
            <a:r>
              <a:rPr lang="en-US" sz="1200" b="0" i="0" kern="1200" dirty="0" smtClean="0">
                <a:solidFill>
                  <a:schemeClr val="tx1"/>
                </a:solidFill>
                <a:effectLst/>
                <a:latin typeface="+mn-lt"/>
                <a:ea typeface="+mn-ea"/>
                <a:cs typeface="+mn-cs"/>
              </a:rPr>
              <a:t>for picking out key markets such as oil</a:t>
            </a:r>
            <a:r>
              <a:rPr lang="en-US" sz="1200" b="0" i="0" kern="1200" baseline="0" dirty="0" smtClean="0">
                <a:solidFill>
                  <a:schemeClr val="tx1"/>
                </a:solidFill>
                <a:effectLst/>
                <a:latin typeface="+mn-lt"/>
                <a:ea typeface="+mn-ea"/>
                <a:cs typeface="+mn-cs"/>
              </a:rPr>
              <a:t> and computer technology.  </a:t>
            </a:r>
            <a:r>
              <a:rPr lang="en-US" sz="1200" b="0" i="0" kern="1200" dirty="0" smtClean="0">
                <a:solidFill>
                  <a:schemeClr val="tx1"/>
                </a:solidFill>
                <a:effectLst/>
                <a:latin typeface="+mn-lt"/>
                <a:ea typeface="+mn-ea"/>
                <a:cs typeface="+mn-cs"/>
              </a:rPr>
              <a:t> </a:t>
            </a:r>
          </a:p>
          <a:p>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In 1984,</a:t>
            </a:r>
            <a:r>
              <a:rPr lang="en-US" sz="1200" b="0" i="0" kern="1200" baseline="0" dirty="0" smtClean="0">
                <a:solidFill>
                  <a:schemeClr val="tx1"/>
                </a:solidFill>
                <a:effectLst/>
                <a:latin typeface="+mn-lt"/>
                <a:ea typeface="+mn-ea"/>
                <a:cs typeface="+mn-cs"/>
              </a:rPr>
              <a:t> Lehman Brothers was purchased by American Express and merged with the </a:t>
            </a:r>
            <a:r>
              <a:rPr lang="en-US" sz="1200" b="0" i="0" kern="1200" dirty="0" smtClean="0">
                <a:solidFill>
                  <a:schemeClr val="tx1"/>
                </a:solidFill>
                <a:effectLst/>
                <a:latin typeface="+mn-lt"/>
                <a:ea typeface="+mn-ea"/>
                <a:cs typeface="+mn-cs"/>
              </a:rPr>
              <a:t>retail brokerage firm Shearson.  At</a:t>
            </a:r>
            <a:r>
              <a:rPr lang="en-US" sz="1200" b="0" i="0" kern="1200" baseline="0" dirty="0" smtClean="0">
                <a:solidFill>
                  <a:schemeClr val="tx1"/>
                </a:solidFill>
                <a:effectLst/>
                <a:latin typeface="+mn-lt"/>
                <a:ea typeface="+mn-ea"/>
                <a:cs typeface="+mn-cs"/>
              </a:rPr>
              <a:t> that time, Lehman Brothers served Shearson with Wall Street negotiation and risk tactics.  A </a:t>
            </a:r>
            <a:r>
              <a:rPr lang="en-US" sz="1200" b="0" i="0" kern="1200" dirty="0" smtClean="0">
                <a:solidFill>
                  <a:schemeClr val="tx1"/>
                </a:solidFill>
                <a:effectLst/>
                <a:latin typeface="+mn-lt"/>
                <a:ea typeface="+mn-ea"/>
                <a:cs typeface="+mn-cs"/>
              </a:rPr>
              <a:t>new generation of traders at Lehman, including Richard</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Fuld pushed Lehman to become independent</a:t>
            </a:r>
            <a:r>
              <a:rPr lang="en-US" sz="1200" b="0" i="0" kern="1200" baseline="0" dirty="0" smtClean="0">
                <a:solidFill>
                  <a:schemeClr val="tx1"/>
                </a:solidFill>
                <a:effectLst/>
                <a:latin typeface="+mn-lt"/>
                <a:ea typeface="+mn-ea"/>
                <a:cs typeface="+mn-cs"/>
              </a:rPr>
              <a:t> once again.  As a result, Lehman Brothers became </a:t>
            </a:r>
            <a:r>
              <a:rPr lang="en-US" sz="1200" b="0" i="0" kern="1200" dirty="0" smtClean="0">
                <a:solidFill>
                  <a:schemeClr val="tx1"/>
                </a:solidFill>
                <a:effectLst/>
                <a:latin typeface="+mn-lt"/>
                <a:ea typeface="+mn-ea"/>
                <a:cs typeface="+mn-cs"/>
              </a:rPr>
              <a:t>independent once more in 1994. </a:t>
            </a:r>
            <a:r>
              <a:rPr lang="en-US" dirty="0" smtClean="0"/>
              <a:t>(“Lehman Brothers”, 2012)</a:t>
            </a:r>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3</a:t>
            </a:fld>
            <a:endParaRPr lang="en-US"/>
          </a:p>
        </p:txBody>
      </p:sp>
    </p:spTree>
    <p:extLst>
      <p:ext uri="{BB962C8B-B14F-4D97-AF65-F5344CB8AC3E}">
        <p14:creationId xmlns:p14="http://schemas.microsoft.com/office/powerpoint/2010/main" val="2650790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After its 1994 independence, Lehman Brothers eventually participated in a number of activities including investment banking; equity and fixed-income sales; research and trading; investment management; private equity; and private banking.  Lehman Brothers operated at a wholesale level, dealing with governments, companies, and other financial institutions.  At the firm’s peak, it employed approximately 25,000 people worldwide and was known for heavily investing in securities linked to the U.S. Mortgage market (BBC News, 2008).</a:t>
            </a:r>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4</a:t>
            </a:fld>
            <a:endParaRPr lang="en-US"/>
          </a:p>
        </p:txBody>
      </p:sp>
    </p:spTree>
    <p:extLst>
      <p:ext uri="{BB962C8B-B14F-4D97-AF65-F5344CB8AC3E}">
        <p14:creationId xmlns:p14="http://schemas.microsoft.com/office/powerpoint/2010/main" val="4159074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Lehman Brothers</a:t>
            </a:r>
            <a:r>
              <a:rPr lang="en-US" baseline="0" dirty="0" smtClean="0"/>
              <a:t> had a successful track record. </a:t>
            </a:r>
            <a:r>
              <a:rPr lang="en-US" dirty="0" smtClean="0"/>
              <a:t>The firm had survived many of our nation’s economic crises, like the railroad bankruptcies of the 1800s, the Great Depression in the 1930s, and the collapse of Long-Term Capital Management in the 1990s.  Prior</a:t>
            </a:r>
            <a:r>
              <a:rPr lang="en-US" baseline="0" dirty="0" smtClean="0"/>
              <a:t> to June of 2008, </a:t>
            </a:r>
            <a:r>
              <a:rPr lang="en-US" dirty="0" smtClean="0"/>
              <a:t>Lehman Brothers had not reported a quarterly loss even once.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collapse of the giant investment bank came as a major shock for the entire world markets that plunged after Lehman filed a Chapter 11 petition with U.S. Bankruptcy Court in Manhattan. </a:t>
            </a:r>
            <a:r>
              <a:rPr lang="en-US" sz="1200" b="0" i="0" kern="1200" dirty="0" smtClean="0">
                <a:solidFill>
                  <a:schemeClr val="tx1"/>
                </a:solidFill>
                <a:effectLst/>
                <a:latin typeface="+mn-lt"/>
                <a:ea typeface="+mn-ea"/>
                <a:cs typeface="+mn-cs"/>
              </a:rPr>
              <a:t>This made it one of the largest bankruptcies resulting from the housing market crash, sending ripples of concern throughout the investment industry. About US$46 billion in market worth had vanished. Creditors were expected to recover about 20 cents on the dollar and among the lawsuits filed against the firm. As the bankruptcy dragged on, examiners and analysts found further problems with Lehman actions. </a:t>
            </a:r>
            <a:r>
              <a:rPr lang="en-US" dirty="0" smtClean="0"/>
              <a:t>(</a:t>
            </a:r>
            <a:r>
              <a:rPr lang="en-US" dirty="0" err="1" smtClean="0"/>
              <a:t>Sheern</a:t>
            </a:r>
            <a:r>
              <a:rPr lang="en-US" dirty="0" smtClean="0"/>
              <a:t>, 2008).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5</a:t>
            </a:fld>
            <a:endParaRPr lang="en-US"/>
          </a:p>
        </p:txBody>
      </p:sp>
    </p:spTree>
    <p:extLst>
      <p:ext uri="{BB962C8B-B14F-4D97-AF65-F5344CB8AC3E}">
        <p14:creationId xmlns:p14="http://schemas.microsoft.com/office/powerpoint/2010/main" val="1524950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Notice how this slide helps to transition the audience from the idea of Lehman Brothers history to what went wrong.  It also helps transition the audience to begin to think about leadership.</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number of factors contributed</a:t>
            </a:r>
            <a:r>
              <a:rPr lang="en-US" baseline="0" dirty="0" smtClean="0"/>
              <a:t> to the collapse of Lehman Brothers. </a:t>
            </a:r>
            <a:r>
              <a:rPr lang="en-US" dirty="0" smtClean="0"/>
              <a:t>The firm was hit by a large dose of bad luck, pride, arrogance, and greed.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general, </a:t>
            </a:r>
            <a:r>
              <a:rPr lang="en-US" dirty="0" smtClean="0"/>
              <a:t>Lehman Brothers was strangled by a massive credit crisis and fast plummeting real estate prices.  Additionally, a $60 billion loss in bad real estate loans forced the bank to file for bankruptcy (</a:t>
            </a:r>
            <a:r>
              <a:rPr lang="en-US" dirty="0" err="1" smtClean="0"/>
              <a:t>Sheern</a:t>
            </a:r>
            <a:r>
              <a:rPr lang="en-US" dirty="0" smtClean="0"/>
              <a:t>, 2008).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Those problems aside, it can be argued that leadership,</a:t>
            </a:r>
            <a:r>
              <a:rPr lang="en-US" baseline="0" dirty="0" smtClean="0"/>
              <a:t> p</a:t>
            </a:r>
            <a:r>
              <a:rPr lang="en-US" dirty="0" smtClean="0"/>
              <a:t>rimarily, the pride and greed of its chief executive officer Richard Fuld,</a:t>
            </a:r>
            <a:r>
              <a:rPr lang="en-US" baseline="0" dirty="0" smtClean="0"/>
              <a:t> also contributed to the collapse.  The next slides will examine this notion in more detail.</a:t>
            </a:r>
            <a:endParaRPr lang="en-US" dirty="0" smtClean="0"/>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6</a:t>
            </a:fld>
            <a:endParaRPr lang="en-US"/>
          </a:p>
        </p:txBody>
      </p:sp>
    </p:spTree>
    <p:extLst>
      <p:ext uri="{BB962C8B-B14F-4D97-AF65-F5344CB8AC3E}">
        <p14:creationId xmlns:p14="http://schemas.microsoft.com/office/powerpoint/2010/main" val="1111808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endParaRPr lang="en-US" dirty="0" smtClean="0"/>
          </a:p>
          <a:p>
            <a:r>
              <a:rPr lang="en-US" dirty="0" smtClean="0"/>
              <a:t>Richard Fuld </a:t>
            </a:r>
            <a:r>
              <a:rPr lang="en-US" sz="1200" b="0" i="0" kern="1200" dirty="0" smtClean="0">
                <a:solidFill>
                  <a:schemeClr val="tx1"/>
                </a:solidFill>
                <a:effectLst/>
                <a:latin typeface="+mn-lt"/>
                <a:ea typeface="+mn-ea"/>
                <a:cs typeface="+mn-cs"/>
              </a:rPr>
              <a:t>began his career at the firm in 1969—at the end of an era, when the last members of the Lehman family ceased working at the firm. Over a 30-year career Fuld helped transform Lehman from a bond house into a major investment banker.</a:t>
            </a:r>
            <a:r>
              <a:rPr lang="en-US" sz="1200" b="0" i="0" kern="1200" baseline="0" dirty="0" smtClean="0">
                <a:solidFill>
                  <a:schemeClr val="tx1"/>
                </a:solidFill>
                <a:effectLst/>
                <a:latin typeface="+mn-lt"/>
                <a:ea typeface="+mn-ea"/>
                <a:cs typeface="+mn-cs"/>
              </a:rPr>
              <a:t>  Fuld was quite successful in his role at Lehman Brothers until the company suddenly filed for bankruptcy.</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62-year-old CEO did not take the telltale signs of impending doom very seriously.  For example, he rejected many bids to save Lehman because he thought his bank was worth more than Wall Street gave it credit for.</a:t>
            </a:r>
            <a:r>
              <a:rPr lang="en-US" baseline="0" dirty="0" smtClean="0"/>
              <a:t>  He was even</a:t>
            </a:r>
            <a:r>
              <a:rPr lang="en-US" dirty="0" smtClean="0"/>
              <a:t> nick-named “The Gorilla” for his foul temper, intimidating presence and tough talk. (</a:t>
            </a:r>
            <a:r>
              <a:rPr lang="en-US" dirty="0" err="1" smtClean="0"/>
              <a:t>Sheern</a:t>
            </a:r>
            <a:r>
              <a:rPr lang="en-US" dirty="0" smtClean="0"/>
              <a:t>, 2008)</a:t>
            </a:r>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7</a:t>
            </a:fld>
            <a:endParaRPr lang="en-US"/>
          </a:p>
        </p:txBody>
      </p:sp>
    </p:spTree>
    <p:extLst>
      <p:ext uri="{BB962C8B-B14F-4D97-AF65-F5344CB8AC3E}">
        <p14:creationId xmlns:p14="http://schemas.microsoft.com/office/powerpoint/2010/main" val="2295893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Use full quotes sparingly. </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On October 6, the Committee on Oversight and Government Reform held a hearing to hear the testimony of Lehman Brothers CEO Richard Fuld. The major focus of the discussion was CEO compensation, which many claimed to be lavish and unfair. </a:t>
            </a:r>
            <a:r>
              <a:rPr lang="en-US" dirty="0" smtClean="0"/>
              <a:t>Fuld faced angry questioning from the committee members</a:t>
            </a:r>
            <a:r>
              <a:rPr lang="en-US" baseline="0" dirty="0" smtClean="0"/>
              <a:t>.  </a:t>
            </a:r>
            <a:r>
              <a:rPr lang="en-US" dirty="0" smtClean="0"/>
              <a:t>From the years 1993 to 2007, Fuld is reported to have received nearly half a billion dollars in total compensation. In 2007, Fuld was reported to have been paid a total of $5,000,000, which included a base salary of $750,000 and a cash bonus of $4,250,000. When questioned,</a:t>
            </a:r>
            <a:r>
              <a:rPr lang="en-US" baseline="0" dirty="0" smtClean="0"/>
              <a:t> Fuld was recorded saying, </a:t>
            </a:r>
            <a:r>
              <a:rPr lang="en-US" sz="1200" dirty="0" smtClean="0"/>
              <a:t>"Income inequality, I know you don’t want to hear this from me but the wealthy are getting wealthier. And again the belly of America is getting hurt.”(</a:t>
            </a:r>
            <a:r>
              <a:rPr lang="en-US" sz="1200" dirty="0" err="1" smtClean="0"/>
              <a:t>Rediff</a:t>
            </a:r>
            <a:r>
              <a:rPr lang="en-US" sz="1200" dirty="0" smtClean="0"/>
              <a:t> Business, 2009, p. 2, para. 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a result,</a:t>
            </a:r>
            <a:r>
              <a:rPr lang="en-US" baseline="0" dirty="0" smtClean="0"/>
              <a:t> </a:t>
            </a:r>
            <a:r>
              <a:rPr lang="en-US" dirty="0" smtClean="0"/>
              <a:t>CNN named Fuld as one of the "Ten Most Wanted: Culprits of the Collapse" of the 2008 financial collapse in the United States Mr. Fuld has been accused of doing too little too late to save the firm (</a:t>
            </a:r>
            <a:r>
              <a:rPr lang="en-US" dirty="0" err="1" smtClean="0"/>
              <a:t>Rediff</a:t>
            </a:r>
            <a:r>
              <a:rPr lang="en-US" baseline="0" dirty="0" smtClean="0"/>
              <a:t> Business</a:t>
            </a:r>
            <a:r>
              <a:rPr lang="en-US" dirty="0" smtClean="0"/>
              <a:t>, 2009).</a:t>
            </a:r>
          </a:p>
          <a:p>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8</a:t>
            </a:fld>
            <a:endParaRPr lang="en-US"/>
          </a:p>
        </p:txBody>
      </p:sp>
    </p:spTree>
    <p:extLst>
      <p:ext uri="{BB962C8B-B14F-4D97-AF65-F5344CB8AC3E}">
        <p14:creationId xmlns:p14="http://schemas.microsoft.com/office/powerpoint/2010/main" val="3681518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Tips: Speaker notes should expand on the content you deliver on the PowerPoint.  Be sure to include in-text citations where appropriate.  </a:t>
            </a:r>
          </a:p>
          <a:p>
            <a:endParaRPr lang="en-US" baseline="0" dirty="0" smtClean="0"/>
          </a:p>
          <a:p>
            <a:r>
              <a:rPr lang="en-US" baseline="0" dirty="0" smtClean="0"/>
              <a:t>For 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Boyle (2008) cites four internal biases that lead to poor decision making.  They include: inappropriate prejudgments; inappropriate experience (for example, what worked before will work again); self-interest; and attachments.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In</a:t>
            </a:r>
            <a:r>
              <a:rPr lang="en-US" baseline="0" dirty="0" smtClean="0"/>
              <a:t> this case, </a:t>
            </a:r>
            <a:r>
              <a:rPr lang="en-US" dirty="0" smtClean="0"/>
              <a:t>Fuld was arrogant and refused to heed the warning signs that bad business decisions lead to larger problems. Fuld needed to take this opportunity to make hard changes to the business and resisting risks would have been supremely beneficial in this case. </a:t>
            </a:r>
            <a:endParaRPr lang="en-US" dirty="0"/>
          </a:p>
        </p:txBody>
      </p:sp>
      <p:sp>
        <p:nvSpPr>
          <p:cNvPr id="4" name="Slide Number Placeholder 3"/>
          <p:cNvSpPr>
            <a:spLocks noGrp="1"/>
          </p:cNvSpPr>
          <p:nvPr>
            <p:ph type="sldNum" sz="quarter" idx="10"/>
          </p:nvPr>
        </p:nvSpPr>
        <p:spPr/>
        <p:txBody>
          <a:bodyPr/>
          <a:lstStyle/>
          <a:p>
            <a:fld id="{7B784957-55E9-4204-A32B-DC44FED12A11}" type="slidenum">
              <a:rPr lang="en-US" smtClean="0"/>
              <a:t>9</a:t>
            </a:fld>
            <a:endParaRPr lang="en-US"/>
          </a:p>
        </p:txBody>
      </p:sp>
    </p:spTree>
    <p:extLst>
      <p:ext uri="{BB962C8B-B14F-4D97-AF65-F5344CB8AC3E}">
        <p14:creationId xmlns:p14="http://schemas.microsoft.com/office/powerpoint/2010/main" val="1912166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6DFF08F-DC6B-4601-B491-B0F83F6DD2DA}" type="datetimeFigureOut">
              <a:rPr lang="en-US" smtClean="0"/>
              <a:pPr/>
              <a:t>2/24/2016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FAB73BC-B049-4115-A692-8D63A059BFB8}"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2836190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2873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2214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2698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6DFF08F-DC6B-4601-B491-B0F83F6DD2DA}" type="datetimeFigureOut">
              <a:rPr lang="en-US" smtClean="0"/>
              <a:pPr/>
              <a:t>2/24/2016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FAB73BC-B049-4115-A692-8D63A059BFB8}"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0275238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67268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5760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49195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2/24/2016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93113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6DFF08F-DC6B-4601-B491-B0F83F6DD2DA}" type="datetimeFigureOut">
              <a:rPr lang="en-US" smtClean="0"/>
              <a:t>2/24/2016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46702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6DFF08F-DC6B-4601-B491-B0F83F6DD2DA}" type="datetimeFigureOut">
              <a:rPr lang="en-US" smtClean="0"/>
              <a:t>2/24/2016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AB73BC-B049-4115-A692-8D63A059BFB8}"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1980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6DFF08F-DC6B-4601-B491-B0F83F6DD2DA}" type="datetimeFigureOut">
              <a:rPr lang="en-US" smtClean="0"/>
              <a:pPr/>
              <a:t>2/24/2016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FAB73BC-B049-4115-A692-8D63A059BFB8}"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48128279"/>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0840" y="2455377"/>
            <a:ext cx="8361229" cy="2098226"/>
          </a:xfrm>
        </p:spPr>
        <p:txBody>
          <a:bodyPr/>
          <a:lstStyle/>
          <a:p>
            <a:r>
              <a:rPr lang="en-US" b="1" dirty="0" smtClean="0"/>
              <a:t>Leadership &amp; Surviving A Financial Crisis</a:t>
            </a:r>
            <a:endParaRPr lang="en-US" b="1" dirty="0"/>
          </a:p>
        </p:txBody>
      </p:sp>
      <p:sp>
        <p:nvSpPr>
          <p:cNvPr id="3" name="Subtitle 2"/>
          <p:cNvSpPr>
            <a:spLocks noGrp="1"/>
          </p:cNvSpPr>
          <p:nvPr>
            <p:ph type="subTitle" idx="1"/>
          </p:nvPr>
        </p:nvSpPr>
        <p:spPr>
          <a:xfrm>
            <a:off x="2522743" y="4306546"/>
            <a:ext cx="6831673" cy="1086237"/>
          </a:xfrm>
        </p:spPr>
        <p:txBody>
          <a:bodyPr/>
          <a:lstStyle/>
          <a:p>
            <a:endParaRPr lang="en-US" dirty="0" smtClean="0"/>
          </a:p>
          <a:p>
            <a:r>
              <a:rPr lang="en-US" dirty="0" smtClean="0"/>
              <a:t>Richard Fuld &amp; Kenneth Chenault</a:t>
            </a:r>
            <a:endParaRPr lang="en-US" dirty="0"/>
          </a:p>
        </p:txBody>
      </p:sp>
      <p:sp>
        <p:nvSpPr>
          <p:cNvPr id="4" name="TextBox 3"/>
          <p:cNvSpPr txBox="1"/>
          <p:nvPr/>
        </p:nvSpPr>
        <p:spPr>
          <a:xfrm>
            <a:off x="678664" y="5812649"/>
            <a:ext cx="3453253" cy="646331"/>
          </a:xfrm>
          <a:prstGeom prst="rect">
            <a:avLst/>
          </a:prstGeom>
          <a:noFill/>
        </p:spPr>
        <p:txBody>
          <a:bodyPr wrap="none" rtlCol="0">
            <a:spAutoFit/>
          </a:bodyPr>
          <a:lstStyle/>
          <a:p>
            <a:r>
              <a:rPr lang="en-US" dirty="0" smtClean="0"/>
              <a:t>BUS 101 Portfolio Project Option 2</a:t>
            </a:r>
          </a:p>
          <a:p>
            <a:pPr algn="ctr"/>
            <a:r>
              <a:rPr lang="en-US" dirty="0" smtClean="0"/>
              <a:t>Jane Doe</a:t>
            </a:r>
            <a:endParaRPr lang="en-US" dirty="0"/>
          </a:p>
        </p:txBody>
      </p:sp>
    </p:spTree>
    <p:extLst>
      <p:ext uri="{BB962C8B-B14F-4D97-AF65-F5344CB8AC3E}">
        <p14:creationId xmlns:p14="http://schemas.microsoft.com/office/powerpoint/2010/main" val="157776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 Different Leadership Model</a:t>
            </a:r>
            <a:endParaRPr lang="en-US" b="1" dirty="0"/>
          </a:p>
        </p:txBody>
      </p:sp>
      <p:sp>
        <p:nvSpPr>
          <p:cNvPr id="3" name="Content Placeholder 2"/>
          <p:cNvSpPr>
            <a:spLocks noGrp="1"/>
          </p:cNvSpPr>
          <p:nvPr>
            <p:ph idx="1"/>
          </p:nvPr>
        </p:nvSpPr>
        <p:spPr/>
        <p:txBody>
          <a:bodyPr>
            <a:normAutofit/>
          </a:bodyPr>
          <a:lstStyle/>
          <a:p>
            <a:r>
              <a:rPr lang="en-US" sz="4000" dirty="0" smtClean="0"/>
              <a:t>Humility</a:t>
            </a:r>
          </a:p>
          <a:p>
            <a:r>
              <a:rPr lang="en-US" sz="4000" dirty="0" smtClean="0"/>
              <a:t>Company </a:t>
            </a:r>
            <a:r>
              <a:rPr lang="en-US" sz="4000" dirty="0"/>
              <a:t>i</a:t>
            </a:r>
            <a:r>
              <a:rPr lang="en-US" sz="4000" dirty="0" smtClean="0"/>
              <a:t>nterest</a:t>
            </a:r>
          </a:p>
          <a:p>
            <a:r>
              <a:rPr lang="en-US" sz="4000" dirty="0" smtClean="0"/>
              <a:t>Risk evaluation </a:t>
            </a:r>
          </a:p>
          <a:p>
            <a:r>
              <a:rPr lang="en-US" sz="4000" dirty="0" smtClean="0"/>
              <a:t>Salary sacrifice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5282" y="1781175"/>
            <a:ext cx="5313330" cy="4591049"/>
          </a:xfrm>
          <a:prstGeom prst="rect">
            <a:avLst/>
          </a:prstGeom>
        </p:spPr>
      </p:pic>
    </p:spTree>
    <p:extLst>
      <p:ext uri="{BB962C8B-B14F-4D97-AF65-F5344CB8AC3E}">
        <p14:creationId xmlns:p14="http://schemas.microsoft.com/office/powerpoint/2010/main" val="2122329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American Express History</a:t>
            </a:r>
            <a:endParaRPr lang="en-US" dirty="0"/>
          </a:p>
        </p:txBody>
      </p:sp>
      <p:sp>
        <p:nvSpPr>
          <p:cNvPr id="3" name="Content Placeholder 2"/>
          <p:cNvSpPr>
            <a:spLocks noGrp="1"/>
          </p:cNvSpPr>
          <p:nvPr>
            <p:ph idx="1"/>
          </p:nvPr>
        </p:nvSpPr>
        <p:spPr/>
        <p:txBody>
          <a:bodyPr>
            <a:normAutofit fontScale="92500"/>
          </a:bodyPr>
          <a:lstStyle/>
          <a:p>
            <a:pPr fontAlgn="base"/>
            <a:r>
              <a:rPr lang="en-US" sz="2800" dirty="0" smtClean="0"/>
              <a:t>1850: Founded as an express shipment company for packages</a:t>
            </a:r>
          </a:p>
          <a:p>
            <a:pPr fontAlgn="base"/>
            <a:r>
              <a:rPr lang="en-US" sz="2800" dirty="0" smtClean="0"/>
              <a:t>Late 19</a:t>
            </a:r>
            <a:r>
              <a:rPr lang="en-US" sz="2800" baseline="30000" dirty="0" smtClean="0"/>
              <a:t>th</a:t>
            </a:r>
            <a:r>
              <a:rPr lang="en-US" sz="2800" dirty="0" smtClean="0"/>
              <a:t> Century: offered money orders and traveler’s checks</a:t>
            </a:r>
          </a:p>
          <a:p>
            <a:pPr fontAlgn="base"/>
            <a:r>
              <a:rPr lang="en-US" sz="2800" dirty="0" smtClean="0"/>
              <a:t>1958: Released first charge card</a:t>
            </a:r>
          </a:p>
          <a:p>
            <a:pPr fontAlgn="base"/>
            <a:r>
              <a:rPr lang="en-US" sz="2800" dirty="0" smtClean="0"/>
              <a:t>1984: Purchased Lehman Brothers</a:t>
            </a:r>
          </a:p>
          <a:p>
            <a:pPr fontAlgn="base"/>
            <a:r>
              <a:rPr lang="en-US" sz="2800" dirty="0" smtClean="0"/>
              <a:t>1994: Separated from the Lehman Brothers merger (</a:t>
            </a:r>
            <a:r>
              <a:rPr lang="en-US" sz="2800" dirty="0"/>
              <a:t>“American Express”, </a:t>
            </a:r>
            <a:r>
              <a:rPr lang="en-US" sz="2800" dirty="0" smtClean="0"/>
              <a:t>2013; “Lehman </a:t>
            </a:r>
            <a:r>
              <a:rPr lang="en-US" sz="2800" dirty="0"/>
              <a:t>Brothers”, </a:t>
            </a:r>
            <a:r>
              <a:rPr lang="en-US" sz="2800" dirty="0" smtClean="0"/>
              <a:t>2012)</a:t>
            </a:r>
          </a:p>
          <a:p>
            <a:pPr fontAlgn="base"/>
            <a:endParaRPr lang="en-US" dirty="0" smtClean="0"/>
          </a:p>
          <a:p>
            <a:pPr fontAlgn="base"/>
            <a:endParaRPr lang="en-US" dirty="0"/>
          </a:p>
        </p:txBody>
      </p:sp>
    </p:spTree>
    <p:extLst>
      <p:ext uri="{BB962C8B-B14F-4D97-AF65-F5344CB8AC3E}">
        <p14:creationId xmlns:p14="http://schemas.microsoft.com/office/powerpoint/2010/main" val="454743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5987" y="371475"/>
            <a:ext cx="9601200" cy="1485900"/>
          </a:xfrm>
        </p:spPr>
        <p:txBody>
          <a:bodyPr/>
          <a:lstStyle/>
          <a:p>
            <a:pPr algn="ctr"/>
            <a:r>
              <a:rPr lang="en-US" b="1" dirty="0" smtClean="0"/>
              <a:t>CEO Ken Chenault</a:t>
            </a:r>
            <a:endParaRPr lang="en-US" b="1" dirty="0"/>
          </a:p>
        </p:txBody>
      </p:sp>
      <p:sp>
        <p:nvSpPr>
          <p:cNvPr id="3" name="Content Placeholder 2"/>
          <p:cNvSpPr>
            <a:spLocks noGrp="1"/>
          </p:cNvSpPr>
          <p:nvPr>
            <p:ph idx="1"/>
          </p:nvPr>
        </p:nvSpPr>
        <p:spPr/>
        <p:txBody>
          <a:bodyPr/>
          <a:lstStyle/>
          <a:p>
            <a:r>
              <a:rPr lang="en-US" sz="3600" dirty="0" smtClean="0"/>
              <a:t>Chenault’s AE Transformation </a:t>
            </a:r>
          </a:p>
          <a:p>
            <a:r>
              <a:rPr lang="en-US" sz="3600" dirty="0" smtClean="0"/>
              <a:t>Decisions after 9/11</a:t>
            </a:r>
          </a:p>
          <a:p>
            <a:r>
              <a:rPr lang="en-US" sz="3600" dirty="0"/>
              <a:t>D</a:t>
            </a:r>
            <a:r>
              <a:rPr lang="en-US" sz="3600" dirty="0" smtClean="0"/>
              <a:t>evelopment </a:t>
            </a:r>
            <a:r>
              <a:rPr lang="en-US" sz="3600" dirty="0"/>
              <a:t>of the Blue </a:t>
            </a:r>
            <a:r>
              <a:rPr lang="en-US" sz="3600" dirty="0" smtClean="0"/>
              <a:t>card </a:t>
            </a:r>
          </a:p>
          <a:p>
            <a:pPr marL="0" indent="0">
              <a:buNone/>
            </a:pPr>
            <a:r>
              <a:rPr lang="en-US" sz="3600" dirty="0" smtClean="0"/>
              <a:t>(“</a:t>
            </a:r>
            <a:r>
              <a:rPr lang="en-US" sz="3600" dirty="0"/>
              <a:t>American Express”, 2013)</a:t>
            </a:r>
          </a:p>
          <a:p>
            <a:endParaRPr lang="en-US" dirty="0" smtClean="0"/>
          </a:p>
          <a:p>
            <a:endParaRPr lang="en-US" dirty="0" smtClean="0"/>
          </a:p>
        </p:txBody>
      </p:sp>
      <p:pic>
        <p:nvPicPr>
          <p:cNvPr id="9" name="Picture 2" descr="http://i2.cdn.turner.com/money/galleries/2009/news/0904/gallery.biggest_ceo_paychecks/images/ken_chenaul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6799" y="1857375"/>
            <a:ext cx="2943225" cy="392430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6545548" y="6156586"/>
            <a:ext cx="5537093" cy="246221"/>
          </a:xfrm>
          <a:prstGeom prst="rect">
            <a:avLst/>
          </a:prstGeom>
          <a:noFill/>
        </p:spPr>
        <p:txBody>
          <a:bodyPr wrap="none" rtlCol="0">
            <a:spAutoFit/>
          </a:bodyPr>
          <a:lstStyle/>
          <a:p>
            <a:r>
              <a:rPr lang="en-US" sz="1000" dirty="0"/>
              <a:t>Source: http://money.cnn.com/galleries/2009/news/0904/gallery.biggest_ceo_paychecks/4.html</a:t>
            </a:r>
          </a:p>
        </p:txBody>
      </p:sp>
    </p:spTree>
    <p:extLst>
      <p:ext uri="{BB962C8B-B14F-4D97-AF65-F5344CB8AC3E}">
        <p14:creationId xmlns:p14="http://schemas.microsoft.com/office/powerpoint/2010/main" val="3576133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Leadership Analysis</a:t>
            </a:r>
            <a:endParaRPr lang="en-US" b="1" dirty="0"/>
          </a:p>
        </p:txBody>
      </p:sp>
      <p:sp>
        <p:nvSpPr>
          <p:cNvPr id="3" name="Content Placeholder 2"/>
          <p:cNvSpPr>
            <a:spLocks noGrp="1"/>
          </p:cNvSpPr>
          <p:nvPr>
            <p:ph idx="1"/>
          </p:nvPr>
        </p:nvSpPr>
        <p:spPr/>
        <p:txBody>
          <a:bodyPr>
            <a:normAutofit fontScale="92500" lnSpcReduction="10000"/>
          </a:bodyPr>
          <a:lstStyle/>
          <a:p>
            <a:r>
              <a:rPr lang="en-US" sz="4000" dirty="0" smtClean="0"/>
              <a:t>Values (integrity</a:t>
            </a:r>
            <a:r>
              <a:rPr lang="en-US" sz="4000" dirty="0"/>
              <a:t>, courage, positive </a:t>
            </a:r>
            <a:r>
              <a:rPr lang="en-US" sz="4000" dirty="0" smtClean="0"/>
              <a:t>communication, </a:t>
            </a:r>
            <a:r>
              <a:rPr lang="en-US" sz="4000" dirty="0"/>
              <a:t>and a </a:t>
            </a:r>
            <a:r>
              <a:rPr lang="en-US" sz="4000" dirty="0" smtClean="0"/>
              <a:t>sense-of-self)</a:t>
            </a:r>
          </a:p>
          <a:p>
            <a:r>
              <a:rPr lang="en-US" sz="4000" dirty="0" smtClean="0"/>
              <a:t>Personality  (team player, adaptability, and personal development) </a:t>
            </a:r>
          </a:p>
          <a:p>
            <a:r>
              <a:rPr lang="en-US" sz="4000" dirty="0" smtClean="0"/>
              <a:t>Decision-making ability (execution, compassion, and reflection) </a:t>
            </a:r>
            <a:r>
              <a:rPr lang="en-US" sz="4000" dirty="0"/>
              <a:t>(Chester, </a:t>
            </a:r>
            <a:r>
              <a:rPr lang="en-US" sz="4000" dirty="0" smtClean="0"/>
              <a:t>2005) </a:t>
            </a:r>
          </a:p>
          <a:p>
            <a:endParaRPr lang="en-US" dirty="0"/>
          </a:p>
        </p:txBody>
      </p:sp>
    </p:spTree>
    <p:extLst>
      <p:ext uri="{BB962C8B-B14F-4D97-AF65-F5344CB8AC3E}">
        <p14:creationId xmlns:p14="http://schemas.microsoft.com/office/powerpoint/2010/main" val="3588845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71487"/>
            <a:ext cx="9601200" cy="1485900"/>
          </a:xfrm>
        </p:spPr>
        <p:txBody>
          <a:bodyPr/>
          <a:lstStyle/>
          <a:p>
            <a:pPr algn="ctr"/>
            <a:r>
              <a:rPr lang="en-US" b="1" dirty="0" smtClean="0"/>
              <a:t>Why was Chenault Successful?</a:t>
            </a:r>
            <a:endParaRPr lang="en-US" b="1" dirty="0"/>
          </a:p>
        </p:txBody>
      </p:sp>
      <p:sp>
        <p:nvSpPr>
          <p:cNvPr id="3" name="Content Placeholder 2"/>
          <p:cNvSpPr>
            <a:spLocks noGrp="1"/>
          </p:cNvSpPr>
          <p:nvPr>
            <p:ph idx="1"/>
          </p:nvPr>
        </p:nvSpPr>
        <p:spPr>
          <a:xfrm>
            <a:off x="1371600" y="1714500"/>
            <a:ext cx="9601200" cy="3581400"/>
          </a:xfrm>
        </p:spPr>
        <p:txBody>
          <a:bodyPr>
            <a:noAutofit/>
          </a:bodyPr>
          <a:lstStyle/>
          <a:p>
            <a:pPr marL="0" indent="0">
              <a:buNone/>
            </a:pPr>
            <a:r>
              <a:rPr lang="en-US" sz="3600" dirty="0"/>
              <a:t>"Today's business climate reflects unprecedented levels of uncertainty and change. Business models have to change every three to four years and leaders must have a long-term perspective that focuses on structural flexibility and adaptation, rather than the preoccupation with meeting quarterly financial benchmarks,” (Chester, 2005, para. 2)</a:t>
            </a:r>
          </a:p>
        </p:txBody>
      </p:sp>
    </p:spTree>
    <p:extLst>
      <p:ext uri="{BB962C8B-B14F-4D97-AF65-F5344CB8AC3E}">
        <p14:creationId xmlns:p14="http://schemas.microsoft.com/office/powerpoint/2010/main" val="3442734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Fuld vs. Chenault</a:t>
            </a:r>
            <a:endParaRPr lang="en-US" b="1" dirty="0"/>
          </a:p>
        </p:txBody>
      </p:sp>
      <p:sp>
        <p:nvSpPr>
          <p:cNvPr id="6" name="Text Placeholder 5"/>
          <p:cNvSpPr>
            <a:spLocks noGrp="1"/>
          </p:cNvSpPr>
          <p:nvPr>
            <p:ph type="body" idx="1"/>
          </p:nvPr>
        </p:nvSpPr>
        <p:spPr>
          <a:xfrm>
            <a:off x="1371600" y="1528953"/>
            <a:ext cx="4443984" cy="823912"/>
          </a:xfrm>
        </p:spPr>
        <p:txBody>
          <a:bodyPr/>
          <a:lstStyle/>
          <a:p>
            <a:pPr algn="ctr"/>
            <a:r>
              <a:rPr lang="en-US" dirty="0" smtClean="0"/>
              <a:t>Fuld</a:t>
            </a:r>
            <a:endParaRPr lang="en-US" dirty="0"/>
          </a:p>
        </p:txBody>
      </p:sp>
      <p:sp>
        <p:nvSpPr>
          <p:cNvPr id="4" name="Content Placeholder 3"/>
          <p:cNvSpPr>
            <a:spLocks noGrp="1"/>
          </p:cNvSpPr>
          <p:nvPr>
            <p:ph sz="half" idx="2"/>
          </p:nvPr>
        </p:nvSpPr>
        <p:spPr>
          <a:xfrm>
            <a:off x="1371600" y="2463639"/>
            <a:ext cx="4443984" cy="3514535"/>
          </a:xfrm>
        </p:spPr>
        <p:txBody>
          <a:bodyPr>
            <a:noAutofit/>
          </a:bodyPr>
          <a:lstStyle/>
          <a:p>
            <a:pPr>
              <a:buFont typeface="Wingdings" panose="05000000000000000000" pitchFamily="2" charset="2"/>
              <a:buChar char="§"/>
            </a:pPr>
            <a:r>
              <a:rPr lang="en-US" sz="1800" dirty="0" smtClean="0"/>
              <a:t>More </a:t>
            </a:r>
            <a:r>
              <a:rPr lang="en-US" sz="1800" dirty="0"/>
              <a:t>focused on meeting quarterly financial benchmarks than the big picture. </a:t>
            </a:r>
          </a:p>
          <a:p>
            <a:pPr>
              <a:buFont typeface="Wingdings" panose="05000000000000000000" pitchFamily="2" charset="2"/>
              <a:buChar char="§"/>
            </a:pPr>
            <a:r>
              <a:rPr lang="en-US" sz="1800" dirty="0" smtClean="0"/>
              <a:t>Kept </a:t>
            </a:r>
            <a:r>
              <a:rPr lang="en-US" sz="1800" dirty="0"/>
              <a:t>doing the same things, </a:t>
            </a:r>
            <a:r>
              <a:rPr lang="en-US" sz="1800" dirty="0" smtClean="0"/>
              <a:t>refused </a:t>
            </a:r>
            <a:r>
              <a:rPr lang="en-US" sz="1800" dirty="0"/>
              <a:t>to change his business </a:t>
            </a:r>
            <a:r>
              <a:rPr lang="en-US" sz="1800" dirty="0" smtClean="0"/>
              <a:t>model.</a:t>
            </a:r>
          </a:p>
          <a:p>
            <a:pPr>
              <a:buFont typeface="Wingdings" panose="05000000000000000000" pitchFamily="2" charset="2"/>
              <a:buChar char="§"/>
            </a:pPr>
            <a:r>
              <a:rPr lang="en-US" sz="1800" dirty="0" smtClean="0"/>
              <a:t>Continued </a:t>
            </a:r>
            <a:r>
              <a:rPr lang="en-US" sz="1800" dirty="0"/>
              <a:t>to gamble on unsupported securities and loans. </a:t>
            </a:r>
          </a:p>
          <a:p>
            <a:pPr>
              <a:buFont typeface="Wingdings" panose="05000000000000000000" pitchFamily="2" charset="2"/>
              <a:buChar char="§"/>
            </a:pPr>
            <a:r>
              <a:rPr lang="en-US" sz="1800" dirty="0" smtClean="0"/>
              <a:t>Turned away </a:t>
            </a:r>
            <a:r>
              <a:rPr lang="en-US" sz="1800" dirty="0"/>
              <a:t>potential buyers because of pride. </a:t>
            </a:r>
          </a:p>
          <a:p>
            <a:pPr>
              <a:buFont typeface="Wingdings" panose="05000000000000000000" pitchFamily="2" charset="2"/>
              <a:buChar char="§"/>
            </a:pPr>
            <a:r>
              <a:rPr lang="en-US" sz="1800" dirty="0" smtClean="0"/>
              <a:t>Took </a:t>
            </a:r>
            <a:r>
              <a:rPr lang="en-US" sz="1800" dirty="0"/>
              <a:t>a bonus of $4,250,000 in </a:t>
            </a:r>
            <a:r>
              <a:rPr lang="en-US" sz="1800" dirty="0" smtClean="0"/>
              <a:t>2008.</a:t>
            </a:r>
          </a:p>
          <a:p>
            <a:pPr>
              <a:buFont typeface="Wingdings" panose="05000000000000000000" pitchFamily="2" charset="2"/>
              <a:buChar char="§"/>
            </a:pPr>
            <a:r>
              <a:rPr lang="en-US" sz="1800" dirty="0" smtClean="0"/>
              <a:t>Did </a:t>
            </a:r>
            <a:r>
              <a:rPr lang="en-US" sz="1800" dirty="0"/>
              <a:t>too little too late to save the organization. </a:t>
            </a:r>
          </a:p>
        </p:txBody>
      </p:sp>
      <p:sp>
        <p:nvSpPr>
          <p:cNvPr id="7" name="Text Placeholder 6"/>
          <p:cNvSpPr>
            <a:spLocks noGrp="1"/>
          </p:cNvSpPr>
          <p:nvPr>
            <p:ph type="body" sz="quarter" idx="3"/>
          </p:nvPr>
        </p:nvSpPr>
        <p:spPr>
          <a:xfrm>
            <a:off x="6525014" y="1536192"/>
            <a:ext cx="4443984" cy="823912"/>
          </a:xfrm>
        </p:spPr>
        <p:txBody>
          <a:bodyPr/>
          <a:lstStyle/>
          <a:p>
            <a:pPr algn="ctr"/>
            <a:r>
              <a:rPr lang="en-US" dirty="0" smtClean="0"/>
              <a:t>Chenault</a:t>
            </a:r>
            <a:endParaRPr lang="en-US" dirty="0"/>
          </a:p>
        </p:txBody>
      </p:sp>
      <p:sp>
        <p:nvSpPr>
          <p:cNvPr id="8" name="Content Placeholder 7"/>
          <p:cNvSpPr>
            <a:spLocks noGrp="1"/>
          </p:cNvSpPr>
          <p:nvPr>
            <p:ph sz="quarter" idx="4"/>
          </p:nvPr>
        </p:nvSpPr>
        <p:spPr>
          <a:xfrm>
            <a:off x="6525014" y="2360104"/>
            <a:ext cx="4443984" cy="3721607"/>
          </a:xfrm>
        </p:spPr>
        <p:txBody>
          <a:bodyPr>
            <a:noAutofit/>
          </a:bodyPr>
          <a:lstStyle/>
          <a:p>
            <a:r>
              <a:rPr lang="en-US" sz="1800" dirty="0" smtClean="0"/>
              <a:t>Had </a:t>
            </a:r>
            <a:r>
              <a:rPr lang="en-US" sz="1800" dirty="0"/>
              <a:t>a long-term perspective that focuses on structural flexibility and </a:t>
            </a:r>
            <a:r>
              <a:rPr lang="en-US" sz="1800" dirty="0" smtClean="0"/>
              <a:t>adaptation.</a:t>
            </a:r>
          </a:p>
          <a:p>
            <a:r>
              <a:rPr lang="en-US" sz="1800" dirty="0" smtClean="0"/>
              <a:t>Was willing </a:t>
            </a:r>
            <a:r>
              <a:rPr lang="en-US" sz="1800" dirty="0"/>
              <a:t>to challenge the status </a:t>
            </a:r>
            <a:r>
              <a:rPr lang="en-US" sz="1800" dirty="0" smtClean="0"/>
              <a:t>quo.</a:t>
            </a:r>
            <a:endParaRPr lang="en-US" sz="1800" dirty="0"/>
          </a:p>
          <a:p>
            <a:r>
              <a:rPr lang="en-US" sz="1800" dirty="0" smtClean="0"/>
              <a:t>Focused </a:t>
            </a:r>
            <a:r>
              <a:rPr lang="en-US" sz="1800" dirty="0"/>
              <a:t>and decisive during good times and </a:t>
            </a:r>
            <a:r>
              <a:rPr lang="en-US" sz="1800" dirty="0" smtClean="0"/>
              <a:t>bad.</a:t>
            </a:r>
          </a:p>
          <a:p>
            <a:r>
              <a:rPr lang="en-US" sz="1800" dirty="0" smtClean="0"/>
              <a:t>Focused </a:t>
            </a:r>
            <a:r>
              <a:rPr lang="en-US" sz="1800" dirty="0"/>
              <a:t>on staying profitable, cutting costs and selectively investing in growth. </a:t>
            </a:r>
          </a:p>
          <a:p>
            <a:r>
              <a:rPr lang="en-US" sz="1800" dirty="0" smtClean="0"/>
              <a:t>Declined </a:t>
            </a:r>
            <a:r>
              <a:rPr lang="en-US" sz="1800" dirty="0"/>
              <a:t>to take any bonus in 2008. </a:t>
            </a:r>
          </a:p>
          <a:p>
            <a:r>
              <a:rPr lang="en-US" sz="1800" dirty="0" smtClean="0"/>
              <a:t>Believed </a:t>
            </a:r>
            <a:r>
              <a:rPr lang="en-US" sz="1800" dirty="0"/>
              <a:t>in being ahead of the curve and making changes even when things seem good.</a:t>
            </a:r>
          </a:p>
        </p:txBody>
      </p:sp>
    </p:spTree>
    <p:extLst>
      <p:ext uri="{BB962C8B-B14F-4D97-AF65-F5344CB8AC3E}">
        <p14:creationId xmlns:p14="http://schemas.microsoft.com/office/powerpoint/2010/main" val="2265303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b="1" dirty="0" smtClean="0"/>
              <a:t>Conclusion</a:t>
            </a:r>
            <a:endParaRPr lang="en-US" b="1" dirty="0"/>
          </a:p>
        </p:txBody>
      </p:sp>
      <p:sp>
        <p:nvSpPr>
          <p:cNvPr id="8" name="Content Placeholder 7"/>
          <p:cNvSpPr>
            <a:spLocks noGrp="1"/>
          </p:cNvSpPr>
          <p:nvPr>
            <p:ph idx="1"/>
          </p:nvPr>
        </p:nvSpPr>
        <p:spPr>
          <a:xfrm>
            <a:off x="1371600" y="1685925"/>
            <a:ext cx="9601200" cy="4181475"/>
          </a:xfrm>
        </p:spPr>
        <p:txBody>
          <a:bodyPr>
            <a:noAutofit/>
          </a:bodyPr>
          <a:lstStyle/>
          <a:p>
            <a:pPr marL="0" indent="0" algn="ctr">
              <a:buNone/>
            </a:pPr>
            <a:r>
              <a:rPr lang="en-US" sz="2800" b="1" dirty="0"/>
              <a:t>In the end, Chenault </a:t>
            </a:r>
            <a:r>
              <a:rPr lang="en-US" sz="2800" b="1" dirty="0" smtClean="0"/>
              <a:t>demonstrated better </a:t>
            </a:r>
            <a:r>
              <a:rPr lang="en-US" sz="2800" b="1" dirty="0"/>
              <a:t>leadership skills </a:t>
            </a:r>
            <a:r>
              <a:rPr lang="en-US" sz="2800" b="1" dirty="0" smtClean="0"/>
              <a:t>than Fuld when leading his company through crisis. </a:t>
            </a:r>
            <a:endParaRPr lang="en-US" sz="2800" b="1" dirty="0"/>
          </a:p>
          <a:p>
            <a:pPr lvl="1"/>
            <a:r>
              <a:rPr lang="en-US" sz="2800" dirty="0"/>
              <a:t>S</a:t>
            </a:r>
            <a:r>
              <a:rPr lang="en-US" sz="2800" dirty="0" smtClean="0"/>
              <a:t>aved </a:t>
            </a:r>
            <a:r>
              <a:rPr lang="en-US" sz="2800" dirty="0"/>
              <a:t>American Express during hard financial times. </a:t>
            </a:r>
            <a:endParaRPr lang="en-US" sz="2800" dirty="0" smtClean="0"/>
          </a:p>
          <a:p>
            <a:pPr lvl="1"/>
            <a:r>
              <a:rPr lang="en-US" sz="2800" dirty="0" smtClean="0"/>
              <a:t>Viewed with respect from a number of his colleagues and general population.</a:t>
            </a:r>
            <a:endParaRPr lang="en-US" sz="2800" dirty="0"/>
          </a:p>
          <a:p>
            <a:pPr lvl="1"/>
            <a:r>
              <a:rPr lang="en-US" sz="2800" dirty="0"/>
              <a:t>A</a:t>
            </a:r>
            <a:r>
              <a:rPr lang="en-US" sz="2800" dirty="0" smtClean="0"/>
              <a:t>ppears to have a strategy to face a current </a:t>
            </a:r>
            <a:r>
              <a:rPr lang="en-US" sz="2800" dirty="0"/>
              <a:t>challenge </a:t>
            </a:r>
            <a:r>
              <a:rPr lang="en-US" sz="2800" dirty="0" smtClean="0"/>
              <a:t>of new </a:t>
            </a:r>
            <a:r>
              <a:rPr lang="en-US" sz="2800" dirty="0"/>
              <a:t>mandates on credit cards. </a:t>
            </a:r>
            <a:endParaRPr lang="en-US" sz="2800" dirty="0" smtClean="0"/>
          </a:p>
          <a:p>
            <a:pPr lvl="1"/>
            <a:r>
              <a:rPr lang="en-US" sz="2800" dirty="0"/>
              <a:t>W</a:t>
            </a:r>
            <a:r>
              <a:rPr lang="en-US" sz="2800" dirty="0" smtClean="0"/>
              <a:t>ill </a:t>
            </a:r>
            <a:r>
              <a:rPr lang="en-US" sz="2800" dirty="0"/>
              <a:t>make the necessary changes to his organization and come out stronger than before.</a:t>
            </a:r>
          </a:p>
        </p:txBody>
      </p:sp>
    </p:spTree>
    <p:extLst>
      <p:ext uri="{BB962C8B-B14F-4D97-AF65-F5344CB8AC3E}">
        <p14:creationId xmlns:p14="http://schemas.microsoft.com/office/powerpoint/2010/main" val="3789896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a:xfrm>
            <a:off x="1371600" y="1707614"/>
            <a:ext cx="9601200" cy="4159786"/>
          </a:xfrm>
        </p:spPr>
        <p:txBody>
          <a:bodyPr>
            <a:normAutofit fontScale="85000" lnSpcReduction="20000"/>
          </a:bodyPr>
          <a:lstStyle/>
          <a:p>
            <a:pPr marL="0" indent="0">
              <a:buNone/>
            </a:pPr>
            <a:r>
              <a:rPr lang="en-US" dirty="0" smtClean="0"/>
              <a:t>“American Express”. </a:t>
            </a:r>
            <a:r>
              <a:rPr lang="en-US" dirty="0"/>
              <a:t>(2013). In </a:t>
            </a:r>
            <a:r>
              <a:rPr lang="en-US" i="1" dirty="0"/>
              <a:t>Encyclopedia of Global Brands</a:t>
            </a:r>
            <a:r>
              <a:rPr lang="en-US" dirty="0"/>
              <a:t> (2nd ed., Vol. 1, pp. 37-41). Detroit: St. James Press. </a:t>
            </a:r>
            <a:endParaRPr lang="en-US" dirty="0" smtClean="0"/>
          </a:p>
          <a:p>
            <a:pPr marL="0" indent="0">
              <a:buNone/>
            </a:pPr>
            <a:r>
              <a:rPr lang="en-US" dirty="0" smtClean="0"/>
              <a:t>BBC </a:t>
            </a:r>
            <a:r>
              <a:rPr lang="en-US" dirty="0"/>
              <a:t>News. (2008). Q &amp; A: Lehman Brothers bank collapse. Retrieved from http://</a:t>
            </a:r>
            <a:r>
              <a:rPr lang="en-US" dirty="0" smtClean="0"/>
              <a:t>news.bbc.co.uk/2/hi/7615974.stm</a:t>
            </a:r>
          </a:p>
          <a:p>
            <a:pPr marL="0" indent="0">
              <a:buNone/>
            </a:pPr>
            <a:r>
              <a:rPr lang="en-US" dirty="0"/>
              <a:t>Chester, A. (2005). Kenneth Chenault, AMEX CEO, Speaks on leadership. Retrieved from http://media.www.whartonjournal.com/2.10095/kenneth-chenault-amex-ceo-speaks-on-leadership- 1.1455143 </a:t>
            </a:r>
            <a:endParaRPr lang="en-US" dirty="0" smtClean="0"/>
          </a:p>
          <a:p>
            <a:pPr marL="0" indent="0">
              <a:buNone/>
            </a:pPr>
            <a:r>
              <a:rPr lang="en-US" dirty="0"/>
              <a:t>Halpern, Tim. "Fuld, Richard S. Jr. 1946–." </a:t>
            </a:r>
            <a:r>
              <a:rPr lang="en-US" i="1" dirty="0"/>
              <a:t>International Directory of Business Biographies</a:t>
            </a:r>
            <a:r>
              <a:rPr lang="en-US" dirty="0"/>
              <a:t>. Ed. Neil </a:t>
            </a:r>
            <a:r>
              <a:rPr lang="en-US" dirty="0" err="1"/>
              <a:t>Schlager</a:t>
            </a:r>
            <a:r>
              <a:rPr lang="en-US" dirty="0"/>
              <a:t>. Vol. 2. Detroit: St. James Press, 2005. 88-91. </a:t>
            </a:r>
          </a:p>
          <a:p>
            <a:pPr marL="0" indent="0">
              <a:buNone/>
            </a:pPr>
            <a:r>
              <a:rPr lang="en-US" dirty="0" smtClean="0"/>
              <a:t>“Lehman </a:t>
            </a:r>
            <a:r>
              <a:rPr lang="en-US" dirty="0"/>
              <a:t>Brothers: Fall of an </a:t>
            </a:r>
            <a:r>
              <a:rPr lang="en-US" dirty="0" smtClean="0"/>
              <a:t>investment titan”. </a:t>
            </a:r>
            <a:r>
              <a:rPr lang="en-US" dirty="0"/>
              <a:t>(2012). In M. H. Ferrara &amp; M. P. </a:t>
            </a:r>
            <a:r>
              <a:rPr lang="en-US" dirty="0" err="1" smtClean="0"/>
              <a:t>LaMeau</a:t>
            </a:r>
            <a:r>
              <a:rPr lang="en-US" dirty="0"/>
              <a:t> </a:t>
            </a:r>
            <a:r>
              <a:rPr lang="en-US" dirty="0" smtClean="0"/>
              <a:t>(Eds</a:t>
            </a:r>
            <a:r>
              <a:rPr lang="en-US" dirty="0"/>
              <a:t>.), </a:t>
            </a:r>
            <a:r>
              <a:rPr lang="en-US" i="1" dirty="0"/>
              <a:t>Corporate Disasters</a:t>
            </a:r>
            <a:r>
              <a:rPr lang="en-US" dirty="0"/>
              <a:t> (pp. 180-183). Detroit: Gale</a:t>
            </a:r>
            <a:r>
              <a:rPr lang="en-US" dirty="0" smtClean="0"/>
              <a:t>.</a:t>
            </a:r>
          </a:p>
          <a:p>
            <a:pPr marL="0" indent="0">
              <a:buNone/>
            </a:pPr>
            <a:r>
              <a:rPr lang="en-US" dirty="0" err="1"/>
              <a:t>Rediff</a:t>
            </a:r>
            <a:r>
              <a:rPr lang="en-US" dirty="0"/>
              <a:t> Business. (2009, May 14). World's 20 worst CEOs. Retrieved from http://business.rediff.com/slideshow/2009/may/14/slide-show-1-worlds-20-worst-ceos.htm</a:t>
            </a:r>
            <a:endParaRPr lang="en-US" dirty="0" smtClean="0"/>
          </a:p>
          <a:p>
            <a:pPr marL="0" indent="0">
              <a:buNone/>
            </a:pPr>
            <a:r>
              <a:rPr lang="en-US" dirty="0" err="1"/>
              <a:t>Sheern</a:t>
            </a:r>
            <a:r>
              <a:rPr lang="en-US" dirty="0"/>
              <a:t>, T. (2008). What went wrong with Lehman Brothers. Retrieved from http://www.millionface.com/1/what-went-wrong-with-lehman-brothers</a:t>
            </a:r>
            <a:r>
              <a:rPr lang="en-US" dirty="0" smtClean="0"/>
              <a:t>/</a:t>
            </a:r>
          </a:p>
          <a:p>
            <a:pPr marL="0" indent="0">
              <a:buNone/>
            </a:pPr>
            <a:endParaRPr lang="en-US" dirty="0" smtClean="0"/>
          </a:p>
        </p:txBody>
      </p:sp>
      <p:sp>
        <p:nvSpPr>
          <p:cNvPr id="4" name="Rounded Rectangle 3"/>
          <p:cNvSpPr/>
          <p:nvPr/>
        </p:nvSpPr>
        <p:spPr>
          <a:xfrm>
            <a:off x="9429750" y="3193514"/>
            <a:ext cx="2428875" cy="342159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References should appear in alphabetical order and formatted correctly. Traditional hanging indents, spacing do not have to be followed.</a:t>
            </a:r>
            <a:endParaRPr lang="en-US" dirty="0"/>
          </a:p>
        </p:txBody>
      </p:sp>
    </p:spTree>
    <p:extLst>
      <p:ext uri="{BB962C8B-B14F-4D97-AF65-F5344CB8AC3E}">
        <p14:creationId xmlns:p14="http://schemas.microsoft.com/office/powerpoint/2010/main" val="106848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96606"/>
            <a:ext cx="9601200" cy="1224249"/>
          </a:xfrm>
        </p:spPr>
        <p:txBody>
          <a:bodyPr>
            <a:normAutofit fontScale="90000"/>
          </a:bodyPr>
          <a:lstStyle/>
          <a:p>
            <a:pPr algn="ctr"/>
            <a:r>
              <a:rPr lang="en-US" dirty="0" smtClean="0"/>
              <a:t/>
            </a:r>
            <a:br>
              <a:rPr lang="en-US" dirty="0" smtClean="0"/>
            </a:br>
            <a:r>
              <a:rPr lang="en-US" sz="5300" b="1" dirty="0" smtClean="0"/>
              <a:t>Chronology &amp; Analysis </a:t>
            </a:r>
            <a:endParaRPr lang="en-US" sz="5300" b="1" dirty="0"/>
          </a:p>
        </p:txBody>
      </p:sp>
      <p:sp>
        <p:nvSpPr>
          <p:cNvPr id="3" name="Content Placeholder 2"/>
          <p:cNvSpPr>
            <a:spLocks noGrp="1"/>
          </p:cNvSpPr>
          <p:nvPr>
            <p:ph idx="1"/>
          </p:nvPr>
        </p:nvSpPr>
        <p:spPr>
          <a:xfrm>
            <a:off x="1371600" y="2286000"/>
            <a:ext cx="5580043" cy="3581400"/>
          </a:xfrm>
        </p:spPr>
        <p:txBody>
          <a:bodyPr>
            <a:normAutofit fontScale="70000" lnSpcReduction="20000"/>
          </a:bodyPr>
          <a:lstStyle/>
          <a:p>
            <a:pPr marL="384048" lvl="1">
              <a:spcBef>
                <a:spcPts val="1000"/>
              </a:spcBef>
              <a:buFont typeface="Wingdings" panose="05000000000000000000" pitchFamily="2" charset="2"/>
              <a:buChar char="§"/>
            </a:pPr>
            <a:r>
              <a:rPr lang="en-US" sz="3600" i="0" dirty="0" smtClean="0"/>
              <a:t>Lehman </a:t>
            </a:r>
            <a:r>
              <a:rPr lang="en-US" sz="3600" i="0" dirty="0"/>
              <a:t>Brothers </a:t>
            </a:r>
            <a:r>
              <a:rPr lang="en-US" sz="3600" i="0" dirty="0" smtClean="0"/>
              <a:t>History </a:t>
            </a:r>
            <a:endParaRPr lang="en-US" sz="3600" i="0" dirty="0"/>
          </a:p>
          <a:p>
            <a:pPr lvl="1"/>
            <a:r>
              <a:rPr lang="en-US" sz="3600" dirty="0"/>
              <a:t>History </a:t>
            </a:r>
          </a:p>
          <a:p>
            <a:pPr lvl="1"/>
            <a:r>
              <a:rPr lang="en-US" sz="3600" dirty="0" smtClean="0"/>
              <a:t>Leadership </a:t>
            </a:r>
            <a:r>
              <a:rPr lang="en-US" sz="3600" dirty="0"/>
              <a:t>(Fuld</a:t>
            </a:r>
            <a:r>
              <a:rPr lang="en-US" sz="3600" dirty="0" smtClean="0"/>
              <a:t>)</a:t>
            </a:r>
          </a:p>
          <a:p>
            <a:pPr marL="530352" lvl="1" indent="0">
              <a:buNone/>
            </a:pPr>
            <a:endParaRPr lang="en-US" sz="3600" dirty="0" smtClean="0"/>
          </a:p>
          <a:p>
            <a:pPr>
              <a:buFont typeface="Wingdings" panose="05000000000000000000" pitchFamily="2" charset="2"/>
              <a:buChar char="§"/>
            </a:pPr>
            <a:r>
              <a:rPr lang="en-US" sz="3600" dirty="0" smtClean="0"/>
              <a:t>American </a:t>
            </a:r>
            <a:r>
              <a:rPr lang="en-US" sz="3600" dirty="0"/>
              <a:t>Express</a:t>
            </a:r>
          </a:p>
          <a:p>
            <a:pPr lvl="1"/>
            <a:r>
              <a:rPr lang="en-US" sz="3600" dirty="0"/>
              <a:t>History</a:t>
            </a:r>
          </a:p>
          <a:p>
            <a:pPr lvl="1"/>
            <a:r>
              <a:rPr lang="en-US" sz="3600" dirty="0"/>
              <a:t>Leadership (Chenault</a:t>
            </a:r>
            <a:r>
              <a:rPr lang="en-US" sz="3600" dirty="0" smtClean="0"/>
              <a:t>)</a:t>
            </a:r>
          </a:p>
          <a:p>
            <a:pPr marL="530352" lvl="1" indent="0">
              <a:buNone/>
            </a:pPr>
            <a:endParaRPr lang="en-US" sz="3600" dirty="0" smtClean="0"/>
          </a:p>
          <a:p>
            <a:pPr marL="571500" lvl="1" indent="-571500">
              <a:spcBef>
                <a:spcPts val="1000"/>
              </a:spcBef>
              <a:buFont typeface="Wingdings" panose="05000000000000000000" pitchFamily="2" charset="2"/>
              <a:buChar char="§"/>
            </a:pPr>
            <a:r>
              <a:rPr lang="en-US" sz="3600" i="0" dirty="0" smtClean="0"/>
              <a:t>Comparison </a:t>
            </a:r>
            <a:r>
              <a:rPr lang="en-US" sz="3600" i="0" dirty="0"/>
              <a:t>&amp; Advice</a:t>
            </a:r>
          </a:p>
          <a:p>
            <a:endParaRPr lang="en-US" sz="3600" dirty="0" smtClean="0"/>
          </a:p>
          <a:p>
            <a:pPr marL="530352" lvl="1" indent="0">
              <a:buNone/>
            </a:pPr>
            <a:endParaRPr lang="en-US" sz="3600" dirty="0" smtClean="0"/>
          </a:p>
          <a:p>
            <a:endParaRPr lang="en-US" sz="3600" dirty="0" smtClean="0"/>
          </a:p>
          <a:p>
            <a:pPr lvl="1"/>
            <a:endParaRPr lang="en-US" sz="3600" i="0" dirty="0"/>
          </a:p>
          <a:p>
            <a:pPr lvl="1"/>
            <a:endParaRPr lang="en-US" sz="3600" i="0" dirty="0" smtClean="0"/>
          </a:p>
          <a:p>
            <a:endParaRPr lang="en-US" sz="3600" dirty="0" smtClean="0"/>
          </a:p>
          <a:p>
            <a:endParaRPr lang="en-US" sz="36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0270" y="2171700"/>
            <a:ext cx="5205703" cy="3903184"/>
          </a:xfrm>
          <a:prstGeom prst="rect">
            <a:avLst/>
          </a:prstGeom>
        </p:spPr>
      </p:pic>
      <p:sp>
        <p:nvSpPr>
          <p:cNvPr id="6" name="TextBox 5"/>
          <p:cNvSpPr txBox="1"/>
          <p:nvPr/>
        </p:nvSpPr>
        <p:spPr>
          <a:xfrm>
            <a:off x="7940704" y="6184422"/>
            <a:ext cx="3363421" cy="261610"/>
          </a:xfrm>
          <a:prstGeom prst="rect">
            <a:avLst/>
          </a:prstGeom>
          <a:noFill/>
        </p:spPr>
        <p:txBody>
          <a:bodyPr wrap="none" rtlCol="0">
            <a:spAutoFit/>
          </a:bodyPr>
          <a:lstStyle/>
          <a:p>
            <a:r>
              <a:rPr lang="en-US" sz="1100" dirty="0"/>
              <a:t>Source: http://blog.gbmhomebroker.com/topic/news</a:t>
            </a:r>
          </a:p>
        </p:txBody>
      </p:sp>
      <p:sp>
        <p:nvSpPr>
          <p:cNvPr id="7" name="Flowchart: Alternate Process 6"/>
          <p:cNvSpPr/>
          <p:nvPr/>
        </p:nvSpPr>
        <p:spPr>
          <a:xfrm>
            <a:off x="9353878" y="212458"/>
            <a:ext cx="2060154" cy="2816793"/>
          </a:xfrm>
          <a:prstGeom prst="flowChartAlternateProcess">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you include an image from the Internet, make sure you include the source information. You do not need to include source information if you use free clip </a:t>
            </a:r>
            <a:r>
              <a:rPr lang="en-US" dirty="0" smtClean="0"/>
              <a:t>art.</a:t>
            </a:r>
            <a:endParaRPr lang="en-US" dirty="0"/>
          </a:p>
        </p:txBody>
      </p:sp>
    </p:spTree>
    <p:extLst>
      <p:ext uri="{BB962C8B-B14F-4D97-AF65-F5344CB8AC3E}">
        <p14:creationId xmlns:p14="http://schemas.microsoft.com/office/powerpoint/2010/main" val="339566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Lehman Brothers History</a:t>
            </a:r>
            <a:r>
              <a:rPr lang="en-US" dirty="0"/>
              <a:t/>
            </a:r>
            <a:br>
              <a:rPr lang="en-US" dirty="0"/>
            </a:br>
            <a:endParaRPr lang="en-US" dirty="0"/>
          </a:p>
        </p:txBody>
      </p:sp>
      <p:sp>
        <p:nvSpPr>
          <p:cNvPr id="3" name="Content Placeholder 2"/>
          <p:cNvSpPr>
            <a:spLocks noGrp="1"/>
          </p:cNvSpPr>
          <p:nvPr>
            <p:ph idx="1"/>
          </p:nvPr>
        </p:nvSpPr>
        <p:spPr>
          <a:xfrm>
            <a:off x="1371600" y="1784733"/>
            <a:ext cx="9601200" cy="4082667"/>
          </a:xfrm>
        </p:spPr>
        <p:txBody>
          <a:bodyPr>
            <a:normAutofit/>
          </a:bodyPr>
          <a:lstStyle/>
          <a:p>
            <a:r>
              <a:rPr lang="en-US" dirty="0" smtClean="0"/>
              <a:t>1850’s: Founded as a</a:t>
            </a:r>
            <a:r>
              <a:rPr lang="en-US" dirty="0"/>
              <a:t> grocery business </a:t>
            </a:r>
            <a:r>
              <a:rPr lang="en-US" dirty="0" smtClean="0"/>
              <a:t>by brothers Henry, Emanuel, and Mayer Lehman</a:t>
            </a:r>
          </a:p>
          <a:p>
            <a:r>
              <a:rPr lang="en-US" dirty="0" smtClean="0"/>
              <a:t>1858: </a:t>
            </a:r>
            <a:r>
              <a:rPr lang="en-US" dirty="0"/>
              <a:t>M</a:t>
            </a:r>
            <a:r>
              <a:rPr lang="en-US" dirty="0" smtClean="0"/>
              <a:t>oved </a:t>
            </a:r>
            <a:r>
              <a:rPr lang="en-US" dirty="0"/>
              <a:t>to New York City </a:t>
            </a:r>
            <a:endParaRPr lang="en-US" dirty="0" smtClean="0"/>
          </a:p>
          <a:p>
            <a:r>
              <a:rPr lang="en-US" dirty="0" smtClean="0"/>
              <a:t>1877: Joined the New York Stock Exchange</a:t>
            </a:r>
          </a:p>
          <a:p>
            <a:r>
              <a:rPr lang="en-US" dirty="0" smtClean="0"/>
              <a:t>Early 20</a:t>
            </a:r>
            <a:r>
              <a:rPr lang="en-US" baseline="30000" dirty="0" smtClean="0"/>
              <a:t>th</a:t>
            </a:r>
            <a:r>
              <a:rPr lang="en-US" dirty="0" smtClean="0"/>
              <a:t> Century: </a:t>
            </a:r>
            <a:r>
              <a:rPr lang="en-US" dirty="0"/>
              <a:t>P</a:t>
            </a:r>
            <a:r>
              <a:rPr lang="en-US" dirty="0" smtClean="0"/>
              <a:t>ioneered </a:t>
            </a:r>
            <a:r>
              <a:rPr lang="en-US" dirty="0"/>
              <a:t>the private placement financing method for highly regulated loans between key investors to help companies survive the Great Depression</a:t>
            </a:r>
            <a:endParaRPr lang="en-US" dirty="0" smtClean="0"/>
          </a:p>
          <a:p>
            <a:r>
              <a:rPr lang="en-US" dirty="0" smtClean="0"/>
              <a:t>1984: Purchased by American Express</a:t>
            </a:r>
          </a:p>
          <a:p>
            <a:r>
              <a:rPr lang="en-US" dirty="0" smtClean="0"/>
              <a:t>1994: Arranged a new Lehman Brothers spin off company under the direction of Fuld and Gregory (“Lehman Brothers”, 2012)</a:t>
            </a:r>
          </a:p>
        </p:txBody>
      </p:sp>
      <p:sp>
        <p:nvSpPr>
          <p:cNvPr id="4" name="Rounded Rectangle 3"/>
          <p:cNvSpPr/>
          <p:nvPr/>
        </p:nvSpPr>
        <p:spPr>
          <a:xfrm>
            <a:off x="8593156" y="5475383"/>
            <a:ext cx="3305060" cy="119533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If the entire page is summarized from one source, put the in-text citation at the bottom of the slide.</a:t>
            </a:r>
            <a:endParaRPr lang="en-US" dirty="0"/>
          </a:p>
        </p:txBody>
      </p:sp>
    </p:spTree>
    <p:extLst>
      <p:ext uri="{BB962C8B-B14F-4D97-AF65-F5344CB8AC3E}">
        <p14:creationId xmlns:p14="http://schemas.microsoft.com/office/powerpoint/2010/main" val="3152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Lehman Brothers </a:t>
            </a:r>
            <a:r>
              <a:rPr lang="en-US" b="1" dirty="0" smtClean="0"/>
              <a:t>Recent History</a:t>
            </a:r>
            <a:endParaRPr lang="en-US" dirty="0"/>
          </a:p>
        </p:txBody>
      </p:sp>
      <p:sp>
        <p:nvSpPr>
          <p:cNvPr id="3" name="Content Placeholder 2"/>
          <p:cNvSpPr>
            <a:spLocks noGrp="1"/>
          </p:cNvSpPr>
          <p:nvPr>
            <p:ph idx="1"/>
          </p:nvPr>
        </p:nvSpPr>
        <p:spPr>
          <a:xfrm>
            <a:off x="1371601" y="1520328"/>
            <a:ext cx="4775812" cy="3653224"/>
          </a:xfrm>
        </p:spPr>
        <p:txBody>
          <a:bodyPr>
            <a:normAutofit/>
          </a:bodyPr>
          <a:lstStyle/>
          <a:p>
            <a:pPr marL="0" indent="0">
              <a:buNone/>
            </a:pPr>
            <a:r>
              <a:rPr lang="en-US" b="1" dirty="0"/>
              <a:t>Lehman Brothers </a:t>
            </a:r>
            <a:r>
              <a:rPr lang="en-US" b="1" dirty="0" smtClean="0"/>
              <a:t>became </a:t>
            </a:r>
            <a:r>
              <a:rPr lang="en-US" b="1" dirty="0"/>
              <a:t>a global financial services </a:t>
            </a:r>
            <a:r>
              <a:rPr lang="en-US" b="1" dirty="0" smtClean="0"/>
              <a:t>firm </a:t>
            </a:r>
            <a:r>
              <a:rPr lang="en-US" b="1" dirty="0"/>
              <a:t>which participated </a:t>
            </a:r>
            <a:r>
              <a:rPr lang="en-US" b="1" dirty="0" smtClean="0"/>
              <a:t>in:</a:t>
            </a:r>
          </a:p>
          <a:p>
            <a:pPr lvl="1"/>
            <a:r>
              <a:rPr lang="en-US" i="0" dirty="0" smtClean="0"/>
              <a:t>investment banking</a:t>
            </a:r>
          </a:p>
          <a:p>
            <a:pPr lvl="1"/>
            <a:r>
              <a:rPr lang="en-US" i="0" dirty="0" smtClean="0"/>
              <a:t>equity </a:t>
            </a:r>
            <a:r>
              <a:rPr lang="en-US" i="0" dirty="0"/>
              <a:t>and fixed-income </a:t>
            </a:r>
            <a:r>
              <a:rPr lang="en-US" i="0" dirty="0" smtClean="0"/>
              <a:t>sales</a:t>
            </a:r>
            <a:endParaRPr lang="en-US" i="0" dirty="0"/>
          </a:p>
          <a:p>
            <a:pPr lvl="1"/>
            <a:r>
              <a:rPr lang="en-US" i="0" dirty="0" smtClean="0"/>
              <a:t>research </a:t>
            </a:r>
            <a:r>
              <a:rPr lang="en-US" i="0" dirty="0"/>
              <a:t>and </a:t>
            </a:r>
            <a:r>
              <a:rPr lang="en-US" i="0" dirty="0" smtClean="0"/>
              <a:t>trading</a:t>
            </a:r>
            <a:endParaRPr lang="en-US" i="0" dirty="0"/>
          </a:p>
          <a:p>
            <a:pPr lvl="1"/>
            <a:r>
              <a:rPr lang="en-US" i="0" dirty="0" smtClean="0"/>
              <a:t>investment management</a:t>
            </a:r>
            <a:endParaRPr lang="en-US" i="0" dirty="0"/>
          </a:p>
          <a:p>
            <a:pPr lvl="1"/>
            <a:r>
              <a:rPr lang="en-US" i="0" dirty="0" smtClean="0"/>
              <a:t>private equity </a:t>
            </a:r>
            <a:endParaRPr lang="en-US" i="0" dirty="0"/>
          </a:p>
          <a:p>
            <a:pPr lvl="1"/>
            <a:r>
              <a:rPr lang="en-US" i="0" dirty="0" smtClean="0"/>
              <a:t>private banking</a:t>
            </a:r>
          </a:p>
          <a:p>
            <a:pPr marL="530352" lvl="1" indent="0">
              <a:buNone/>
            </a:pPr>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7413" y="1330114"/>
            <a:ext cx="5715000" cy="3514725"/>
          </a:xfrm>
          <a:prstGeom prst="rect">
            <a:avLst/>
          </a:prstGeom>
        </p:spPr>
      </p:pic>
      <p:sp>
        <p:nvSpPr>
          <p:cNvPr id="5" name="TextBox 4"/>
          <p:cNvSpPr txBox="1"/>
          <p:nvPr/>
        </p:nvSpPr>
        <p:spPr>
          <a:xfrm>
            <a:off x="6060365" y="4896552"/>
            <a:ext cx="6218754" cy="276999"/>
          </a:xfrm>
          <a:prstGeom prst="rect">
            <a:avLst/>
          </a:prstGeom>
          <a:noFill/>
        </p:spPr>
        <p:txBody>
          <a:bodyPr wrap="none" rtlCol="0">
            <a:spAutoFit/>
          </a:bodyPr>
          <a:lstStyle/>
          <a:p>
            <a:r>
              <a:rPr lang="en-US" sz="1200" dirty="0"/>
              <a:t>Source: http://www.businessweek.com/careers/managementiq/archives/2008/09/kill.html</a:t>
            </a:r>
          </a:p>
        </p:txBody>
      </p:sp>
      <p:sp>
        <p:nvSpPr>
          <p:cNvPr id="6" name="TextBox 5"/>
          <p:cNvSpPr txBox="1"/>
          <p:nvPr/>
        </p:nvSpPr>
        <p:spPr>
          <a:xfrm>
            <a:off x="2352065" y="5546415"/>
            <a:ext cx="8914556" cy="923330"/>
          </a:xfrm>
          <a:prstGeom prst="rect">
            <a:avLst/>
          </a:prstGeom>
          <a:noFill/>
        </p:spPr>
        <p:txBody>
          <a:bodyPr wrap="none" rtlCol="0">
            <a:spAutoFit/>
          </a:bodyPr>
          <a:lstStyle/>
          <a:p>
            <a:pPr marL="530352" lvl="1" indent="0">
              <a:buNone/>
            </a:pPr>
            <a:r>
              <a:rPr lang="en-US" b="1" dirty="0"/>
              <a:t>Lehman Brothers grew to be the fourth-largest investment bank in the United States</a:t>
            </a:r>
            <a:r>
              <a:rPr lang="en-US" dirty="0"/>
              <a:t>.</a:t>
            </a:r>
          </a:p>
          <a:p>
            <a:pPr marL="530352" lvl="1" indent="0">
              <a:buNone/>
            </a:pPr>
            <a:r>
              <a:rPr lang="en-US" dirty="0"/>
              <a:t>(BBC News, 2008)</a:t>
            </a:r>
            <a:endParaRPr lang="en-US" b="1" dirty="0"/>
          </a:p>
          <a:p>
            <a:endParaRPr lang="en-US" dirty="0"/>
          </a:p>
        </p:txBody>
      </p:sp>
    </p:spTree>
    <p:extLst>
      <p:ext uri="{BB962C8B-B14F-4D97-AF65-F5344CB8AC3E}">
        <p14:creationId xmlns:p14="http://schemas.microsoft.com/office/powerpoint/2010/main" val="1572930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Lehman’s Track Record</a:t>
            </a:r>
            <a:endParaRPr lang="en-US" dirty="0"/>
          </a:p>
        </p:txBody>
      </p:sp>
      <p:sp>
        <p:nvSpPr>
          <p:cNvPr id="3" name="Content Placeholder 2"/>
          <p:cNvSpPr>
            <a:spLocks noGrp="1"/>
          </p:cNvSpPr>
          <p:nvPr>
            <p:ph idx="1"/>
          </p:nvPr>
        </p:nvSpPr>
        <p:spPr>
          <a:xfrm>
            <a:off x="1371600" y="1657350"/>
            <a:ext cx="9601200" cy="3581400"/>
          </a:xfrm>
        </p:spPr>
        <p:txBody>
          <a:bodyPr>
            <a:noAutofit/>
          </a:bodyPr>
          <a:lstStyle/>
          <a:p>
            <a:r>
              <a:rPr lang="en-US" sz="3200" dirty="0" smtClean="0"/>
              <a:t>Economic Crises Survival</a:t>
            </a:r>
          </a:p>
          <a:p>
            <a:pPr lvl="1"/>
            <a:r>
              <a:rPr lang="en-US" sz="3200" dirty="0" smtClean="0"/>
              <a:t>Railroad Bankruptcies of the 1800s</a:t>
            </a:r>
          </a:p>
          <a:p>
            <a:pPr lvl="1"/>
            <a:r>
              <a:rPr lang="en-US" sz="3200" dirty="0" smtClean="0"/>
              <a:t>Great Depression in the 1930s</a:t>
            </a:r>
          </a:p>
          <a:p>
            <a:pPr lvl="1"/>
            <a:r>
              <a:rPr lang="en-US" sz="3200" dirty="0" smtClean="0"/>
              <a:t>Long-Term Capital Management Collapse of 1990s</a:t>
            </a:r>
          </a:p>
          <a:p>
            <a:r>
              <a:rPr lang="en-US" sz="3200" dirty="0" smtClean="0"/>
              <a:t>As of 2008: No quarterly loss reported</a:t>
            </a:r>
          </a:p>
          <a:p>
            <a:r>
              <a:rPr lang="en-US" sz="3200" dirty="0" smtClean="0"/>
              <a:t>Sept. 15, 2008: Chapter </a:t>
            </a:r>
            <a:r>
              <a:rPr lang="en-US" sz="3200" dirty="0"/>
              <a:t>11 petition with U.S. Bankruptcy Court in </a:t>
            </a:r>
            <a:r>
              <a:rPr lang="en-US" sz="3200" dirty="0" smtClean="0"/>
              <a:t>Manhattan</a:t>
            </a:r>
            <a:r>
              <a:rPr lang="en-US" sz="3200" dirty="0"/>
              <a:t> </a:t>
            </a:r>
            <a:r>
              <a:rPr lang="en-US" sz="3200" dirty="0" smtClean="0"/>
              <a:t>(</a:t>
            </a:r>
            <a:r>
              <a:rPr lang="en-US" sz="3200" dirty="0" err="1" smtClean="0"/>
              <a:t>Sheern</a:t>
            </a:r>
            <a:r>
              <a:rPr lang="en-US" sz="3200" dirty="0"/>
              <a:t>, 2008)</a:t>
            </a:r>
          </a:p>
        </p:txBody>
      </p:sp>
    </p:spTree>
    <p:extLst>
      <p:ext uri="{BB962C8B-B14F-4D97-AF65-F5344CB8AC3E}">
        <p14:creationId xmlns:p14="http://schemas.microsoft.com/office/powerpoint/2010/main" val="879227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What Went Wrong?</a:t>
            </a:r>
            <a:endParaRPr lang="en-US" b="1" dirty="0"/>
          </a:p>
        </p:txBody>
      </p:sp>
      <p:sp>
        <p:nvSpPr>
          <p:cNvPr id="3" name="Content Placeholder 2"/>
          <p:cNvSpPr>
            <a:spLocks noGrp="1"/>
          </p:cNvSpPr>
          <p:nvPr>
            <p:ph idx="1"/>
          </p:nvPr>
        </p:nvSpPr>
        <p:spPr>
          <a:xfrm>
            <a:off x="5929312" y="1928813"/>
            <a:ext cx="5043487" cy="3938587"/>
          </a:xfrm>
        </p:spPr>
        <p:txBody>
          <a:bodyPr>
            <a:noAutofit/>
          </a:bodyPr>
          <a:lstStyle/>
          <a:p>
            <a:r>
              <a:rPr lang="en-US" sz="3200" dirty="0" smtClean="0"/>
              <a:t>Credit </a:t>
            </a:r>
            <a:r>
              <a:rPr lang="en-US" sz="3200" dirty="0"/>
              <a:t>crisis </a:t>
            </a:r>
            <a:r>
              <a:rPr lang="en-US" sz="3200" dirty="0" smtClean="0"/>
              <a:t>and real </a:t>
            </a:r>
            <a:r>
              <a:rPr lang="en-US" sz="3200" dirty="0"/>
              <a:t>estate </a:t>
            </a:r>
            <a:r>
              <a:rPr lang="en-US" sz="3200" dirty="0" smtClean="0"/>
              <a:t>prices</a:t>
            </a:r>
          </a:p>
          <a:p>
            <a:r>
              <a:rPr lang="en-US" sz="3200" dirty="0" smtClean="0"/>
              <a:t>$</a:t>
            </a:r>
            <a:r>
              <a:rPr lang="en-US" sz="3200" dirty="0"/>
              <a:t>60 billion loss in bad real estate loans forced the bank to file for bankruptcy (</a:t>
            </a:r>
            <a:r>
              <a:rPr lang="en-US" sz="3200" dirty="0" err="1"/>
              <a:t>Sheern</a:t>
            </a:r>
            <a:r>
              <a:rPr lang="en-US" sz="3200" dirty="0"/>
              <a:t>, 2008) </a:t>
            </a:r>
            <a:endParaRPr lang="en-US" sz="3200" dirty="0" smtClean="0"/>
          </a:p>
          <a:p>
            <a:r>
              <a:rPr lang="en-US" sz="3200" dirty="0" smtClean="0"/>
              <a:t>Leadership pride and greed</a:t>
            </a:r>
          </a:p>
        </p:txBody>
      </p:sp>
      <p:pic>
        <p:nvPicPr>
          <p:cNvPr id="1026" name="Picture 2" descr="File:Question mark.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5963" y="1828800"/>
            <a:ext cx="2759870" cy="3486152"/>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228600" y="5429250"/>
            <a:ext cx="2657475" cy="120015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You do not need to include source information if you use free clip art.</a:t>
            </a:r>
          </a:p>
        </p:txBody>
      </p:sp>
    </p:spTree>
    <p:extLst>
      <p:ext uri="{BB962C8B-B14F-4D97-AF65-F5344CB8AC3E}">
        <p14:creationId xmlns:p14="http://schemas.microsoft.com/office/powerpoint/2010/main" val="43111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71475"/>
            <a:ext cx="9601200" cy="1171575"/>
          </a:xfrm>
        </p:spPr>
        <p:txBody>
          <a:bodyPr/>
          <a:lstStyle/>
          <a:p>
            <a:pPr algn="ctr"/>
            <a:r>
              <a:rPr lang="en-US" b="1" dirty="0"/>
              <a:t>CEO </a:t>
            </a:r>
            <a:r>
              <a:rPr lang="en-US" b="1" dirty="0" smtClean="0"/>
              <a:t>Richard Fuld</a:t>
            </a:r>
            <a:endParaRPr lang="en-US" b="1" dirty="0"/>
          </a:p>
        </p:txBody>
      </p:sp>
      <p:sp>
        <p:nvSpPr>
          <p:cNvPr id="3" name="Content Placeholder 2"/>
          <p:cNvSpPr>
            <a:spLocks noGrp="1"/>
          </p:cNvSpPr>
          <p:nvPr>
            <p:ph idx="1"/>
          </p:nvPr>
        </p:nvSpPr>
        <p:spPr>
          <a:xfrm>
            <a:off x="1371600" y="1885950"/>
            <a:ext cx="5543550" cy="3981450"/>
          </a:xfrm>
        </p:spPr>
        <p:txBody>
          <a:bodyPr>
            <a:noAutofit/>
          </a:bodyPr>
          <a:lstStyle/>
          <a:p>
            <a:r>
              <a:rPr lang="en-US" sz="3200" dirty="0" smtClean="0"/>
              <a:t>Fuld’s Lehman transformation (</a:t>
            </a:r>
            <a:r>
              <a:rPr lang="en-US" sz="3200" dirty="0"/>
              <a:t>Halpern, </a:t>
            </a:r>
            <a:r>
              <a:rPr lang="en-US" sz="3200" dirty="0" smtClean="0"/>
              <a:t>2005)</a:t>
            </a:r>
          </a:p>
          <a:p>
            <a:r>
              <a:rPr lang="en-US" sz="3200" dirty="0" smtClean="0"/>
              <a:t>Ignored telltale signs</a:t>
            </a:r>
          </a:p>
          <a:p>
            <a:r>
              <a:rPr lang="en-US" sz="3200" dirty="0" smtClean="0"/>
              <a:t>Rejected bids to save Lehman Brothers</a:t>
            </a:r>
          </a:p>
          <a:p>
            <a:r>
              <a:rPr lang="en-US" sz="3200" dirty="0"/>
              <a:t>K</a:t>
            </a:r>
            <a:r>
              <a:rPr lang="en-US" sz="3200" dirty="0" smtClean="0"/>
              <a:t>nown for intimidating presence and </a:t>
            </a:r>
            <a:r>
              <a:rPr lang="en-US" sz="3200" dirty="0"/>
              <a:t>tough talk (</a:t>
            </a:r>
            <a:r>
              <a:rPr lang="en-US" sz="3200" dirty="0" err="1"/>
              <a:t>Sheern</a:t>
            </a:r>
            <a:r>
              <a:rPr lang="en-US" sz="3200" dirty="0"/>
              <a:t>, 2008)</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86725" y="1257298"/>
            <a:ext cx="3214688" cy="4822032"/>
          </a:xfrm>
          <a:prstGeom prst="rect">
            <a:avLst/>
          </a:prstGeom>
        </p:spPr>
      </p:pic>
      <p:sp>
        <p:nvSpPr>
          <p:cNvPr id="5" name="TextBox 4"/>
          <p:cNvSpPr txBox="1"/>
          <p:nvPr/>
        </p:nvSpPr>
        <p:spPr>
          <a:xfrm>
            <a:off x="6915150" y="6183631"/>
            <a:ext cx="7015162" cy="246221"/>
          </a:xfrm>
          <a:prstGeom prst="rect">
            <a:avLst/>
          </a:prstGeom>
          <a:noFill/>
        </p:spPr>
        <p:txBody>
          <a:bodyPr wrap="square" rtlCol="0">
            <a:spAutoFit/>
          </a:bodyPr>
          <a:lstStyle/>
          <a:p>
            <a:r>
              <a:rPr lang="en-US" sz="1000" dirty="0"/>
              <a:t>Source: http://nymag.com/daily/intelligencer/2008/06/lehman_ceo_richard_fulds_posit.html</a:t>
            </a:r>
          </a:p>
        </p:txBody>
      </p:sp>
      <p:sp>
        <p:nvSpPr>
          <p:cNvPr id="6" name="Rounded Rectangle 5"/>
          <p:cNvSpPr/>
          <p:nvPr/>
        </p:nvSpPr>
        <p:spPr>
          <a:xfrm>
            <a:off x="5843588" y="1137762"/>
            <a:ext cx="2471737" cy="1443037"/>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If the information on your slide is from various sources you need to cite each bullet with source.</a:t>
            </a:r>
          </a:p>
        </p:txBody>
      </p:sp>
    </p:spTree>
    <p:extLst>
      <p:ext uri="{BB962C8B-B14F-4D97-AF65-F5344CB8AC3E}">
        <p14:creationId xmlns:p14="http://schemas.microsoft.com/office/powerpoint/2010/main" val="2749918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4475" y="557213"/>
            <a:ext cx="9601200" cy="5138737"/>
          </a:xfrm>
        </p:spPr>
        <p:txBody>
          <a:bodyPr>
            <a:normAutofit/>
          </a:bodyPr>
          <a:lstStyle/>
          <a:p>
            <a:endParaRPr lang="en-US" dirty="0" smtClean="0"/>
          </a:p>
          <a:p>
            <a:pPr marL="0" indent="0">
              <a:buNone/>
            </a:pPr>
            <a:r>
              <a:rPr lang="en-US" sz="5200" dirty="0"/>
              <a:t>"Income inequality, I know you don’t want to hear this from me but the wealthy are getting wealthier. And again the belly of America is getting hurt</a:t>
            </a:r>
            <a:r>
              <a:rPr lang="en-US" sz="5200" dirty="0" smtClean="0"/>
              <a:t>.”(</a:t>
            </a:r>
            <a:r>
              <a:rPr lang="en-US" sz="5200" dirty="0" err="1"/>
              <a:t>Rediff</a:t>
            </a:r>
            <a:r>
              <a:rPr lang="en-US" sz="5200" dirty="0"/>
              <a:t> Business, 2009, p. 2, para. 4). </a:t>
            </a:r>
          </a:p>
        </p:txBody>
      </p:sp>
      <p:sp>
        <p:nvSpPr>
          <p:cNvPr id="4" name="Rounded Rectangle 3"/>
          <p:cNvSpPr/>
          <p:nvPr/>
        </p:nvSpPr>
        <p:spPr>
          <a:xfrm>
            <a:off x="8943974" y="5500688"/>
            <a:ext cx="3071813" cy="121443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If you quote, don’t forget to include the paragraph or page number of where you found the quote.</a:t>
            </a:r>
          </a:p>
        </p:txBody>
      </p:sp>
    </p:spTree>
    <p:extLst>
      <p:ext uri="{BB962C8B-B14F-4D97-AF65-F5344CB8AC3E}">
        <p14:creationId xmlns:p14="http://schemas.microsoft.com/office/powerpoint/2010/main" val="416101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Leadership Analysis</a:t>
            </a:r>
            <a:endParaRPr lang="en-US" b="1" dirty="0"/>
          </a:p>
        </p:txBody>
      </p:sp>
      <p:sp>
        <p:nvSpPr>
          <p:cNvPr id="3" name="Content Placeholder 2"/>
          <p:cNvSpPr>
            <a:spLocks noGrp="1"/>
          </p:cNvSpPr>
          <p:nvPr>
            <p:ph idx="1"/>
          </p:nvPr>
        </p:nvSpPr>
        <p:spPr/>
        <p:txBody>
          <a:bodyPr>
            <a:normAutofit/>
          </a:bodyPr>
          <a:lstStyle/>
          <a:p>
            <a:pPr marL="0" indent="0">
              <a:buNone/>
            </a:pPr>
            <a:r>
              <a:rPr lang="en-US" sz="3200" b="1" dirty="0"/>
              <a:t>Internal biases that lead to poor decision making:</a:t>
            </a:r>
          </a:p>
          <a:p>
            <a:pPr lvl="1"/>
            <a:r>
              <a:rPr lang="en-US" sz="3200" dirty="0"/>
              <a:t>Inappropriate </a:t>
            </a:r>
            <a:r>
              <a:rPr lang="en-US" sz="3200" dirty="0" smtClean="0"/>
              <a:t>prejudgments </a:t>
            </a:r>
            <a:endParaRPr lang="en-US" sz="3200" dirty="0"/>
          </a:p>
          <a:p>
            <a:pPr lvl="1"/>
            <a:r>
              <a:rPr lang="en-US" sz="3200" dirty="0"/>
              <a:t>Inappropriate </a:t>
            </a:r>
            <a:r>
              <a:rPr lang="en-US" sz="3200" dirty="0" smtClean="0"/>
              <a:t>experience</a:t>
            </a:r>
            <a:endParaRPr lang="en-US" sz="3200" dirty="0"/>
          </a:p>
          <a:p>
            <a:pPr lvl="1"/>
            <a:r>
              <a:rPr lang="en-US" sz="3200" dirty="0"/>
              <a:t>Self </a:t>
            </a:r>
            <a:r>
              <a:rPr lang="en-US" sz="3200" dirty="0" smtClean="0"/>
              <a:t>interest</a:t>
            </a:r>
            <a:endParaRPr lang="en-US" sz="3200" dirty="0"/>
          </a:p>
          <a:p>
            <a:pPr lvl="1"/>
            <a:r>
              <a:rPr lang="en-US" sz="3200" dirty="0" smtClean="0"/>
              <a:t>Attachments </a:t>
            </a:r>
            <a:r>
              <a:rPr lang="en-US" sz="3200" i="0" dirty="0" smtClean="0"/>
              <a:t>(Boyle, 2008)</a:t>
            </a:r>
            <a:endParaRPr lang="en-US" sz="3200" i="0" dirty="0"/>
          </a:p>
        </p:txBody>
      </p:sp>
    </p:spTree>
    <p:extLst>
      <p:ext uri="{BB962C8B-B14F-4D97-AF65-F5344CB8AC3E}">
        <p14:creationId xmlns:p14="http://schemas.microsoft.com/office/powerpoint/2010/main" val="270220507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450</TotalTime>
  <Words>3321</Words>
  <Application>Microsoft Office PowerPoint</Application>
  <PresentationFormat>Widescreen</PresentationFormat>
  <Paragraphs>239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Franklin Gothic Book</vt:lpstr>
      <vt:lpstr>Wingdings</vt:lpstr>
      <vt:lpstr>Crop</vt:lpstr>
      <vt:lpstr>Leadership &amp; Surviving A Financial Crisis</vt:lpstr>
      <vt:lpstr> Chronology &amp; Analysis </vt:lpstr>
      <vt:lpstr>Lehman Brothers History </vt:lpstr>
      <vt:lpstr>Lehman Brothers Recent History</vt:lpstr>
      <vt:lpstr>Lehman’s Track Record</vt:lpstr>
      <vt:lpstr>What Went Wrong?</vt:lpstr>
      <vt:lpstr>CEO Richard Fuld</vt:lpstr>
      <vt:lpstr>PowerPoint Presentation</vt:lpstr>
      <vt:lpstr>Leadership Analysis</vt:lpstr>
      <vt:lpstr>A Different Leadership Model</vt:lpstr>
      <vt:lpstr>American Express History</vt:lpstr>
      <vt:lpstr>CEO Ken Chenault</vt:lpstr>
      <vt:lpstr>Leadership Analysis</vt:lpstr>
      <vt:lpstr>Why was Chenault Successful?</vt:lpstr>
      <vt:lpstr>Fuld vs. Chenault</vt:lpstr>
      <vt:lpstr>Conclusion</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Lehman Brothers Crash</dc:title>
  <dc:creator>Courtney Bruch</dc:creator>
  <cp:lastModifiedBy>Courtney Bruch</cp:lastModifiedBy>
  <cp:revision>49</cp:revision>
  <dcterms:created xsi:type="dcterms:W3CDTF">2016-02-22T20:48:38Z</dcterms:created>
  <dcterms:modified xsi:type="dcterms:W3CDTF">2016-02-24T21:14:40Z</dcterms:modified>
</cp:coreProperties>
</file>