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28" r:id="rId1"/>
  </p:sldMasterIdLst>
  <p:notesMasterIdLst>
    <p:notesMasterId r:id="rId12"/>
  </p:notesMasterIdLst>
  <p:sldIdLst>
    <p:sldId id="256" r:id="rId2"/>
    <p:sldId id="257" r:id="rId3"/>
    <p:sldId id="258" r:id="rId4"/>
    <p:sldId id="270" r:id="rId5"/>
    <p:sldId id="259" r:id="rId6"/>
    <p:sldId id="269" r:id="rId7"/>
    <p:sldId id="260" r:id="rId8"/>
    <p:sldId id="261" r:id="rId9"/>
    <p:sldId id="268" r:id="rId10"/>
    <p:sldId id="262" r:id="rId1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7" autoAdjust="0"/>
    <p:restoredTop sz="94729" autoAdjust="0"/>
  </p:normalViewPr>
  <p:slideViewPr>
    <p:cSldViewPr>
      <p:cViewPr varScale="1">
        <p:scale>
          <a:sx n="79" d="100"/>
          <a:sy n="79" d="100"/>
        </p:scale>
        <p:origin x="-480" y="-90"/>
      </p:cViewPr>
      <p:guideLst>
        <p:guide orient="horz" pos="2160"/>
        <p:guide pos="2880"/>
      </p:guideLst>
    </p:cSldViewPr>
  </p:slideViewPr>
  <p:outlineViewPr>
    <p:cViewPr>
      <p:scale>
        <a:sx n="33" d="100"/>
        <a:sy n="33" d="100"/>
      </p:scale>
      <p:origin x="30" y="210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04" name="Shape 1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8" name="Shape 1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0" name="Shape 1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marL="0" lvl="0" indent="0">
              <a:spcBef>
                <a:spcPts val="0"/>
              </a:spcBef>
              <a:buSzPct val="25000"/>
              <a:buNone/>
            </a:pPr>
            <a:fld id="{00000000-1234-1234-1234-123412341234}" type="slidenum">
              <a:rPr lang="en-US" smtClean="0"/>
              <a:pPr marL="0" lvl="0" indent="0">
                <a:spcBef>
                  <a:spcPts val="0"/>
                </a:spcBef>
                <a:buSzPct val="25000"/>
                <a:buNone/>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ctrTitle"/>
          </p:nvPr>
        </p:nvSpPr>
        <p:spPr>
          <a:xfrm>
            <a:off x="381000" y="1143000"/>
            <a:ext cx="7772400" cy="1829761"/>
          </a:xfrm>
          <a:prstGeom prst="rect">
            <a:avLst/>
          </a:prstGeom>
          <a:noFill/>
          <a:ln>
            <a:noFill/>
          </a:ln>
        </p:spPr>
        <p:txBody>
          <a:bodyPr lIns="91425" tIns="45700" rIns="91425" bIns="9125" anchor="b" anchorCtr="0">
            <a:noAutofit/>
          </a:bodyPr>
          <a:lstStyle/>
          <a:p>
            <a:pPr lvl="0" algn="ctr"/>
            <a:r>
              <a:rPr lang="en-US" sz="3200" dirty="0" smtClean="0"/>
              <a:t>HR DOMAIN AND THE ROLE OF HR FUNCTION</a:t>
            </a:r>
          </a:p>
        </p:txBody>
      </p:sp>
      <p:sp>
        <p:nvSpPr>
          <p:cNvPr id="91" name="Shape 91"/>
          <p:cNvSpPr txBox="1">
            <a:spLocks noGrp="1"/>
          </p:cNvSpPr>
          <p:nvPr>
            <p:ph type="subTitle" idx="1"/>
          </p:nvPr>
        </p:nvSpPr>
        <p:spPr>
          <a:xfrm>
            <a:off x="685800" y="3276600"/>
            <a:ext cx="7772400" cy="2636794"/>
          </a:xfrm>
          <a:prstGeom prst="rect">
            <a:avLst/>
          </a:prstGeom>
          <a:noFill/>
          <a:ln>
            <a:noFill/>
          </a:ln>
        </p:spPr>
        <p:txBody>
          <a:bodyPr lIns="91425" tIns="9125" rIns="91425" bIns="45700" anchor="t" anchorCtr="0">
            <a:noAutofit/>
          </a:bodyPr>
          <a:lstStyle/>
          <a:p>
            <a:pPr marL="0" marR="0" lvl="0" indent="0" algn="l" rtl="0">
              <a:spcBef>
                <a:spcPts val="0"/>
              </a:spcBef>
              <a:buClr>
                <a:schemeClr val="dk1"/>
              </a:buClr>
              <a:buSzPct val="25000"/>
              <a:buFont typeface="Arial"/>
              <a:buNone/>
            </a:pPr>
            <a:r>
              <a:rPr lang="en-US" sz="1400" b="0" i="0" u="none" strike="noStrike" cap="none" baseline="0" dirty="0">
                <a:solidFill>
                  <a:schemeClr val="dk1"/>
                </a:solidFill>
                <a:latin typeface="Source Sans Pro"/>
                <a:ea typeface="Source Sans Pro"/>
                <a:cs typeface="Source Sans Pro"/>
                <a:sym typeface="Source Sans Pro"/>
              </a:rPr>
              <a:t>RENA ADONIS</a:t>
            </a:r>
          </a:p>
          <a:p>
            <a:pPr lvl="0" algn="l">
              <a:buSzPct val="25000"/>
            </a:pPr>
            <a:r>
              <a:rPr lang="en-US" sz="1400" dirty="0" smtClean="0"/>
              <a:t>HR </a:t>
            </a:r>
            <a:r>
              <a:rPr lang="en-US" sz="1400" dirty="0" smtClean="0"/>
              <a:t>DOMAIN AND THE ROLE OF HR FUNCTION</a:t>
            </a:r>
          </a:p>
          <a:p>
            <a:pPr lvl="0" algn="l">
              <a:buSzPct val="25000"/>
            </a:pPr>
            <a:r>
              <a:rPr lang="en-US" sz="1400" b="0" i="0" u="none" strike="noStrike" cap="none" baseline="0" dirty="0" smtClean="0">
                <a:solidFill>
                  <a:schemeClr val="dk1"/>
                </a:solidFill>
                <a:latin typeface="Source Sans Pro"/>
                <a:ea typeface="Source Sans Pro"/>
                <a:cs typeface="Source Sans Pro"/>
                <a:sym typeface="Source Sans Pro"/>
              </a:rPr>
              <a:t>HRMN 495</a:t>
            </a:r>
            <a:endParaRPr lang="en-US" sz="1400" b="0" i="0" u="none" strike="noStrike" cap="none" baseline="0" dirty="0">
              <a:solidFill>
                <a:schemeClr val="dk1"/>
              </a:solidFill>
              <a:latin typeface="Source Sans Pro"/>
              <a:ea typeface="Source Sans Pro"/>
              <a:cs typeface="Source Sans Pro"/>
              <a:sym typeface="Source Sans Pro"/>
            </a:endParaRPr>
          </a:p>
          <a:p>
            <a:pPr marL="0" marR="0" lvl="0" indent="0" algn="l" rtl="0">
              <a:spcBef>
                <a:spcPts val="800"/>
              </a:spcBef>
              <a:buClr>
                <a:schemeClr val="dk1"/>
              </a:buClr>
              <a:buSzPct val="25000"/>
              <a:buFont typeface="Arial"/>
              <a:buNone/>
            </a:pPr>
            <a:r>
              <a:rPr lang="en-US" sz="1400" b="0" i="0" u="none" strike="noStrike" cap="none" baseline="0" dirty="0">
                <a:solidFill>
                  <a:schemeClr val="dk1"/>
                </a:solidFill>
                <a:latin typeface="Source Sans Pro"/>
                <a:ea typeface="Source Sans Pro"/>
                <a:cs typeface="Source Sans Pro"/>
                <a:sym typeface="Source Sans Pro"/>
              </a:rPr>
              <a:t>UNIVERSITY OF MARYLAND</a:t>
            </a:r>
          </a:p>
          <a:p>
            <a:pPr marL="0" marR="0" lvl="0" indent="0" algn="l" rtl="0">
              <a:spcBef>
                <a:spcPts val="800"/>
              </a:spcBef>
              <a:buClr>
                <a:schemeClr val="dk1"/>
              </a:buClr>
              <a:buSzPct val="25000"/>
              <a:buFont typeface="Arial"/>
              <a:buNone/>
            </a:pPr>
            <a:r>
              <a:rPr lang="en-US" sz="1400" b="0" i="0" u="none" strike="noStrike" cap="none" baseline="0" dirty="0" smtClean="0">
                <a:solidFill>
                  <a:schemeClr val="dk1"/>
                </a:solidFill>
                <a:latin typeface="Source Sans Pro"/>
                <a:ea typeface="Source Sans Pro"/>
                <a:cs typeface="Source Sans Pro"/>
                <a:sym typeface="Source Sans Pro"/>
              </a:rPr>
              <a:t>May. 29, 2016</a:t>
            </a:r>
            <a:endParaRPr lang="en-US" sz="1400" b="0" i="0" u="none" strike="noStrike" cap="none" baseline="0" dirty="0">
              <a:solidFill>
                <a:schemeClr val="dk1"/>
              </a:solidFill>
              <a:latin typeface="Source Sans Pro"/>
              <a:ea typeface="Source Sans Pro"/>
              <a:cs typeface="Source Sans Pro"/>
              <a:sym typeface="Source Sans Pro"/>
            </a:endParaRPr>
          </a:p>
          <a:p>
            <a:pPr marL="0" marR="0" lvl="0" indent="0" algn="l" rtl="0">
              <a:spcBef>
                <a:spcPts val="800"/>
              </a:spcBef>
              <a:buClr>
                <a:schemeClr val="dk1"/>
              </a:buClr>
              <a:buSzPct val="25000"/>
              <a:buFont typeface="Arial"/>
              <a:buNone/>
            </a:pPr>
            <a:r>
              <a:rPr lang="en-US" sz="1400" b="0" i="0" u="none" strike="noStrike" cap="none" baseline="0" dirty="0">
                <a:solidFill>
                  <a:schemeClr val="dk1"/>
                </a:solidFill>
                <a:latin typeface="Source Sans Pro"/>
                <a:ea typeface="Source Sans Pro"/>
                <a:cs typeface="Source Sans Pro"/>
                <a:sym typeface="Source Sans Pro"/>
              </a:rPr>
              <a:t>DR. JOYCE HENDERSON </a:t>
            </a:r>
          </a:p>
        </p:txBody>
      </p:sp>
      <p:sp>
        <p:nvSpPr>
          <p:cNvPr id="5" name="Rectangle 4"/>
          <p:cNvSpPr/>
          <p:nvPr/>
        </p:nvSpPr>
        <p:spPr>
          <a:xfrm>
            <a:off x="381000" y="685800"/>
            <a:ext cx="8305799" cy="769441"/>
          </a:xfrm>
          <a:prstGeom prst="rect">
            <a:avLst/>
          </a:prstGeom>
        </p:spPr>
        <p:txBody>
          <a:bodyPr wrap="square">
            <a:spAutoFit/>
          </a:bodyPr>
          <a:lstStyle/>
          <a:p>
            <a:pPr algn="ctr"/>
            <a:r>
              <a:rPr lang="en-US" sz="4400" b="1" dirty="0" smtClean="0">
                <a:solidFill>
                  <a:schemeClr val="tx2"/>
                </a:solidFill>
              </a:rPr>
              <a:t>PAC Resources, Inc</a:t>
            </a:r>
            <a:r>
              <a:rPr lang="en-US" sz="4400" b="1" dirty="0" smtClean="0">
                <a:solidFill>
                  <a:schemeClr val="tx2"/>
                </a:solidFill>
              </a:rPr>
              <a:t>.</a:t>
            </a:r>
            <a:endParaRPr lang="en-US" sz="4400" b="1" dirty="0">
              <a:solidFill>
                <a:schemeClr val="tx2"/>
              </a:solidFil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p:spPr>
        <p:txBody>
          <a:bodyPr lIns="91425" tIns="91425" rIns="91425" bIns="91425" anchor="ctr" anchorCtr="0">
            <a:noAutofit/>
          </a:bodyPr>
          <a:lstStyle/>
          <a:p>
            <a:r>
              <a:rPr lang="en-US" sz="2800" b="0" dirty="0" smtClean="0">
                <a:latin typeface="Arial" pitchFamily="34" charset="0"/>
                <a:cs typeface="Arial" pitchFamily="34" charset="0"/>
              </a:rPr>
              <a:t>SWOT Assessment for the PAC HR function</a:t>
            </a:r>
            <a:endParaRPr lang="en-US" sz="2800" b="0" dirty="0">
              <a:solidFill>
                <a:schemeClr val="dk1"/>
              </a:solidFill>
              <a:latin typeface="Arial" pitchFamily="34" charset="0"/>
              <a:cs typeface="Arial" pitchFamily="34" charset="0"/>
            </a:endParaRPr>
          </a:p>
        </p:txBody>
      </p:sp>
      <p:graphicFrame>
        <p:nvGraphicFramePr>
          <p:cNvPr id="7" name="Content Placeholder 6"/>
          <p:cNvGraphicFramePr>
            <a:graphicFrameLocks noGrp="1"/>
          </p:cNvGraphicFramePr>
          <p:nvPr>
            <p:ph idx="1"/>
          </p:nvPr>
        </p:nvGraphicFramePr>
        <p:xfrm>
          <a:off x="381001" y="1142999"/>
          <a:ext cx="8153399" cy="5152360"/>
        </p:xfrm>
        <a:graphic>
          <a:graphicData uri="http://schemas.openxmlformats.org/drawingml/2006/table">
            <a:tbl>
              <a:tblPr/>
              <a:tblGrid>
                <a:gridCol w="2819399"/>
                <a:gridCol w="1143000"/>
                <a:gridCol w="4191000"/>
              </a:tblGrid>
              <a:tr h="291330">
                <a:tc>
                  <a:txBody>
                    <a:bodyPr/>
                    <a:lstStyle/>
                    <a:p>
                      <a:pPr algn="ctr" fontAlgn="t"/>
                      <a:r>
                        <a:rPr lang="en-US" sz="1400" b="1" i="0" u="none" strike="noStrike" dirty="0">
                          <a:solidFill>
                            <a:srgbClr val="000000"/>
                          </a:solidFill>
                          <a:latin typeface="Calibri"/>
                        </a:rPr>
                        <a:t>HR Domains and Roles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dirty="0" smtClean="0">
                          <a:solidFill>
                            <a:srgbClr val="000000"/>
                          </a:solidFill>
                          <a:latin typeface="Calibri"/>
                        </a:rPr>
                        <a:t>SWOT</a:t>
                      </a:r>
                      <a:endParaRPr lang="en-US" sz="1400" b="1" i="0" u="none" strike="noStrike" dirty="0">
                        <a:solidFill>
                          <a:srgbClr val="000000"/>
                        </a:solidFill>
                        <a:latin typeface="Calibri"/>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dirty="0">
                          <a:solidFill>
                            <a:srgbClr val="000000"/>
                          </a:solidFill>
                          <a:latin typeface="Calibri"/>
                        </a:rPr>
                        <a:t>Comments/Description on Your Finding of the SWOT</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6243">
                <a:tc>
                  <a:txBody>
                    <a:bodyPr/>
                    <a:lstStyle/>
                    <a:p>
                      <a:pPr algn="l" fontAlgn="t"/>
                      <a:r>
                        <a:rPr lang="en-US" sz="1200" b="0" i="0" u="none" strike="noStrike">
                          <a:solidFill>
                            <a:srgbClr val="000000"/>
                          </a:solidFill>
                          <a:latin typeface="Arial" pitchFamily="34" charset="0"/>
                          <a:cs typeface="Arial" pitchFamily="34" charset="0"/>
                        </a:rPr>
                        <a:t>Human resource development and succession planning</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pitchFamily="34" charset="0"/>
                          <a:cs typeface="Arial" pitchFamily="34" charset="0"/>
                        </a:rPr>
                        <a:t>Strength</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Case study shows implementations</a:t>
                      </a:r>
                      <a:r>
                        <a:rPr lang="en-US" sz="1200" b="0" i="0" u="none" strike="noStrike" baseline="0" dirty="0" smtClean="0">
                          <a:solidFill>
                            <a:srgbClr val="000000"/>
                          </a:solidFill>
                          <a:latin typeface="Arial" pitchFamily="34" charset="0"/>
                          <a:cs typeface="Arial" pitchFamily="34" charset="0"/>
                        </a:rPr>
                        <a:t> of staff training, employee performance measuring and other strong HR functions in place.</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518">
                <a:tc>
                  <a:txBody>
                    <a:bodyPr/>
                    <a:lstStyle/>
                    <a:p>
                      <a:pPr algn="l" fontAlgn="t"/>
                      <a:r>
                        <a:rPr lang="en-US" sz="1200" b="0" i="0" u="none" strike="noStrike">
                          <a:solidFill>
                            <a:srgbClr val="000000"/>
                          </a:solidFill>
                          <a:latin typeface="Arial" pitchFamily="34" charset="0"/>
                          <a:cs typeface="Arial" pitchFamily="34" charset="0"/>
                        </a:rPr>
                        <a:t>Risk management, safety and security</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Strength</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pitchFamily="34" charset="0"/>
                          <a:cs typeface="Arial" pitchFamily="34" charset="0"/>
                        </a:rPr>
                        <a:t>With Jose Vasquez's passion and experience in this area PAC's safety and security is in good </a:t>
                      </a:r>
                      <a:r>
                        <a:rPr lang="en-US" sz="1200" b="0" i="0" u="none" strike="noStrike" dirty="0" smtClean="0">
                          <a:solidFill>
                            <a:srgbClr val="000000"/>
                          </a:solidFill>
                          <a:latin typeface="Arial" pitchFamily="34" charset="0"/>
                          <a:cs typeface="Arial" pitchFamily="34" charset="0"/>
                        </a:rPr>
                        <a:t>hands.</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00752">
                <a:tc>
                  <a:txBody>
                    <a:bodyPr/>
                    <a:lstStyle/>
                    <a:p>
                      <a:pPr algn="l" fontAlgn="t"/>
                      <a:r>
                        <a:rPr lang="en-US" sz="1200" b="0" i="0" u="none" strike="noStrike">
                          <a:solidFill>
                            <a:srgbClr val="000000"/>
                          </a:solidFill>
                          <a:latin typeface="Arial" pitchFamily="34" charset="0"/>
                          <a:cs typeface="Arial" pitchFamily="34" charset="0"/>
                        </a:rPr>
                        <a:t>Talent acquisition</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Strength</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Recruiting </a:t>
                      </a:r>
                      <a:r>
                        <a:rPr lang="en-US" sz="1200" b="0" i="0" u="none" strike="noStrike" dirty="0">
                          <a:solidFill>
                            <a:srgbClr val="000000"/>
                          </a:solidFill>
                          <a:latin typeface="Arial" pitchFamily="34" charset="0"/>
                          <a:cs typeface="Arial" pitchFamily="34" charset="0"/>
                        </a:rPr>
                        <a:t>seems to be a tightly </a:t>
                      </a:r>
                      <a:r>
                        <a:rPr lang="en-US" sz="1200" b="0" i="0" u="none" strike="noStrike" dirty="0" smtClean="0">
                          <a:solidFill>
                            <a:srgbClr val="000000"/>
                          </a:solidFill>
                          <a:latin typeface="Arial" pitchFamily="34" charset="0"/>
                          <a:cs typeface="Arial" pitchFamily="34" charset="0"/>
                        </a:rPr>
                        <a:t>ran area </a:t>
                      </a:r>
                      <a:r>
                        <a:rPr lang="en-US" sz="1200" b="0" i="0" u="none" strike="noStrike" dirty="0">
                          <a:solidFill>
                            <a:srgbClr val="000000"/>
                          </a:solidFill>
                          <a:latin typeface="Arial" pitchFamily="34" charset="0"/>
                          <a:cs typeface="Arial" pitchFamily="34" charset="0"/>
                        </a:rPr>
                        <a:t>at PAC with a centralized approach including a telephone employment hotline and the company’s job line web site.</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dirty="0">
                          <a:solidFill>
                            <a:srgbClr val="000000"/>
                          </a:solidFill>
                          <a:latin typeface="Arial" pitchFamily="34" charset="0"/>
                          <a:cs typeface="Arial" pitchFamily="34" charset="0"/>
                        </a:rPr>
                        <a:t>Total rewards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Weakness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dirty="0" smtClean="0">
                          <a:solidFill>
                            <a:schemeClr val="dk1"/>
                          </a:solidFill>
                          <a:latin typeface="Arial" pitchFamily="34" charset="0"/>
                          <a:ea typeface="Source Sans Pro"/>
                          <a:cs typeface="Arial" pitchFamily="34" charset="0"/>
                          <a:sym typeface="Source Sans Pro"/>
                        </a:rPr>
                        <a:t>There was outcry from some employees who claimed it was nothing but the loss of promotion levels and a manipulation of the system not to mention the claims of salary compression</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dirty="0">
                          <a:solidFill>
                            <a:srgbClr val="000000"/>
                          </a:solidFill>
                          <a:latin typeface="Arial" pitchFamily="34" charset="0"/>
                          <a:cs typeface="Arial" pitchFamily="34" charset="0"/>
                        </a:rPr>
                        <a:t>Employee and labor relations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Weakness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dirty="0" smtClean="0">
                          <a:solidFill>
                            <a:schemeClr val="dk1"/>
                          </a:solidFill>
                          <a:latin typeface="Arial" pitchFamily="34" charset="0"/>
                          <a:ea typeface="Source Sans Pro"/>
                          <a:cs typeface="Arial" pitchFamily="34" charset="0"/>
                          <a:sym typeface="Source Sans Pro"/>
                        </a:rPr>
                        <a:t>There were complaints of poor management, inconsistently enforced policies and unfair practices regarding job changes and movement of employees within the organization</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dirty="0">
                          <a:solidFill>
                            <a:srgbClr val="000000"/>
                          </a:solidFill>
                          <a:latin typeface="Arial" pitchFamily="34" charset="0"/>
                          <a:cs typeface="Arial" pitchFamily="34" charset="0"/>
                        </a:rPr>
                        <a:t>Strategic leaders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pitchFamily="34" charset="0"/>
                          <a:cs typeface="Arial" pitchFamily="34" charset="0"/>
                        </a:rPr>
                        <a:t>Weakness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pitchFamily="34" charset="0"/>
                          <a:cs typeface="Arial" pitchFamily="34" charset="0"/>
                        </a:rPr>
                        <a:t> </a:t>
                      </a:r>
                      <a:r>
                        <a:rPr lang="en-US" sz="1200" b="0" i="0" u="none" strike="noStrike" dirty="0" smtClean="0">
                          <a:solidFill>
                            <a:srgbClr val="000000"/>
                          </a:solidFill>
                          <a:latin typeface="Arial" pitchFamily="34" charset="0"/>
                          <a:cs typeface="Arial" pitchFamily="34" charset="0"/>
                        </a:rPr>
                        <a:t>Needs more performance</a:t>
                      </a:r>
                      <a:r>
                        <a:rPr lang="en-US" sz="1200" b="0" i="0" u="none" strike="noStrike" baseline="0" dirty="0" smtClean="0">
                          <a:solidFill>
                            <a:srgbClr val="000000"/>
                          </a:solidFill>
                          <a:latin typeface="Arial" pitchFamily="34" charset="0"/>
                          <a:cs typeface="Arial" pitchFamily="34" charset="0"/>
                        </a:rPr>
                        <a:t> measurement and strategic approaches to solve employee relational issues.</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a:solidFill>
                            <a:srgbClr val="000000"/>
                          </a:solidFill>
                          <a:latin typeface="Arial" pitchFamily="34" charset="0"/>
                          <a:cs typeface="Arial" pitchFamily="34" charset="0"/>
                        </a:rPr>
                        <a:t>Credible activists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Strength</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PAC’s HR team is </a:t>
                      </a:r>
                      <a:r>
                        <a:rPr lang="en-US" sz="1200" dirty="0" smtClean="0">
                          <a:solidFill>
                            <a:schemeClr val="dk1"/>
                          </a:solidFill>
                          <a:latin typeface="Arial" pitchFamily="34" charset="0"/>
                          <a:ea typeface="Source Sans Pro"/>
                          <a:cs typeface="Arial" pitchFamily="34" charset="0"/>
                          <a:sym typeface="Source Sans Pro"/>
                        </a:rPr>
                        <a:t>professional and has credibility</a:t>
                      </a:r>
                      <a:endParaRPr lang="en-US" sz="1200" b="0" i="0" u="none" strike="noStrike" dirty="0" smtClean="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a:solidFill>
                            <a:srgbClr val="000000"/>
                          </a:solidFill>
                          <a:latin typeface="Arial" pitchFamily="34" charset="0"/>
                          <a:cs typeface="Arial" pitchFamily="34" charset="0"/>
                        </a:rPr>
                        <a:t>Business expert</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Strength</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Case study show no lack</a:t>
                      </a:r>
                      <a:r>
                        <a:rPr lang="en-US" sz="1200" b="0" i="0" u="none" strike="noStrike" baseline="0" dirty="0" smtClean="0">
                          <a:solidFill>
                            <a:srgbClr val="000000"/>
                          </a:solidFill>
                          <a:latin typeface="Arial" pitchFamily="34" charset="0"/>
                          <a:cs typeface="Arial" pitchFamily="34" charset="0"/>
                        </a:rPr>
                        <a:t> of business expertise.</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dirty="0">
                          <a:solidFill>
                            <a:srgbClr val="000000"/>
                          </a:solidFill>
                          <a:latin typeface="Arial" pitchFamily="34" charset="0"/>
                          <a:cs typeface="Arial" pitchFamily="34" charset="0"/>
                        </a:rPr>
                        <a:t>Culture and change champion</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Weakness</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pitchFamily="34" charset="0"/>
                          <a:cs typeface="Arial" pitchFamily="34" charset="0"/>
                        </a:rPr>
                        <a:t> </a:t>
                      </a:r>
                      <a:r>
                        <a:rPr lang="en-US" sz="1200" b="0" i="0" u="none" strike="noStrike" dirty="0" smtClean="0">
                          <a:solidFill>
                            <a:srgbClr val="000000"/>
                          </a:solidFill>
                          <a:latin typeface="Arial" pitchFamily="34" charset="0"/>
                          <a:cs typeface="Arial" pitchFamily="34" charset="0"/>
                        </a:rPr>
                        <a:t>New implementations met serious</a:t>
                      </a:r>
                      <a:r>
                        <a:rPr lang="en-US" sz="1200" b="0" i="0" u="none" strike="noStrike" baseline="0" dirty="0" smtClean="0">
                          <a:solidFill>
                            <a:srgbClr val="000000"/>
                          </a:solidFill>
                          <a:latin typeface="Arial" pitchFamily="34" charset="0"/>
                          <a:cs typeface="Arial" pitchFamily="34" charset="0"/>
                        </a:rPr>
                        <a:t> resistance hence change is not smoothly rolled out.</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30">
                <a:tc>
                  <a:txBody>
                    <a:bodyPr/>
                    <a:lstStyle/>
                    <a:p>
                      <a:pPr algn="l" fontAlgn="t"/>
                      <a:r>
                        <a:rPr lang="en-US" sz="1200" b="0" i="0" u="none" strike="noStrike" dirty="0">
                          <a:solidFill>
                            <a:srgbClr val="000000"/>
                          </a:solidFill>
                          <a:latin typeface="Arial" pitchFamily="34" charset="0"/>
                          <a:cs typeface="Arial" pitchFamily="34" charset="0"/>
                        </a:rPr>
                        <a:t>HR innovators and integrators</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pitchFamily="34" charset="0"/>
                          <a:cs typeface="Arial" pitchFamily="34" charset="0"/>
                        </a:rPr>
                        <a:t>Opportunity</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PAC faces issues nearly all leading companies</a:t>
                      </a:r>
                      <a:r>
                        <a:rPr lang="en-US" sz="1200" b="0" i="0" u="none" strike="noStrike" baseline="0" dirty="0" smtClean="0">
                          <a:solidFill>
                            <a:srgbClr val="000000"/>
                          </a:solidFill>
                          <a:latin typeface="Arial" pitchFamily="34" charset="0"/>
                          <a:cs typeface="Arial" pitchFamily="34" charset="0"/>
                        </a:rPr>
                        <a:t> faces hence has the opportunity to break free into a category of their own.</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9422">
                <a:tc>
                  <a:txBody>
                    <a:bodyPr/>
                    <a:lstStyle/>
                    <a:p>
                      <a:pPr algn="l" fontAlgn="t"/>
                      <a:r>
                        <a:rPr lang="en-US" sz="1200" b="0" i="0" u="none" strike="noStrike" dirty="0">
                          <a:solidFill>
                            <a:srgbClr val="000000"/>
                          </a:solidFill>
                          <a:latin typeface="Arial" pitchFamily="34" charset="0"/>
                          <a:cs typeface="Arial" pitchFamily="34" charset="0"/>
                        </a:rPr>
                        <a:t>Proponents in </a:t>
                      </a:r>
                      <a:r>
                        <a:rPr lang="en-US" sz="1200" b="0" i="0" u="none" strike="noStrike" dirty="0" smtClean="0">
                          <a:solidFill>
                            <a:srgbClr val="000000"/>
                          </a:solidFill>
                          <a:latin typeface="Arial" pitchFamily="34" charset="0"/>
                          <a:cs typeface="Arial" pitchFamily="34" charset="0"/>
                        </a:rPr>
                        <a:t>HR and organizational technology</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pitchFamily="34" charset="0"/>
                          <a:cs typeface="Arial" pitchFamily="34" charset="0"/>
                        </a:rPr>
                        <a:t>Opportunity</a:t>
                      </a: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smtClean="0">
                          <a:solidFill>
                            <a:srgbClr val="000000"/>
                          </a:solidFill>
                          <a:latin typeface="Arial" pitchFamily="34" charset="0"/>
                          <a:cs typeface="Arial" pitchFamily="34" charset="0"/>
                        </a:rPr>
                        <a:t>PAC’s HR</a:t>
                      </a:r>
                      <a:r>
                        <a:rPr lang="en-US" sz="1200" b="0" i="0" u="none" strike="noStrike" baseline="0" dirty="0" smtClean="0">
                          <a:solidFill>
                            <a:srgbClr val="000000"/>
                          </a:solidFill>
                          <a:latin typeface="Arial" pitchFamily="34" charset="0"/>
                          <a:cs typeface="Arial" pitchFamily="34" charset="0"/>
                        </a:rPr>
                        <a:t> function has an opportunity to have more impact on business performance by becoming an technology proponent</a:t>
                      </a:r>
                      <a:endParaRPr lang="en-US" sz="1200" b="0" i="0" u="none" strike="noStrike" dirty="0">
                        <a:solidFill>
                          <a:srgbClr val="000000"/>
                        </a:solidFill>
                        <a:latin typeface="Arial" pitchFamily="34" charset="0"/>
                        <a:cs typeface="Arial" pitchFamily="34" charset="0"/>
                      </a:endParaRPr>
                    </a:p>
                  </a:txBody>
                  <a:tcPr marL="7913" marR="7913" marT="79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Souce Sans Pro"/>
              <a:buNone/>
            </a:pPr>
            <a:r>
              <a:rPr lang="en-US" sz="2800" b="0" i="0" u="none" strike="noStrike" cap="none" baseline="0" dirty="0" smtClean="0">
                <a:latin typeface="Arial" pitchFamily="34" charset="0"/>
                <a:ea typeface="Souce Sans Pro"/>
                <a:cs typeface="Arial" pitchFamily="34" charset="0"/>
                <a:sym typeface="Souce Sans Pro"/>
              </a:rPr>
              <a:t>Introduction and Purpose</a:t>
            </a:r>
            <a:endParaRPr lang="en-US" sz="2800" b="0" i="0" u="none" strike="noStrike" cap="none" baseline="0" dirty="0">
              <a:latin typeface="Arial" pitchFamily="34" charset="0"/>
              <a:ea typeface="Souce Sans Pro"/>
              <a:cs typeface="Arial" pitchFamily="34" charset="0"/>
              <a:sym typeface="Souce Sans Pro"/>
            </a:endParaRPr>
          </a:p>
        </p:txBody>
      </p:sp>
      <p:sp>
        <p:nvSpPr>
          <p:cNvPr id="100" name="Shape 100"/>
          <p:cNvSpPr txBox="1"/>
          <p:nvPr/>
        </p:nvSpPr>
        <p:spPr>
          <a:xfrm>
            <a:off x="762000" y="1371600"/>
            <a:ext cx="7520939" cy="4724400"/>
          </a:xfrm>
          <a:prstGeom prst="rect">
            <a:avLst/>
          </a:prstGeom>
          <a:noFill/>
          <a:ln>
            <a:noFill/>
          </a:ln>
        </p:spPr>
        <p:txBody>
          <a:bodyPr lIns="91425" tIns="45700" rIns="91425" bIns="45700" anchor="t" anchorCtr="0">
            <a:noAutofit/>
          </a:bodyPr>
          <a:lstStyle/>
          <a:p>
            <a:pPr>
              <a:lnSpc>
                <a:spcPct val="150000"/>
              </a:lnSpc>
              <a:buSzPct val="25000"/>
            </a:pPr>
            <a:r>
              <a:rPr lang="en-US" sz="1800" b="1" dirty="0" smtClean="0">
                <a:solidFill>
                  <a:schemeClr val="tx2"/>
                </a:solidFill>
              </a:rPr>
              <a:t>Introduction </a:t>
            </a:r>
          </a:p>
          <a:p>
            <a:pPr lvl="0">
              <a:lnSpc>
                <a:spcPct val="150000"/>
              </a:lnSpc>
              <a:buSzPct val="25000"/>
            </a:pPr>
            <a:endParaRPr lang="en-US" dirty="0" smtClean="0">
              <a:solidFill>
                <a:schemeClr val="dk1"/>
              </a:solidFill>
            </a:endParaRPr>
          </a:p>
          <a:p>
            <a:pPr lvl="0">
              <a:lnSpc>
                <a:spcPct val="150000"/>
              </a:lnSpc>
              <a:buSzPct val="25000"/>
            </a:pPr>
            <a:r>
              <a:rPr lang="en-US" dirty="0" smtClean="0">
                <a:solidFill>
                  <a:schemeClr val="dk1"/>
                </a:solidFill>
              </a:rPr>
              <a:t>PAC </a:t>
            </a:r>
            <a:r>
              <a:rPr lang="en-US" dirty="0" smtClean="0">
                <a:solidFill>
                  <a:schemeClr val="dk1"/>
                </a:solidFill>
              </a:rPr>
              <a:t>Resources is a small manufacturing company located in a mid-sized city in</a:t>
            </a:r>
          </a:p>
          <a:p>
            <a:pPr lvl="0">
              <a:lnSpc>
                <a:spcPct val="150000"/>
              </a:lnSpc>
              <a:buSzPct val="25000"/>
            </a:pPr>
            <a:r>
              <a:rPr lang="en-US" dirty="0" smtClean="0">
                <a:solidFill>
                  <a:schemeClr val="dk1"/>
                </a:solidFill>
              </a:rPr>
              <a:t>the upper Midwest. PAC manufactures high-quality specialty components for</a:t>
            </a:r>
          </a:p>
          <a:p>
            <a:pPr lvl="0">
              <a:lnSpc>
                <a:spcPct val="150000"/>
              </a:lnSpc>
              <a:buSzPct val="25000"/>
            </a:pPr>
            <a:r>
              <a:rPr lang="en-US" dirty="0" smtClean="0">
                <a:solidFill>
                  <a:schemeClr val="dk1"/>
                </a:solidFill>
              </a:rPr>
              <a:t>the computer industry. PAC has not been significantly affected by the latest downturn in the</a:t>
            </a:r>
          </a:p>
          <a:p>
            <a:pPr lvl="0">
              <a:lnSpc>
                <a:spcPct val="150000"/>
              </a:lnSpc>
              <a:buSzPct val="25000"/>
            </a:pPr>
            <a:r>
              <a:rPr lang="en-US" dirty="0" smtClean="0">
                <a:solidFill>
                  <a:schemeClr val="dk1"/>
                </a:solidFill>
              </a:rPr>
              <a:t>industry. Its market niche continues to be high-quality, specialized equipment.</a:t>
            </a:r>
          </a:p>
          <a:p>
            <a:pPr lvl="0">
              <a:lnSpc>
                <a:spcPct val="150000"/>
              </a:lnSpc>
              <a:buSzPct val="25000"/>
            </a:pPr>
            <a:r>
              <a:rPr lang="en-US" dirty="0" smtClean="0">
                <a:solidFill>
                  <a:schemeClr val="dk1"/>
                </a:solidFill>
              </a:rPr>
              <a:t>The company is proud that its products continue to be made in the United </a:t>
            </a:r>
            <a:r>
              <a:rPr lang="en-US" dirty="0" smtClean="0">
                <a:solidFill>
                  <a:schemeClr val="dk1"/>
                </a:solidFill>
              </a:rPr>
              <a:t>States. PAC Resources Inc. has a vibrant and active HR department which like most HR departments needs to be a strategic business partner to the company.</a:t>
            </a:r>
          </a:p>
          <a:p>
            <a:pPr lvl="0">
              <a:lnSpc>
                <a:spcPct val="150000"/>
              </a:lnSpc>
              <a:buSzPct val="25000"/>
            </a:pPr>
            <a:r>
              <a:rPr lang="en-US" sz="1800" b="1" dirty="0" smtClean="0">
                <a:solidFill>
                  <a:schemeClr val="tx2"/>
                </a:solidFill>
              </a:rPr>
              <a:t/>
            </a:r>
            <a:br>
              <a:rPr lang="en-US" sz="1800" b="1" dirty="0" smtClean="0">
                <a:solidFill>
                  <a:schemeClr val="tx2"/>
                </a:solidFill>
              </a:rPr>
            </a:br>
            <a:r>
              <a:rPr lang="en-US" sz="1800" b="1" dirty="0" smtClean="0">
                <a:solidFill>
                  <a:schemeClr val="tx2"/>
                </a:solidFill>
              </a:rPr>
              <a:t>Purpose</a:t>
            </a:r>
          </a:p>
          <a:p>
            <a:pPr>
              <a:lnSpc>
                <a:spcPct val="150000"/>
              </a:lnSpc>
              <a:buSzPct val="25000"/>
            </a:pPr>
            <a:r>
              <a:rPr lang="en-US" dirty="0" smtClean="0">
                <a:solidFill>
                  <a:schemeClr val="dk1"/>
                </a:solidFill>
              </a:rPr>
              <a:t>The purpose of this paper is to use of common business tools and SWOT analysis to assess the HR domains and the role the HR function is performing at PAC Resources Inc.</a:t>
            </a:r>
          </a:p>
          <a:p>
            <a:pPr lvl="0">
              <a:lnSpc>
                <a:spcPct val="150000"/>
              </a:lnSpc>
              <a:buSzPct val="25000"/>
            </a:pPr>
            <a:endParaRPr sz="1800" b="0" i="0" u="none" strike="noStrike" cap="none" baseline="0">
              <a:solidFill>
                <a:schemeClr val="dk1"/>
              </a:solidFill>
              <a:latin typeface="Source Sans Pro"/>
              <a:ea typeface="Source Sans Pro"/>
              <a:cs typeface="Source Sans Pro"/>
              <a:sym typeface="Source Sans Pro"/>
            </a:endParaRPr>
          </a:p>
        </p:txBody>
      </p:sp>
      <p:sp>
        <p:nvSpPr>
          <p:cNvPr id="101" name="Shape 101"/>
          <p:cNvSpPr txBox="1"/>
          <p:nvPr/>
        </p:nvSpPr>
        <p:spPr>
          <a:xfrm>
            <a:off x="838200" y="3124200"/>
            <a:ext cx="1108220"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lang="en-US" sz="1800" b="1" i="0" u="none" strike="noStrike" cap="none" baseline="0" dirty="0">
              <a:solidFill>
                <a:schemeClr val="tx2"/>
              </a:solidFill>
              <a:latin typeface="Arial"/>
              <a:ea typeface="Arial"/>
              <a:cs typeface="Arial"/>
              <a:sym typeface="Aria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7" name="Shape 107"/>
          <p:cNvSpPr txBox="1">
            <a:spLocks noGrp="1"/>
          </p:cNvSpPr>
          <p:nvPr>
            <p:ph idx="1"/>
          </p:nvPr>
        </p:nvSpPr>
        <p:spPr>
          <a:xfrm>
            <a:off x="838200" y="1676400"/>
            <a:ext cx="7520999" cy="4267200"/>
          </a:xfrm>
          <a:prstGeom prst="rect">
            <a:avLst/>
          </a:prstGeom>
          <a:noFill/>
          <a:ln>
            <a:noFill/>
          </a:ln>
        </p:spPr>
        <p:txBody>
          <a:bodyPr lIns="91425" tIns="45700" rIns="91425" bIns="45700" anchor="t" anchorCtr="0">
            <a:noAutofit/>
          </a:bodyPr>
          <a:lstStyle/>
          <a:p>
            <a:pPr marL="0" lvl="0" indent="0">
              <a:lnSpc>
                <a:spcPct val="150000"/>
              </a:lnSpc>
              <a:spcBef>
                <a:spcPts val="0"/>
              </a:spcBef>
              <a:buClr>
                <a:schemeClr val="dk1"/>
              </a:buClr>
              <a:buSzPct val="25000"/>
              <a:buNone/>
            </a:pPr>
            <a:r>
              <a:rPr lang="en-US" sz="1400" dirty="0" smtClean="0">
                <a:solidFill>
                  <a:schemeClr val="dk1"/>
                </a:solidFill>
                <a:latin typeface="Arial" pitchFamily="34" charset="0"/>
                <a:ea typeface="Source Sans Pro"/>
                <a:cs typeface="Arial" pitchFamily="34" charset="0"/>
                <a:sym typeface="Source Sans Pro"/>
              </a:rPr>
              <a:t>The course commentary shows the Society for Human Resource Management (SHRM) defining competencies as the knowledge, skills, and abilities required to perform a specific task or function</a:t>
            </a:r>
            <a:r>
              <a:rPr lang="en-US" sz="1400" dirty="0" smtClean="0">
                <a:solidFill>
                  <a:schemeClr val="dk1"/>
                </a:solidFill>
                <a:latin typeface="Arial" pitchFamily="34" charset="0"/>
                <a:ea typeface="Source Sans Pro"/>
                <a:cs typeface="Arial" pitchFamily="34" charset="0"/>
                <a:sym typeface="Source Sans Pro"/>
              </a:rPr>
              <a:t>.</a:t>
            </a:r>
          </a:p>
          <a:p>
            <a:pPr marL="0" lvl="0" indent="0">
              <a:lnSpc>
                <a:spcPct val="150000"/>
              </a:lnSpc>
              <a:spcBef>
                <a:spcPts val="0"/>
              </a:spcBef>
              <a:buClr>
                <a:schemeClr val="dk1"/>
              </a:buClr>
              <a:buSzPct val="25000"/>
              <a:buNone/>
            </a:pPr>
            <a:r>
              <a:rPr lang="en-US" sz="1400" b="0" i="0" u="none" strike="noStrike" cap="none" baseline="0" dirty="0" smtClean="0">
                <a:solidFill>
                  <a:schemeClr val="dk1"/>
                </a:solidFill>
                <a:latin typeface="Arial" pitchFamily="34" charset="0"/>
                <a:ea typeface="Source Sans Pro"/>
                <a:cs typeface="Arial" pitchFamily="34" charset="0"/>
                <a:sym typeface="Source Sans Pro"/>
              </a:rPr>
              <a:t>According to the case study, the employees at PAC Resources Inc. has the knowledge,</a:t>
            </a:r>
            <a:r>
              <a:rPr lang="en-US" sz="1400" b="0" i="0" u="none" strike="noStrike" cap="none" dirty="0" smtClean="0">
                <a:solidFill>
                  <a:schemeClr val="dk1"/>
                </a:solidFill>
                <a:latin typeface="Arial" pitchFamily="34" charset="0"/>
                <a:ea typeface="Source Sans Pro"/>
                <a:cs typeface="Arial" pitchFamily="34" charset="0"/>
                <a:sym typeface="Source Sans Pro"/>
              </a:rPr>
              <a:t> skills and abilities to perform thei</a:t>
            </a:r>
            <a:r>
              <a:rPr lang="en-US" sz="1400" dirty="0" smtClean="0">
                <a:solidFill>
                  <a:schemeClr val="dk1"/>
                </a:solidFill>
                <a:latin typeface="Arial" pitchFamily="34" charset="0"/>
                <a:ea typeface="Source Sans Pro"/>
                <a:cs typeface="Arial" pitchFamily="34" charset="0"/>
                <a:sym typeface="Source Sans Pro"/>
              </a:rPr>
              <a:t>r related tasks. Employee performances did not come up as a major concern in the case study hence it may be assumed that requisite employee competencies are satisfied. Nonetheless, it was revealed from the SWOT analysis that there may be an issue with total rewards and employee and labor relations which seems to infer an lack of strategic capability of the HR department in satisfying these and maybe a few more areas. </a:t>
            </a:r>
            <a:endParaRPr lang="en-US" sz="1400" b="0" i="0" u="none" strike="noStrike" cap="none" baseline="0" dirty="0">
              <a:solidFill>
                <a:schemeClr val="dk1"/>
              </a:solidFill>
              <a:latin typeface="Arial" pitchFamily="34" charset="0"/>
              <a:ea typeface="Source Sans Pro"/>
              <a:cs typeface="Arial" pitchFamily="34" charset="0"/>
              <a:sym typeface="Source Sans Pro"/>
            </a:endParaRPr>
          </a:p>
        </p:txBody>
      </p:sp>
      <p:sp>
        <p:nvSpPr>
          <p:cNvPr id="106" name="Shape 106"/>
          <p:cNvSpPr txBox="1">
            <a:spLocks noGrp="1"/>
          </p:cNvSpPr>
          <p:nvPr>
            <p:ph type="title"/>
          </p:nvPr>
        </p:nvSpPr>
        <p:spPr>
          <a:prstGeom prst="rect">
            <a:avLst/>
          </a:prstGeom>
          <a:noFill/>
          <a:ln>
            <a:noFill/>
          </a:ln>
        </p:spPr>
        <p:txBody>
          <a:bodyPr lIns="91425" tIns="45700" rIns="91425" bIns="45700" anchor="ctr" anchorCtr="0">
            <a:noAutofit/>
          </a:bodyPr>
          <a:lstStyle/>
          <a:p>
            <a:pPr lvl="0">
              <a:buSzPct val="25000"/>
            </a:pPr>
            <a:r>
              <a:rPr lang="en-US" sz="2800" b="0" dirty="0" smtClean="0">
                <a:latin typeface="Arial" pitchFamily="34" charset="0"/>
                <a:cs typeface="Arial" pitchFamily="34" charset="0"/>
              </a:rPr>
              <a:t>PAC’s </a:t>
            </a:r>
            <a:r>
              <a:rPr lang="en-US" sz="2800" b="0" dirty="0" smtClean="0">
                <a:latin typeface="Arial" pitchFamily="34" charset="0"/>
                <a:cs typeface="Arial" pitchFamily="34" charset="0"/>
              </a:rPr>
              <a:t>Capabilities and Requisite Employee Competencies</a:t>
            </a:r>
            <a:endParaRPr lang="en-US" sz="2800" b="0" i="0" u="none" strike="noStrike" cap="none" baseline="0" dirty="0">
              <a:solidFill>
                <a:schemeClr val="dk1"/>
              </a:solidFill>
              <a:latin typeface="Arial" pitchFamily="34" charset="0"/>
              <a:ea typeface="Souce Sans Pro"/>
              <a:cs typeface="Arial" pitchFamily="34" charset="0"/>
              <a:sym typeface="Souce Sans Pro"/>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prstGeom prst="rect">
            <a:avLst/>
          </a:prstGeom>
          <a:noFill/>
          <a:ln>
            <a:noFill/>
          </a:ln>
        </p:spPr>
        <p:txBody>
          <a:bodyPr lIns="91425" tIns="45700" rIns="91425" bIns="45700" anchor="ctr" anchorCtr="0">
            <a:noAutofit/>
          </a:bodyPr>
          <a:lstStyle/>
          <a:p>
            <a:pPr lvl="0">
              <a:buSzPct val="25000"/>
            </a:pPr>
            <a:r>
              <a:rPr lang="en-US" sz="2800" b="0" dirty="0" smtClean="0">
                <a:latin typeface="Arial" pitchFamily="34" charset="0"/>
                <a:cs typeface="Arial" pitchFamily="34" charset="0"/>
              </a:rPr>
              <a:t>Challenges the </a:t>
            </a:r>
            <a:r>
              <a:rPr lang="en-US" sz="2800" b="0" dirty="0" smtClean="0">
                <a:latin typeface="Arial" pitchFamily="34" charset="0"/>
                <a:cs typeface="Arial" pitchFamily="34" charset="0"/>
              </a:rPr>
              <a:t>PAC Needs </a:t>
            </a:r>
            <a:r>
              <a:rPr lang="en-US" sz="2800" b="0" dirty="0" smtClean="0">
                <a:latin typeface="Arial" pitchFamily="34" charset="0"/>
                <a:cs typeface="Arial" pitchFamily="34" charset="0"/>
              </a:rPr>
              <a:t>to Address</a:t>
            </a:r>
            <a:endParaRPr lang="en-US" sz="2800" b="0" i="0" u="none" strike="noStrike" cap="none" baseline="0" dirty="0">
              <a:solidFill>
                <a:schemeClr val="dk1"/>
              </a:solidFill>
              <a:latin typeface="Arial" pitchFamily="34" charset="0"/>
              <a:ea typeface="Souce Sans Pro"/>
              <a:cs typeface="Arial" pitchFamily="34" charset="0"/>
              <a:sym typeface="Souce Sans Pro"/>
            </a:endParaRPr>
          </a:p>
        </p:txBody>
      </p:sp>
      <p:sp>
        <p:nvSpPr>
          <p:cNvPr id="113" name="Shape 113"/>
          <p:cNvSpPr txBox="1"/>
          <p:nvPr/>
        </p:nvSpPr>
        <p:spPr>
          <a:xfrm>
            <a:off x="533400" y="1143000"/>
            <a:ext cx="7200299" cy="4343400"/>
          </a:xfrm>
          <a:prstGeom prst="rect">
            <a:avLst/>
          </a:prstGeom>
          <a:noFill/>
          <a:ln>
            <a:noFill/>
          </a:ln>
        </p:spPr>
        <p:txBody>
          <a:bodyPr lIns="91425" tIns="91425" rIns="91425" bIns="91425" anchor="t" anchorCtr="0">
            <a:noAutofit/>
          </a:bodyPr>
          <a:lstStyle/>
          <a:p>
            <a:pPr lvl="0">
              <a:lnSpc>
                <a:spcPct val="150000"/>
              </a:lnSpc>
            </a:pPr>
            <a:r>
              <a:rPr lang="en-US" dirty="0" smtClean="0">
                <a:solidFill>
                  <a:schemeClr val="dk1"/>
                </a:solidFill>
                <a:latin typeface="Arial" pitchFamily="34" charset="0"/>
                <a:ea typeface="Source Sans Pro"/>
                <a:cs typeface="Arial" pitchFamily="34" charset="0"/>
                <a:sym typeface="Source Sans Pro"/>
              </a:rPr>
              <a:t>Three (3) areas for improvement at PAC Resources includes but is not limited to Total rewards, Employee </a:t>
            </a:r>
            <a:r>
              <a:rPr lang="en-US" dirty="0" smtClean="0">
                <a:solidFill>
                  <a:schemeClr val="dk1"/>
                </a:solidFill>
                <a:latin typeface="Arial" pitchFamily="34" charset="0"/>
                <a:ea typeface="Source Sans Pro"/>
                <a:cs typeface="Arial" pitchFamily="34" charset="0"/>
                <a:sym typeface="Source Sans Pro"/>
              </a:rPr>
              <a:t>and labor </a:t>
            </a:r>
            <a:r>
              <a:rPr lang="en-US" dirty="0" smtClean="0">
                <a:solidFill>
                  <a:schemeClr val="dk1"/>
                </a:solidFill>
                <a:latin typeface="Arial" pitchFamily="34" charset="0"/>
                <a:ea typeface="Source Sans Pro"/>
                <a:cs typeface="Arial" pitchFamily="34" charset="0"/>
                <a:sym typeface="Source Sans Pro"/>
              </a:rPr>
              <a:t>relations and Strategic leaders.</a:t>
            </a:r>
          </a:p>
          <a:p>
            <a:pPr lvl="0">
              <a:lnSpc>
                <a:spcPct val="150000"/>
              </a:lnSpc>
            </a:pPr>
            <a:endParaRPr lang="en-US" dirty="0" smtClean="0">
              <a:solidFill>
                <a:schemeClr val="dk1"/>
              </a:solidFill>
              <a:latin typeface="Arial" pitchFamily="34" charset="0"/>
              <a:ea typeface="Source Sans Pro"/>
              <a:cs typeface="Arial" pitchFamily="34" charset="0"/>
              <a:sym typeface="Source Sans Pro"/>
            </a:endParaRPr>
          </a:p>
          <a:p>
            <a:pPr lvl="0">
              <a:lnSpc>
                <a:spcPct val="150000"/>
              </a:lnSpc>
            </a:pPr>
            <a:r>
              <a:rPr lang="en-US" b="1" dirty="0" smtClean="0">
                <a:solidFill>
                  <a:schemeClr val="tx2"/>
                </a:solidFill>
                <a:latin typeface="Arial" pitchFamily="34" charset="0"/>
                <a:ea typeface="Source Sans Pro"/>
                <a:cs typeface="Arial" pitchFamily="34" charset="0"/>
                <a:sym typeface="Source Sans Pro"/>
              </a:rPr>
              <a:t>Total rewards</a:t>
            </a:r>
          </a:p>
          <a:p>
            <a:pPr lvl="0">
              <a:lnSpc>
                <a:spcPct val="150000"/>
              </a:lnSpc>
            </a:pPr>
            <a:r>
              <a:rPr lang="en-US" dirty="0" smtClean="0">
                <a:solidFill>
                  <a:schemeClr val="dk1"/>
                </a:solidFill>
                <a:latin typeface="Arial" pitchFamily="34" charset="0"/>
                <a:ea typeface="Source Sans Pro"/>
                <a:cs typeface="Arial" pitchFamily="34" charset="0"/>
                <a:sym typeface="Source Sans Pro"/>
              </a:rPr>
              <a:t>Although PAC pays at market rate and conducts a salary survey every three years to ensure </a:t>
            </a:r>
            <a:r>
              <a:rPr lang="en-US" dirty="0" smtClean="0">
                <a:solidFill>
                  <a:schemeClr val="dk1"/>
                </a:solidFill>
                <a:latin typeface="Arial" pitchFamily="34" charset="0"/>
                <a:ea typeface="Source Sans Pro"/>
                <a:cs typeface="Arial" pitchFamily="34" charset="0"/>
                <a:sym typeface="Source Sans Pro"/>
              </a:rPr>
              <a:t>the company </a:t>
            </a:r>
            <a:r>
              <a:rPr lang="en-US" dirty="0" smtClean="0">
                <a:solidFill>
                  <a:schemeClr val="dk1"/>
                </a:solidFill>
                <a:latin typeface="Arial" pitchFamily="34" charset="0"/>
                <a:ea typeface="Source Sans Pro"/>
                <a:cs typeface="Arial" pitchFamily="34" charset="0"/>
                <a:sym typeface="Source Sans Pro"/>
              </a:rPr>
              <a:t>remains competitive</a:t>
            </a:r>
            <a:r>
              <a:rPr lang="en-US" dirty="0" smtClean="0">
                <a:solidFill>
                  <a:schemeClr val="dk1"/>
                </a:solidFill>
                <a:latin typeface="Arial" pitchFamily="34" charset="0"/>
                <a:ea typeface="Source Sans Pro"/>
                <a:cs typeface="Arial" pitchFamily="34" charset="0"/>
                <a:sym typeface="Source Sans Pro"/>
              </a:rPr>
              <a:t>. The </a:t>
            </a:r>
            <a:r>
              <a:rPr lang="en-US" dirty="0" smtClean="0">
                <a:solidFill>
                  <a:schemeClr val="dk1"/>
                </a:solidFill>
                <a:latin typeface="Arial" pitchFamily="34" charset="0"/>
                <a:ea typeface="Source Sans Pro"/>
                <a:cs typeface="Arial" pitchFamily="34" charset="0"/>
                <a:sym typeface="Source Sans Pro"/>
              </a:rPr>
              <a:t>case study indicated that </a:t>
            </a:r>
            <a:r>
              <a:rPr lang="en-US" dirty="0" smtClean="0">
                <a:solidFill>
                  <a:schemeClr val="dk1"/>
                </a:solidFill>
                <a:latin typeface="Arial" pitchFamily="34" charset="0"/>
                <a:ea typeface="Source Sans Pro"/>
                <a:cs typeface="Arial" pitchFamily="34" charset="0"/>
                <a:sym typeface="Source Sans Pro"/>
              </a:rPr>
              <a:t>the </a:t>
            </a:r>
            <a:r>
              <a:rPr lang="en-US" dirty="0" smtClean="0">
                <a:solidFill>
                  <a:schemeClr val="dk1"/>
                </a:solidFill>
                <a:latin typeface="Arial" pitchFamily="34" charset="0"/>
                <a:ea typeface="Source Sans Pro"/>
                <a:cs typeface="Arial" pitchFamily="34" charset="0"/>
                <a:sym typeface="Source Sans Pro"/>
              </a:rPr>
              <a:t>newly restructured compensated program </a:t>
            </a:r>
            <a:r>
              <a:rPr lang="en-US" dirty="0" smtClean="0">
                <a:solidFill>
                  <a:schemeClr val="dk1"/>
                </a:solidFill>
                <a:latin typeface="Arial" pitchFamily="34" charset="0"/>
                <a:ea typeface="Source Sans Pro"/>
                <a:cs typeface="Arial" pitchFamily="34" charset="0"/>
                <a:sym typeface="Source Sans Pro"/>
              </a:rPr>
              <a:t>was met some resistance. There </a:t>
            </a:r>
            <a:r>
              <a:rPr lang="en-US" dirty="0" smtClean="0">
                <a:solidFill>
                  <a:schemeClr val="dk1"/>
                </a:solidFill>
                <a:latin typeface="Arial" pitchFamily="34" charset="0"/>
                <a:ea typeface="Source Sans Pro"/>
                <a:cs typeface="Arial" pitchFamily="34" charset="0"/>
                <a:sym typeface="Source Sans Pro"/>
              </a:rPr>
              <a:t>was outcry from some employees who </a:t>
            </a:r>
            <a:r>
              <a:rPr lang="en-US" dirty="0" smtClean="0">
                <a:solidFill>
                  <a:schemeClr val="dk1"/>
                </a:solidFill>
                <a:latin typeface="Arial" pitchFamily="34" charset="0"/>
                <a:ea typeface="Source Sans Pro"/>
                <a:cs typeface="Arial" pitchFamily="34" charset="0"/>
                <a:sym typeface="Source Sans Pro"/>
              </a:rPr>
              <a:t>claimed it </a:t>
            </a:r>
            <a:r>
              <a:rPr lang="en-US" dirty="0" smtClean="0">
                <a:solidFill>
                  <a:schemeClr val="dk1"/>
                </a:solidFill>
                <a:latin typeface="Arial" pitchFamily="34" charset="0"/>
                <a:ea typeface="Source Sans Pro"/>
                <a:cs typeface="Arial" pitchFamily="34" charset="0"/>
                <a:sym typeface="Source Sans Pro"/>
              </a:rPr>
              <a:t>was nothing but the loss of promotion levels and a manipulation of the system </a:t>
            </a:r>
            <a:r>
              <a:rPr lang="en-US" dirty="0" smtClean="0">
                <a:solidFill>
                  <a:schemeClr val="dk1"/>
                </a:solidFill>
                <a:latin typeface="Arial" pitchFamily="34" charset="0"/>
                <a:ea typeface="Source Sans Pro"/>
                <a:cs typeface="Arial" pitchFamily="34" charset="0"/>
                <a:sym typeface="Source Sans Pro"/>
              </a:rPr>
              <a:t>not to mention the claims </a:t>
            </a:r>
            <a:r>
              <a:rPr lang="en-US" dirty="0" smtClean="0">
                <a:solidFill>
                  <a:schemeClr val="dk1"/>
                </a:solidFill>
                <a:latin typeface="Arial" pitchFamily="34" charset="0"/>
                <a:ea typeface="Source Sans Pro"/>
                <a:cs typeface="Arial" pitchFamily="34" charset="0"/>
                <a:sym typeface="Source Sans Pro"/>
              </a:rPr>
              <a:t>of </a:t>
            </a:r>
            <a:r>
              <a:rPr lang="en-US" dirty="0" smtClean="0">
                <a:solidFill>
                  <a:schemeClr val="dk1"/>
                </a:solidFill>
                <a:latin typeface="Arial" pitchFamily="34" charset="0"/>
                <a:ea typeface="Source Sans Pro"/>
                <a:cs typeface="Arial" pitchFamily="34" charset="0"/>
                <a:sym typeface="Source Sans Pro"/>
              </a:rPr>
              <a:t>salary compression. PAC seems to have a serious total rewards challenge if the notion at the employee’s level is negative in this area.</a:t>
            </a:r>
            <a:endParaRPr lang="en-US" dirty="0" smtClean="0">
              <a:solidFill>
                <a:schemeClr val="dk1"/>
              </a:solidFill>
              <a:latin typeface="Arial" pitchFamily="34" charset="0"/>
              <a:ea typeface="Source Sans Pro"/>
              <a:cs typeface="Arial" pitchFamily="34" charset="0"/>
              <a:sym typeface="Source Sans Pro"/>
            </a:endParaRPr>
          </a:p>
          <a:p>
            <a:pPr lvl="0">
              <a:lnSpc>
                <a:spcPct val="150000"/>
              </a:lnSpc>
            </a:pPr>
            <a:endParaRPr lang="en-US" dirty="0" smtClean="0">
              <a:solidFill>
                <a:schemeClr val="dk1"/>
              </a:solidFill>
              <a:latin typeface="Arial" pitchFamily="34" charset="0"/>
              <a:ea typeface="Source Sans Pro"/>
              <a:cs typeface="Arial" pitchFamily="34" charset="0"/>
              <a:sym typeface="Source Sans Pro"/>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prstGeom prst="rect">
            <a:avLst/>
          </a:prstGeom>
          <a:noFill/>
          <a:ln>
            <a:noFill/>
          </a:ln>
        </p:spPr>
        <p:txBody>
          <a:bodyPr lIns="91425" tIns="45700" rIns="91425" bIns="45700" anchor="ctr" anchorCtr="0">
            <a:noAutofit/>
          </a:bodyPr>
          <a:lstStyle/>
          <a:p>
            <a:pPr lvl="0">
              <a:buSzPct val="25000"/>
            </a:pPr>
            <a:r>
              <a:rPr lang="en-US" sz="2800" b="0" dirty="0" smtClean="0">
                <a:latin typeface="Arial" pitchFamily="34" charset="0"/>
                <a:cs typeface="Arial" pitchFamily="34" charset="0"/>
              </a:rPr>
              <a:t>Challenges the </a:t>
            </a:r>
            <a:r>
              <a:rPr lang="en-US" sz="2800" b="0" dirty="0" smtClean="0">
                <a:latin typeface="Arial" pitchFamily="34" charset="0"/>
                <a:cs typeface="Arial" pitchFamily="34" charset="0"/>
              </a:rPr>
              <a:t>PAC Needs </a:t>
            </a:r>
            <a:r>
              <a:rPr lang="en-US" sz="2800" b="0" dirty="0" smtClean="0">
                <a:latin typeface="Arial" pitchFamily="34" charset="0"/>
                <a:cs typeface="Arial" pitchFamily="34" charset="0"/>
              </a:rPr>
              <a:t>to </a:t>
            </a:r>
            <a:r>
              <a:rPr lang="en-US" sz="2800" b="0" dirty="0" smtClean="0">
                <a:latin typeface="Arial" pitchFamily="34" charset="0"/>
                <a:cs typeface="Arial" pitchFamily="34" charset="0"/>
              </a:rPr>
              <a:t>Address – </a:t>
            </a:r>
            <a:r>
              <a:rPr lang="en-US" sz="2800" b="0" dirty="0" err="1" smtClean="0">
                <a:latin typeface="Arial" pitchFamily="34" charset="0"/>
                <a:cs typeface="Arial" pitchFamily="34" charset="0"/>
              </a:rPr>
              <a:t>Con’t</a:t>
            </a:r>
            <a:endParaRPr lang="en-US" sz="2800" b="0" i="0" u="none" strike="noStrike" cap="none" baseline="0" dirty="0">
              <a:solidFill>
                <a:schemeClr val="dk1"/>
              </a:solidFill>
              <a:latin typeface="Arial" pitchFamily="34" charset="0"/>
              <a:ea typeface="Souce Sans Pro"/>
              <a:cs typeface="Arial" pitchFamily="34" charset="0"/>
              <a:sym typeface="Souce Sans Pro"/>
            </a:endParaRPr>
          </a:p>
        </p:txBody>
      </p:sp>
      <p:sp>
        <p:nvSpPr>
          <p:cNvPr id="113" name="Shape 113"/>
          <p:cNvSpPr txBox="1"/>
          <p:nvPr/>
        </p:nvSpPr>
        <p:spPr>
          <a:xfrm>
            <a:off x="533400" y="1143000"/>
            <a:ext cx="7200299" cy="5562600"/>
          </a:xfrm>
          <a:prstGeom prst="rect">
            <a:avLst/>
          </a:prstGeom>
          <a:noFill/>
          <a:ln>
            <a:noFill/>
          </a:ln>
        </p:spPr>
        <p:txBody>
          <a:bodyPr lIns="91425" tIns="91425" rIns="91425" bIns="91425" anchor="t" anchorCtr="0">
            <a:noAutofit/>
          </a:bodyPr>
          <a:lstStyle/>
          <a:p>
            <a:pPr lvl="0">
              <a:lnSpc>
                <a:spcPct val="150000"/>
              </a:lnSpc>
            </a:pPr>
            <a:r>
              <a:rPr lang="en-US" b="1" dirty="0" smtClean="0">
                <a:solidFill>
                  <a:schemeClr val="tx2"/>
                </a:solidFill>
                <a:latin typeface="Arial" pitchFamily="34" charset="0"/>
                <a:ea typeface="Source Sans Pro"/>
                <a:cs typeface="Arial" pitchFamily="34" charset="0"/>
                <a:sym typeface="Source Sans Pro"/>
              </a:rPr>
              <a:t>Employee </a:t>
            </a:r>
            <a:r>
              <a:rPr lang="en-US" b="1" dirty="0" smtClean="0">
                <a:solidFill>
                  <a:schemeClr val="tx2"/>
                </a:solidFill>
                <a:latin typeface="Arial" pitchFamily="34" charset="0"/>
                <a:ea typeface="Source Sans Pro"/>
                <a:cs typeface="Arial" pitchFamily="34" charset="0"/>
                <a:sym typeface="Source Sans Pro"/>
              </a:rPr>
              <a:t>and labor relations</a:t>
            </a:r>
          </a:p>
          <a:p>
            <a:pPr lvl="0">
              <a:lnSpc>
                <a:spcPct val="150000"/>
              </a:lnSpc>
            </a:pPr>
            <a:r>
              <a:rPr lang="en-US" dirty="0" smtClean="0">
                <a:solidFill>
                  <a:schemeClr val="dk1"/>
                </a:solidFill>
                <a:latin typeface="Arial" pitchFamily="34" charset="0"/>
                <a:ea typeface="Source Sans Pro"/>
                <a:cs typeface="Arial" pitchFamily="34" charset="0"/>
                <a:sym typeface="Source Sans Pro"/>
              </a:rPr>
              <a:t>According to the case study, although </a:t>
            </a:r>
            <a:r>
              <a:rPr lang="en-US" dirty="0" smtClean="0">
                <a:solidFill>
                  <a:schemeClr val="dk1"/>
                </a:solidFill>
                <a:latin typeface="Arial" pitchFamily="34" charset="0"/>
                <a:ea typeface="Source Sans Pro"/>
                <a:cs typeface="Arial" pitchFamily="34" charset="0"/>
                <a:sym typeface="Source Sans Pro"/>
              </a:rPr>
              <a:t>PAC remains non-union, three years ago the organization went </a:t>
            </a:r>
            <a:r>
              <a:rPr lang="en-US" dirty="0" smtClean="0">
                <a:solidFill>
                  <a:schemeClr val="dk1"/>
                </a:solidFill>
                <a:latin typeface="Arial" pitchFamily="34" charset="0"/>
                <a:ea typeface="Source Sans Pro"/>
                <a:cs typeface="Arial" pitchFamily="34" charset="0"/>
                <a:sym typeface="Source Sans Pro"/>
              </a:rPr>
              <a:t>through a </a:t>
            </a:r>
            <a:r>
              <a:rPr lang="en-US" dirty="0" smtClean="0">
                <a:solidFill>
                  <a:schemeClr val="dk1"/>
                </a:solidFill>
                <a:latin typeface="Arial" pitchFamily="34" charset="0"/>
                <a:ea typeface="Source Sans Pro"/>
                <a:cs typeface="Arial" pitchFamily="34" charset="0"/>
                <a:sym typeface="Source Sans Pro"/>
              </a:rPr>
              <a:t>difficult period of employee unrest. There were complaints of poor management</a:t>
            </a:r>
            <a:r>
              <a:rPr lang="en-US" dirty="0" smtClean="0">
                <a:solidFill>
                  <a:schemeClr val="dk1"/>
                </a:solidFill>
                <a:latin typeface="Arial" pitchFamily="34" charset="0"/>
                <a:ea typeface="Source Sans Pro"/>
                <a:cs typeface="Arial" pitchFamily="34" charset="0"/>
                <a:sym typeface="Source Sans Pro"/>
              </a:rPr>
              <a:t>, inconsistently </a:t>
            </a:r>
            <a:r>
              <a:rPr lang="en-US" dirty="0" smtClean="0">
                <a:solidFill>
                  <a:schemeClr val="dk1"/>
                </a:solidFill>
                <a:latin typeface="Arial" pitchFamily="34" charset="0"/>
                <a:ea typeface="Source Sans Pro"/>
                <a:cs typeface="Arial" pitchFamily="34" charset="0"/>
                <a:sym typeface="Source Sans Pro"/>
              </a:rPr>
              <a:t>enforced policies and unfair practices regarding job changes </a:t>
            </a:r>
            <a:r>
              <a:rPr lang="en-US" dirty="0" smtClean="0">
                <a:solidFill>
                  <a:schemeClr val="dk1"/>
                </a:solidFill>
                <a:latin typeface="Arial" pitchFamily="34" charset="0"/>
                <a:ea typeface="Source Sans Pro"/>
                <a:cs typeface="Arial" pitchFamily="34" charset="0"/>
                <a:sym typeface="Source Sans Pro"/>
              </a:rPr>
              <a:t>and movement </a:t>
            </a:r>
            <a:r>
              <a:rPr lang="en-US" dirty="0" smtClean="0">
                <a:solidFill>
                  <a:schemeClr val="dk1"/>
                </a:solidFill>
                <a:latin typeface="Arial" pitchFamily="34" charset="0"/>
                <a:ea typeface="Source Sans Pro"/>
                <a:cs typeface="Arial" pitchFamily="34" charset="0"/>
                <a:sym typeface="Source Sans Pro"/>
              </a:rPr>
              <a:t>of employees within the </a:t>
            </a:r>
            <a:r>
              <a:rPr lang="en-US" dirty="0" smtClean="0">
                <a:solidFill>
                  <a:schemeClr val="dk1"/>
                </a:solidFill>
                <a:latin typeface="Arial" pitchFamily="34" charset="0"/>
                <a:ea typeface="Source Sans Pro"/>
                <a:cs typeface="Arial" pitchFamily="34" charset="0"/>
                <a:sym typeface="Source Sans Pro"/>
              </a:rPr>
              <a:t>organization. This indicated that the HR department is failing in this particular functional area and needs to address this challenge to remain competitive in the industry.</a:t>
            </a:r>
            <a:endParaRPr lang="en-US" dirty="0" smtClean="0">
              <a:solidFill>
                <a:schemeClr val="dk1"/>
              </a:solidFill>
              <a:latin typeface="Arial" pitchFamily="34" charset="0"/>
              <a:ea typeface="Source Sans Pro"/>
              <a:cs typeface="Arial" pitchFamily="34" charset="0"/>
              <a:sym typeface="Source Sans Pro"/>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prstGeom prst="rect">
            <a:avLst/>
          </a:prstGeom>
          <a:noFill/>
          <a:ln>
            <a:noFill/>
          </a:ln>
        </p:spPr>
        <p:txBody>
          <a:bodyPr lIns="91425" tIns="45700" rIns="91425" bIns="45700" anchor="ctr" anchorCtr="0">
            <a:noAutofit/>
          </a:bodyPr>
          <a:lstStyle/>
          <a:p>
            <a:pPr lvl="0">
              <a:buSzPct val="25000"/>
            </a:pPr>
            <a:r>
              <a:rPr lang="en-US" sz="2800" b="0" dirty="0" smtClean="0">
                <a:latin typeface="Arial" pitchFamily="34" charset="0"/>
                <a:cs typeface="Arial" pitchFamily="34" charset="0"/>
              </a:rPr>
              <a:t>Challenges the </a:t>
            </a:r>
            <a:r>
              <a:rPr lang="en-US" sz="2800" b="0" dirty="0" smtClean="0">
                <a:latin typeface="Arial" pitchFamily="34" charset="0"/>
                <a:cs typeface="Arial" pitchFamily="34" charset="0"/>
              </a:rPr>
              <a:t>PAC Needs </a:t>
            </a:r>
            <a:r>
              <a:rPr lang="en-US" sz="2800" b="0" dirty="0" smtClean="0">
                <a:latin typeface="Arial" pitchFamily="34" charset="0"/>
                <a:cs typeface="Arial" pitchFamily="34" charset="0"/>
              </a:rPr>
              <a:t>to </a:t>
            </a:r>
            <a:r>
              <a:rPr lang="en-US" sz="2800" b="0" dirty="0" smtClean="0">
                <a:latin typeface="Arial" pitchFamily="34" charset="0"/>
                <a:cs typeface="Arial" pitchFamily="34" charset="0"/>
              </a:rPr>
              <a:t>Address –</a:t>
            </a:r>
            <a:r>
              <a:rPr lang="en-US" sz="2800" b="0" dirty="0" err="1" smtClean="0">
                <a:latin typeface="Arial" pitchFamily="34" charset="0"/>
                <a:cs typeface="Arial" pitchFamily="34" charset="0"/>
              </a:rPr>
              <a:t>Con’t</a:t>
            </a:r>
            <a:endParaRPr lang="en-US" sz="2800" b="0" i="0" u="none" strike="noStrike" cap="none" baseline="0" dirty="0">
              <a:solidFill>
                <a:schemeClr val="dk1"/>
              </a:solidFill>
              <a:latin typeface="Arial" pitchFamily="34" charset="0"/>
              <a:ea typeface="Souce Sans Pro"/>
              <a:cs typeface="Arial" pitchFamily="34" charset="0"/>
              <a:sym typeface="Souce Sans Pro"/>
            </a:endParaRPr>
          </a:p>
        </p:txBody>
      </p:sp>
      <p:sp>
        <p:nvSpPr>
          <p:cNvPr id="113" name="Shape 113"/>
          <p:cNvSpPr txBox="1"/>
          <p:nvPr/>
        </p:nvSpPr>
        <p:spPr>
          <a:xfrm>
            <a:off x="533400" y="1143000"/>
            <a:ext cx="7200299" cy="4572000"/>
          </a:xfrm>
          <a:prstGeom prst="rect">
            <a:avLst/>
          </a:prstGeom>
          <a:noFill/>
          <a:ln>
            <a:noFill/>
          </a:ln>
        </p:spPr>
        <p:txBody>
          <a:bodyPr lIns="91425" tIns="91425" rIns="91425" bIns="91425" anchor="t" anchorCtr="0">
            <a:noAutofit/>
          </a:bodyPr>
          <a:lstStyle/>
          <a:p>
            <a:pPr fontAlgn="t"/>
            <a:r>
              <a:rPr lang="en-US" b="1" dirty="0" smtClean="0">
                <a:solidFill>
                  <a:schemeClr val="tx2"/>
                </a:solidFill>
                <a:latin typeface="Arial" pitchFamily="34" charset="0"/>
                <a:cs typeface="Arial" pitchFamily="34" charset="0"/>
              </a:rPr>
              <a:t>Culture and change champion</a:t>
            </a:r>
          </a:p>
          <a:p>
            <a:pPr lvl="0">
              <a:lnSpc>
                <a:spcPct val="150000"/>
              </a:lnSpc>
            </a:pPr>
            <a:r>
              <a:rPr lang="en-US" dirty="0" smtClean="0">
                <a:solidFill>
                  <a:schemeClr val="tx2"/>
                </a:solidFill>
                <a:latin typeface="Arial" pitchFamily="34" charset="0"/>
                <a:ea typeface="Source Sans Pro"/>
                <a:cs typeface="Arial" pitchFamily="34" charset="0"/>
                <a:sym typeface="Source Sans Pro"/>
              </a:rPr>
              <a:t>According to the case study, two </a:t>
            </a:r>
            <a:r>
              <a:rPr lang="en-US" dirty="0" smtClean="0">
                <a:solidFill>
                  <a:schemeClr val="tx2"/>
                </a:solidFill>
                <a:latin typeface="Arial" pitchFamily="34" charset="0"/>
                <a:ea typeface="Source Sans Pro"/>
                <a:cs typeface="Arial" pitchFamily="34" charset="0"/>
                <a:sym typeface="Source Sans Pro"/>
              </a:rPr>
              <a:t>years ago, Culbertson restructured the compensation</a:t>
            </a:r>
          </a:p>
          <a:p>
            <a:pPr lvl="0">
              <a:lnSpc>
                <a:spcPct val="150000"/>
              </a:lnSpc>
            </a:pPr>
            <a:r>
              <a:rPr lang="en-US" dirty="0" smtClean="0">
                <a:solidFill>
                  <a:schemeClr val="tx2"/>
                </a:solidFill>
                <a:latin typeface="Arial" pitchFamily="34" charset="0"/>
                <a:ea typeface="Source Sans Pro"/>
                <a:cs typeface="Arial" pitchFamily="34" charset="0"/>
                <a:sym typeface="Source Sans Pro"/>
              </a:rPr>
              <a:t>system by </a:t>
            </a:r>
            <a:r>
              <a:rPr lang="en-US" dirty="0" smtClean="0">
                <a:solidFill>
                  <a:schemeClr val="tx2"/>
                </a:solidFill>
                <a:latin typeface="Arial" pitchFamily="34" charset="0"/>
                <a:ea typeface="Source Sans Pro"/>
                <a:cs typeface="Arial" pitchFamily="34" charset="0"/>
                <a:sym typeface="Source Sans Pro"/>
              </a:rPr>
              <a:t>broad banding </a:t>
            </a:r>
            <a:r>
              <a:rPr lang="en-US" dirty="0" smtClean="0">
                <a:solidFill>
                  <a:schemeClr val="tx2"/>
                </a:solidFill>
                <a:latin typeface="Arial" pitchFamily="34" charset="0"/>
                <a:ea typeface="Source Sans Pro"/>
                <a:cs typeface="Arial" pitchFamily="34" charset="0"/>
                <a:sym typeface="Source Sans Pro"/>
              </a:rPr>
              <a:t>14 salary grade levels into a far simpler system of five levels.</a:t>
            </a:r>
          </a:p>
          <a:p>
            <a:pPr lvl="0">
              <a:lnSpc>
                <a:spcPct val="150000"/>
              </a:lnSpc>
            </a:pPr>
            <a:r>
              <a:rPr lang="en-US" dirty="0" smtClean="0">
                <a:solidFill>
                  <a:schemeClr val="tx2"/>
                </a:solidFill>
                <a:latin typeface="Arial" pitchFamily="34" charset="0"/>
                <a:ea typeface="Source Sans Pro"/>
                <a:cs typeface="Arial" pitchFamily="34" charset="0"/>
                <a:sym typeface="Source Sans Pro"/>
              </a:rPr>
              <a:t>Culbertson expected some resistance because there are always people who hate</a:t>
            </a:r>
          </a:p>
          <a:p>
            <a:pPr lvl="0">
              <a:lnSpc>
                <a:spcPct val="150000"/>
              </a:lnSpc>
            </a:pPr>
            <a:r>
              <a:rPr lang="en-US" dirty="0" smtClean="0">
                <a:solidFill>
                  <a:schemeClr val="tx2"/>
                </a:solidFill>
                <a:latin typeface="Arial" pitchFamily="34" charset="0"/>
                <a:ea typeface="Source Sans Pro"/>
                <a:cs typeface="Arial" pitchFamily="34" charset="0"/>
                <a:sym typeface="Source Sans Pro"/>
              </a:rPr>
              <a:t>change, but he hadn’t anticipated the outcry from some employees who claimed</a:t>
            </a:r>
          </a:p>
          <a:p>
            <a:pPr lvl="0">
              <a:lnSpc>
                <a:spcPct val="150000"/>
              </a:lnSpc>
            </a:pPr>
            <a:r>
              <a:rPr lang="en-US" dirty="0" smtClean="0">
                <a:solidFill>
                  <a:schemeClr val="tx2"/>
                </a:solidFill>
                <a:latin typeface="Arial" pitchFamily="34" charset="0"/>
                <a:ea typeface="Source Sans Pro"/>
                <a:cs typeface="Arial" pitchFamily="34" charset="0"/>
                <a:sym typeface="Source Sans Pro"/>
              </a:rPr>
              <a:t>it was nothing but the loss of promotion levels and a manipulation of the system</a:t>
            </a:r>
            <a:r>
              <a:rPr lang="en-US" dirty="0" smtClean="0">
                <a:solidFill>
                  <a:schemeClr val="tx2"/>
                </a:solidFill>
                <a:latin typeface="Arial" pitchFamily="34" charset="0"/>
                <a:ea typeface="Source Sans Pro"/>
                <a:cs typeface="Arial" pitchFamily="34" charset="0"/>
                <a:sym typeface="Source Sans Pro"/>
              </a:rPr>
              <a:t>.</a:t>
            </a:r>
          </a:p>
          <a:p>
            <a:pPr lvl="0">
              <a:lnSpc>
                <a:spcPct val="150000"/>
              </a:lnSpc>
            </a:pPr>
            <a:r>
              <a:rPr lang="en-US" dirty="0" smtClean="0">
                <a:solidFill>
                  <a:schemeClr val="tx2"/>
                </a:solidFill>
                <a:latin typeface="Arial" pitchFamily="34" charset="0"/>
                <a:ea typeface="Source Sans Pro"/>
                <a:cs typeface="Arial" pitchFamily="34" charset="0"/>
                <a:sym typeface="Source Sans Pro"/>
              </a:rPr>
              <a:t>As a culture and change champion, HR professionals needs to anticipates resistance and plan accordingly. Implementing change that increases discomfort and dissatisfaction by employees shows a need for improvement henc</a:t>
            </a:r>
            <a:r>
              <a:rPr lang="en-US" dirty="0" smtClean="0">
                <a:solidFill>
                  <a:schemeClr val="tx2"/>
                </a:solidFill>
                <a:latin typeface="Arial" pitchFamily="34" charset="0"/>
                <a:ea typeface="Source Sans Pro"/>
                <a:cs typeface="Arial" pitchFamily="34" charset="0"/>
                <a:sym typeface="Source Sans Pro"/>
              </a:rPr>
              <a:t>e this is one of the challenges PAC needs to mitigate to remain cutting edge and competitive.</a:t>
            </a:r>
            <a:endParaRPr lang="en-US" dirty="0">
              <a:solidFill>
                <a:schemeClr val="tx2"/>
              </a:solidFill>
              <a:latin typeface="Arial" pitchFamily="34" charset="0"/>
              <a:ea typeface="Source Sans Pro"/>
              <a:cs typeface="Arial" pitchFamily="34" charset="0"/>
              <a:sym typeface="Source Sans Pro"/>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prstGeom prst="rect">
            <a:avLst/>
          </a:prstGeom>
          <a:noFill/>
          <a:ln>
            <a:noFill/>
          </a:ln>
        </p:spPr>
        <p:txBody>
          <a:bodyPr lIns="91425" tIns="45700" rIns="91425" bIns="45700" anchor="ctr" anchorCtr="0">
            <a:noAutofit/>
          </a:bodyPr>
          <a:lstStyle/>
          <a:p>
            <a:pPr lvl="0">
              <a:buSzPct val="25000"/>
            </a:pPr>
            <a:r>
              <a:rPr lang="en-US" sz="2800" b="0" dirty="0" smtClean="0">
                <a:latin typeface="Arial" pitchFamily="34" charset="0"/>
                <a:cs typeface="Arial" pitchFamily="34" charset="0"/>
              </a:rPr>
              <a:t>Summary of Findings </a:t>
            </a:r>
            <a:r>
              <a:rPr lang="en-US" sz="2800" b="0" dirty="0" smtClean="0">
                <a:latin typeface="Arial" pitchFamily="34" charset="0"/>
                <a:cs typeface="Arial" pitchFamily="34" charset="0"/>
              </a:rPr>
              <a:t>of the SWOT Assessment for the HR function</a:t>
            </a:r>
            <a:endParaRPr lang="en-US" sz="2800" b="0" i="0" u="none" strike="noStrike" cap="none" baseline="0" dirty="0">
              <a:solidFill>
                <a:schemeClr val="dk1"/>
              </a:solidFill>
              <a:latin typeface="Arial" pitchFamily="34" charset="0"/>
              <a:ea typeface="Souce Sans Pro"/>
              <a:cs typeface="Arial" pitchFamily="34" charset="0"/>
              <a:sym typeface="Souce Sans Pro"/>
            </a:endParaRPr>
          </a:p>
        </p:txBody>
      </p:sp>
      <p:sp>
        <p:nvSpPr>
          <p:cNvPr id="4" name="Content Placeholder 3"/>
          <p:cNvSpPr>
            <a:spLocks noGrp="1"/>
          </p:cNvSpPr>
          <p:nvPr>
            <p:ph idx="1"/>
          </p:nvPr>
        </p:nvSpPr>
        <p:spPr/>
        <p:txBody>
          <a:bodyPr>
            <a:normAutofit/>
          </a:bodyPr>
          <a:lstStyle/>
          <a:p>
            <a:pPr marL="0" indent="0">
              <a:lnSpc>
                <a:spcPct val="150000"/>
              </a:lnSpc>
              <a:buNone/>
            </a:pPr>
            <a:r>
              <a:rPr lang="en-US" sz="1400" dirty="0" smtClean="0">
                <a:latin typeface="Arial" pitchFamily="34" charset="0"/>
                <a:cs typeface="Arial" pitchFamily="34" charset="0"/>
              </a:rPr>
              <a:t>The SWOT analysis for PAC Resources Inc. resulted in more strengths than weaknesses which is very positive for the company. Having said that, it is important to note that the areas of weakness are very vital in the success of the company and as such needs immediate attention and focus. </a:t>
            </a:r>
            <a:endParaRPr lang="en-US" sz="1400" dirty="0" smtClean="0">
              <a:latin typeface="Arial" pitchFamily="34" charset="0"/>
              <a:cs typeface="Arial" pitchFamily="34" charset="0"/>
            </a:endParaRPr>
          </a:p>
          <a:p>
            <a:pPr marL="0" indent="0">
              <a:lnSpc>
                <a:spcPct val="150000"/>
              </a:lnSpc>
              <a:buNone/>
            </a:pPr>
            <a:r>
              <a:rPr lang="en-US" sz="1400" dirty="0" smtClean="0">
                <a:latin typeface="Arial" pitchFamily="34" charset="0"/>
                <a:cs typeface="Arial" pitchFamily="34" charset="0"/>
              </a:rPr>
              <a:t>The </a:t>
            </a:r>
            <a:r>
              <a:rPr lang="en-US" sz="1400" dirty="0" smtClean="0">
                <a:latin typeface="Arial" pitchFamily="34" charset="0"/>
                <a:cs typeface="Arial" pitchFamily="34" charset="0"/>
              </a:rPr>
              <a:t>case study indicated that the newly restructured compensated program was met some </a:t>
            </a:r>
            <a:r>
              <a:rPr lang="en-US" sz="1400" dirty="0" smtClean="0">
                <a:latin typeface="Arial" pitchFamily="34" charset="0"/>
                <a:cs typeface="Arial" pitchFamily="34" charset="0"/>
              </a:rPr>
              <a:t>resistance. This indicates that the total reward function of the HT departments needs focus. As for a strength; recruiting </a:t>
            </a:r>
            <a:r>
              <a:rPr lang="en-US" sz="1400" dirty="0" smtClean="0">
                <a:latin typeface="Arial" pitchFamily="34" charset="0"/>
                <a:cs typeface="Arial" pitchFamily="34" charset="0"/>
              </a:rPr>
              <a:t>seems to be a tightly ran </a:t>
            </a:r>
            <a:r>
              <a:rPr lang="en-US" sz="1400" dirty="0" smtClean="0">
                <a:latin typeface="Arial" pitchFamily="34" charset="0"/>
                <a:cs typeface="Arial" pitchFamily="34" charset="0"/>
              </a:rPr>
              <a:t>with </a:t>
            </a:r>
            <a:r>
              <a:rPr lang="en-US" sz="1400" dirty="0" smtClean="0">
                <a:latin typeface="Arial" pitchFamily="34" charset="0"/>
                <a:cs typeface="Arial" pitchFamily="34" charset="0"/>
              </a:rPr>
              <a:t>a centralized approach including a telephone employment hotline and the company’s job line web </a:t>
            </a:r>
            <a:r>
              <a:rPr lang="en-US" sz="1400" dirty="0" smtClean="0">
                <a:latin typeface="Arial" pitchFamily="34" charset="0"/>
                <a:cs typeface="Arial" pitchFamily="34" charset="0"/>
              </a:rPr>
              <a:t>site while on the other hand, there </a:t>
            </a:r>
            <a:r>
              <a:rPr lang="en-US" sz="1400" dirty="0" smtClean="0">
                <a:latin typeface="Arial" pitchFamily="34" charset="0"/>
                <a:cs typeface="Arial" pitchFamily="34" charset="0"/>
              </a:rPr>
              <a:t>were complaints of poor management, inconsistently enforced policies and unfair practices regarding job changes and movement of employees within the organization. </a:t>
            </a:r>
            <a:endParaRPr lang="en-US" sz="1400" dirty="0">
              <a:latin typeface="Arial" pitchFamily="34" charset="0"/>
              <a:cs typeface="Arial" pitchFamily="34" charset="0"/>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Shape 125"/>
          <p:cNvSpPr txBox="1">
            <a:spLocks noGrp="1"/>
          </p:cNvSpPr>
          <p:nvPr>
            <p:ph idx="1"/>
          </p:nvPr>
        </p:nvSpPr>
        <p:spPr>
          <a:xfrm>
            <a:off x="457200" y="1295400"/>
            <a:ext cx="8229600" cy="4711891"/>
          </a:xfrm>
          <a:prstGeom prst="rect">
            <a:avLst/>
          </a:prstGeom>
        </p:spPr>
        <p:txBody>
          <a:bodyPr lIns="91425" tIns="91425" rIns="91425" bIns="91425" anchor="t" anchorCtr="0">
            <a:noAutofit/>
          </a:bodyPr>
          <a:lstStyle/>
          <a:p>
            <a:pPr marL="0" lvl="0" indent="0">
              <a:lnSpc>
                <a:spcPct val="150000"/>
              </a:lnSpc>
              <a:spcBef>
                <a:spcPts val="0"/>
              </a:spcBef>
              <a:buNone/>
            </a:pPr>
            <a:r>
              <a:rPr lang="en-US" sz="1600" dirty="0">
                <a:solidFill>
                  <a:schemeClr val="dk1"/>
                </a:solidFill>
                <a:latin typeface="Source Sans Pro"/>
                <a:ea typeface="Source Sans Pro"/>
                <a:cs typeface="Source Sans Pro"/>
                <a:sym typeface="Source Sans Pro"/>
              </a:rPr>
              <a:t>According to </a:t>
            </a:r>
            <a:r>
              <a:rPr lang="en-US" sz="1600" dirty="0" smtClean="0">
                <a:solidFill>
                  <a:schemeClr val="dk1"/>
                </a:solidFill>
                <a:latin typeface="Source Sans Pro"/>
                <a:ea typeface="Source Sans Pro"/>
                <a:cs typeface="Source Sans Pro"/>
                <a:sym typeface="Source Sans Pro"/>
              </a:rPr>
              <a:t>Dave Ulrich  </a:t>
            </a:r>
            <a:r>
              <a:rPr lang="en-US" sz="1600" dirty="0" smtClean="0">
                <a:solidFill>
                  <a:schemeClr val="dk1"/>
                </a:solidFill>
                <a:latin typeface="Source Sans Pro"/>
                <a:ea typeface="Source Sans Pro"/>
                <a:cs typeface="Source Sans Pro"/>
                <a:sym typeface="Source Sans Pro"/>
              </a:rPr>
              <a:t>(</a:t>
            </a:r>
            <a:r>
              <a:rPr lang="en-US" sz="1600" dirty="0" smtClean="0">
                <a:solidFill>
                  <a:schemeClr val="dk1"/>
                </a:solidFill>
                <a:latin typeface="Source Sans Pro"/>
                <a:ea typeface="Source Sans Pro"/>
                <a:cs typeface="Source Sans Pro"/>
                <a:sym typeface="Source Sans Pro"/>
              </a:rPr>
              <a:t>2012), </a:t>
            </a:r>
            <a:r>
              <a:rPr lang="en-US" sz="1600" dirty="0" smtClean="0">
                <a:solidFill>
                  <a:schemeClr val="dk1"/>
                </a:solidFill>
                <a:latin typeface="Source Sans Pro"/>
                <a:ea typeface="Source Sans Pro"/>
                <a:cs typeface="Source Sans Pro"/>
                <a:sym typeface="Source Sans Pro"/>
              </a:rPr>
              <a:t>HR professionals in high-performing firms function as credible activists. They do what they say </a:t>
            </a:r>
            <a:r>
              <a:rPr lang="en-US" sz="1600" dirty="0" smtClean="0">
                <a:solidFill>
                  <a:schemeClr val="dk1"/>
                </a:solidFill>
                <a:latin typeface="Source Sans Pro"/>
                <a:ea typeface="Source Sans Pro"/>
                <a:cs typeface="Source Sans Pro"/>
                <a:sym typeface="Source Sans Pro"/>
              </a:rPr>
              <a:t>they </a:t>
            </a:r>
            <a:r>
              <a:rPr lang="en-US" sz="1600" dirty="0" smtClean="0">
                <a:solidFill>
                  <a:schemeClr val="dk1"/>
                </a:solidFill>
                <a:latin typeface="Source Sans Pro"/>
                <a:ea typeface="Source Sans Pro"/>
                <a:cs typeface="Source Sans Pro"/>
                <a:sym typeface="Source Sans Pro"/>
              </a:rPr>
              <a:t>will do. Such results-based integrity serves as the foundation of personal trust that, in turn, translates into professional credibility</a:t>
            </a:r>
            <a:r>
              <a:rPr lang="en-US" sz="1600" dirty="0" smtClean="0">
                <a:solidFill>
                  <a:schemeClr val="dk1"/>
                </a:solidFill>
                <a:latin typeface="Source Sans Pro"/>
                <a:ea typeface="Source Sans Pro"/>
                <a:cs typeface="Source Sans Pro"/>
                <a:sym typeface="Source Sans Pro"/>
              </a:rPr>
              <a:t>. Although the HR professionals at PAC Resources Inc. may be considered credible activists, PAC can benefit from an improvement in this </a:t>
            </a:r>
            <a:r>
              <a:rPr lang="en-US" sz="1600" dirty="0" smtClean="0">
                <a:solidFill>
                  <a:schemeClr val="dk1"/>
                </a:solidFill>
                <a:latin typeface="Source Sans Pro"/>
                <a:ea typeface="Source Sans Pro"/>
                <a:cs typeface="Source Sans Pro"/>
                <a:sym typeface="Source Sans Pro"/>
              </a:rPr>
              <a:t>area. </a:t>
            </a:r>
            <a:endParaRPr lang="en-US" sz="1600" dirty="0" smtClean="0">
              <a:solidFill>
                <a:schemeClr val="dk1"/>
              </a:solidFill>
              <a:latin typeface="Source Sans Pro"/>
              <a:ea typeface="Source Sans Pro"/>
              <a:cs typeface="Source Sans Pro"/>
              <a:sym typeface="Source Sans Pro"/>
            </a:endParaRPr>
          </a:p>
          <a:p>
            <a:pPr marL="0" lvl="0" indent="0">
              <a:lnSpc>
                <a:spcPct val="150000"/>
              </a:lnSpc>
              <a:spcBef>
                <a:spcPts val="0"/>
              </a:spcBef>
              <a:buNone/>
            </a:pPr>
            <a:r>
              <a:rPr lang="en-US" sz="1600" dirty="0" smtClean="0">
                <a:solidFill>
                  <a:schemeClr val="dk1"/>
                </a:solidFill>
                <a:latin typeface="Source Sans Pro"/>
                <a:ea typeface="Source Sans Pro"/>
                <a:cs typeface="Source Sans Pro"/>
                <a:sym typeface="Source Sans Pro"/>
              </a:rPr>
              <a:t>The case study also highlighted that PAC’s recognition </a:t>
            </a:r>
            <a:r>
              <a:rPr lang="en-US" sz="1600" dirty="0" smtClean="0">
                <a:solidFill>
                  <a:schemeClr val="dk1"/>
                </a:solidFill>
                <a:latin typeface="Source Sans Pro"/>
                <a:ea typeface="Source Sans Pro"/>
                <a:cs typeface="Source Sans Pro"/>
                <a:sym typeface="Source Sans Pro"/>
              </a:rPr>
              <a:t>the continuous dynamics of the</a:t>
            </a:r>
          </a:p>
          <a:p>
            <a:pPr marL="0" lvl="0" indent="0">
              <a:lnSpc>
                <a:spcPct val="150000"/>
              </a:lnSpc>
              <a:spcBef>
                <a:spcPts val="0"/>
              </a:spcBef>
              <a:buNone/>
            </a:pPr>
            <a:r>
              <a:rPr lang="en-US" sz="1600" dirty="0" smtClean="0">
                <a:solidFill>
                  <a:schemeClr val="dk1"/>
                </a:solidFill>
                <a:latin typeface="Source Sans Pro"/>
                <a:ea typeface="Source Sans Pro"/>
                <a:cs typeface="Source Sans Pro"/>
                <a:sym typeface="Source Sans Pro"/>
              </a:rPr>
              <a:t>high-tech </a:t>
            </a:r>
            <a:r>
              <a:rPr lang="en-US" sz="1600" dirty="0" smtClean="0">
                <a:solidFill>
                  <a:schemeClr val="dk1"/>
                </a:solidFill>
                <a:latin typeface="Source Sans Pro"/>
                <a:ea typeface="Source Sans Pro"/>
                <a:cs typeface="Source Sans Pro"/>
                <a:sym typeface="Source Sans Pro"/>
              </a:rPr>
              <a:t>industry and shows PAC has a </a:t>
            </a:r>
            <a:r>
              <a:rPr lang="en-US" sz="1600" dirty="0" smtClean="0">
                <a:solidFill>
                  <a:schemeClr val="dk1"/>
                </a:solidFill>
                <a:latin typeface="Source Sans Pro"/>
                <a:ea typeface="Source Sans Pro"/>
                <a:cs typeface="Source Sans Pro"/>
                <a:sym typeface="Source Sans Pro"/>
              </a:rPr>
              <a:t>strong supporter of employee </a:t>
            </a:r>
            <a:r>
              <a:rPr lang="en-US" sz="1600" dirty="0" smtClean="0">
                <a:solidFill>
                  <a:schemeClr val="dk1"/>
                </a:solidFill>
                <a:latin typeface="Source Sans Pro"/>
                <a:ea typeface="Source Sans Pro"/>
                <a:cs typeface="Source Sans Pro"/>
                <a:sym typeface="Source Sans Pro"/>
              </a:rPr>
              <a:t>development but at the same time PAC </a:t>
            </a:r>
            <a:r>
              <a:rPr lang="en-US" sz="1600" dirty="0" smtClean="0">
                <a:solidFill>
                  <a:schemeClr val="dk1"/>
                </a:solidFill>
                <a:latin typeface="Source Sans Pro"/>
                <a:ea typeface="Source Sans Pro"/>
                <a:cs typeface="Source Sans Pro"/>
                <a:sym typeface="Source Sans Pro"/>
              </a:rPr>
              <a:t>has a history of employees working in silos</a:t>
            </a:r>
            <a:r>
              <a:rPr lang="en-US" sz="1600" dirty="0" smtClean="0">
                <a:solidFill>
                  <a:schemeClr val="dk1"/>
                </a:solidFill>
                <a:latin typeface="Source Sans Pro"/>
                <a:ea typeface="Source Sans Pro"/>
                <a:cs typeface="Source Sans Pro"/>
                <a:sym typeface="Source Sans Pro"/>
              </a:rPr>
              <a:t>, with </a:t>
            </a:r>
            <a:r>
              <a:rPr lang="en-US" sz="1600" dirty="0" smtClean="0">
                <a:solidFill>
                  <a:schemeClr val="dk1"/>
                </a:solidFill>
                <a:latin typeface="Source Sans Pro"/>
                <a:ea typeface="Source Sans Pro"/>
                <a:cs typeface="Source Sans Pro"/>
                <a:sym typeface="Source Sans Pro"/>
              </a:rPr>
              <a:t>little communication across </a:t>
            </a:r>
            <a:r>
              <a:rPr lang="en-US" sz="1600" dirty="0" smtClean="0">
                <a:solidFill>
                  <a:schemeClr val="dk1"/>
                </a:solidFill>
                <a:latin typeface="Source Sans Pro"/>
                <a:ea typeface="Source Sans Pro"/>
                <a:cs typeface="Source Sans Pro"/>
                <a:sym typeface="Source Sans Pro"/>
              </a:rPr>
              <a:t>functions. This is a serious concern in a competitive company has knowledge empowers and knowledge sharing increases effectiveness. PAC’s HR function also </a:t>
            </a:r>
            <a:r>
              <a:rPr lang="en-US" sz="1600" dirty="0" smtClean="0">
                <a:solidFill>
                  <a:schemeClr val="dk1"/>
                </a:solidFill>
                <a:latin typeface="Source Sans Pro"/>
                <a:ea typeface="Source Sans Pro"/>
                <a:cs typeface="Source Sans Pro"/>
                <a:sym typeface="Source Sans Pro"/>
              </a:rPr>
              <a:t>lacks strategic leaders. </a:t>
            </a:r>
            <a:r>
              <a:rPr lang="en-US" sz="1600" dirty="0" smtClean="0">
                <a:solidFill>
                  <a:schemeClr val="dk1"/>
                </a:solidFill>
                <a:latin typeface="Source Sans Pro"/>
                <a:ea typeface="Source Sans Pro"/>
                <a:cs typeface="Source Sans Pro"/>
                <a:sym typeface="Source Sans Pro"/>
              </a:rPr>
              <a:t>PAC may benefit from measuring </a:t>
            </a:r>
            <a:r>
              <a:rPr lang="en-US" sz="1600" dirty="0" smtClean="0">
                <a:solidFill>
                  <a:schemeClr val="dk1"/>
                </a:solidFill>
                <a:latin typeface="Source Sans Pro"/>
                <a:ea typeface="Source Sans Pro"/>
                <a:cs typeface="Source Sans Pro"/>
                <a:sym typeface="Source Sans Pro"/>
              </a:rPr>
              <a:t>things related to productivity and report the progress of key indicators of performance.</a:t>
            </a:r>
            <a:endParaRPr lang="en-US" sz="1600" dirty="0">
              <a:solidFill>
                <a:schemeClr val="dk1"/>
              </a:solidFill>
              <a:latin typeface="Source Sans Pro"/>
              <a:ea typeface="Source Sans Pro"/>
              <a:cs typeface="Source Sans Pro"/>
              <a:sym typeface="Source Sans Pro"/>
            </a:endParaRPr>
          </a:p>
        </p:txBody>
      </p:sp>
      <p:sp>
        <p:nvSpPr>
          <p:cNvPr id="124" name="Shape 124"/>
          <p:cNvSpPr txBox="1">
            <a:spLocks noGrp="1"/>
          </p:cNvSpPr>
          <p:nvPr>
            <p:ph type="title"/>
          </p:nvPr>
        </p:nvSpPr>
        <p:spPr>
          <a:prstGeom prst="rect">
            <a:avLst/>
          </a:prstGeom>
        </p:spPr>
        <p:txBody>
          <a:bodyPr lIns="91425" tIns="91425" rIns="91425" bIns="91425" anchor="ctr" anchorCtr="0">
            <a:noAutofit/>
          </a:bodyPr>
          <a:lstStyle/>
          <a:p>
            <a:pPr lvl="0"/>
            <a:r>
              <a:rPr lang="en-US" sz="2800" b="0" dirty="0" smtClean="0">
                <a:latin typeface="Arial" pitchFamily="34" charset="0"/>
                <a:cs typeface="Arial" pitchFamily="34" charset="0"/>
              </a:rPr>
              <a:t>Summary or Conclusions</a:t>
            </a:r>
            <a:endParaRPr lang="en-US" sz="2800" b="0" dirty="0">
              <a:solidFill>
                <a:schemeClr val="dk1"/>
              </a:solidFill>
              <a:latin typeface="Arial" pitchFamily="34" charset="0"/>
              <a:ea typeface="Source Sans Pro"/>
              <a:cs typeface="Arial" pitchFamily="34" charset="0"/>
              <a:sym typeface="Source Sans Pro"/>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7" name="Shape 167"/>
          <p:cNvSpPr txBox="1">
            <a:spLocks noGrp="1"/>
          </p:cNvSpPr>
          <p:nvPr>
            <p:ph idx="1"/>
          </p:nvPr>
        </p:nvSpPr>
        <p:spPr>
          <a:xfrm>
            <a:off x="609600" y="1371600"/>
            <a:ext cx="7520999" cy="3579900"/>
          </a:xfrm>
          <a:prstGeom prst="rect">
            <a:avLst/>
          </a:prstGeom>
          <a:noFill/>
          <a:ln>
            <a:noFill/>
          </a:ln>
        </p:spPr>
        <p:txBody>
          <a:bodyPr lIns="91425" tIns="45700" rIns="91425" bIns="45700" anchor="t" anchorCtr="0">
            <a:noAutofit/>
          </a:bodyPr>
          <a:lstStyle/>
          <a:p>
            <a:pPr marL="342900" lvl="0" indent="-342900">
              <a:lnSpc>
                <a:spcPct val="150000"/>
              </a:lnSpc>
              <a:spcBef>
                <a:spcPts val="0"/>
              </a:spcBef>
              <a:buClr>
                <a:schemeClr val="dk1"/>
              </a:buClr>
              <a:buSzPct val="25000"/>
              <a:buNone/>
            </a:pPr>
            <a:r>
              <a:rPr lang="en-US" sz="1400" dirty="0" smtClean="0">
                <a:solidFill>
                  <a:schemeClr val="dk1"/>
                </a:solidFill>
                <a:latin typeface="Source Sans Pro"/>
                <a:ea typeface="Source Sans Pro"/>
                <a:cs typeface="Source Sans Pro"/>
                <a:sym typeface="Source Sans Pro"/>
              </a:rPr>
              <a:t>Ulrich</a:t>
            </a:r>
            <a:r>
              <a:rPr lang="en-US" sz="1400" dirty="0" smtClean="0">
                <a:solidFill>
                  <a:schemeClr val="dk1"/>
                </a:solidFill>
                <a:latin typeface="Arial" pitchFamily="34" charset="0"/>
                <a:ea typeface="Source Sans Pro"/>
                <a:cs typeface="Arial" pitchFamily="34" charset="0"/>
                <a:sym typeface="Source Sans Pro"/>
              </a:rPr>
              <a:t>, D. (2012). Personnel Today: </a:t>
            </a:r>
            <a:r>
              <a:rPr lang="en-US" sz="1400" dirty="0" smtClean="0">
                <a:solidFill>
                  <a:schemeClr val="dk1"/>
                </a:solidFill>
                <a:latin typeface="Arial" pitchFamily="34" charset="0"/>
                <a:ea typeface="Source Sans Pro"/>
                <a:cs typeface="Arial" pitchFamily="34" charset="0"/>
                <a:sym typeface="Source Sans Pro"/>
              </a:rPr>
              <a:t>HR practice, HR strategy, HR transformation. </a:t>
            </a:r>
            <a:r>
              <a:rPr lang="en-US" sz="1400" dirty="0">
                <a:solidFill>
                  <a:schemeClr val="dk1"/>
                </a:solidFill>
                <a:latin typeface="Arial" pitchFamily="34" charset="0"/>
                <a:ea typeface="Source Sans Pro"/>
                <a:cs typeface="Arial" pitchFamily="34" charset="0"/>
                <a:sym typeface="Source Sans Pro"/>
              </a:rPr>
              <a:t>Retrieved </a:t>
            </a:r>
            <a:r>
              <a:rPr lang="en-US" sz="1400" dirty="0" smtClean="0">
                <a:solidFill>
                  <a:schemeClr val="dk1"/>
                </a:solidFill>
                <a:latin typeface="Arial" pitchFamily="34" charset="0"/>
                <a:ea typeface="Source Sans Pro"/>
                <a:cs typeface="Arial" pitchFamily="34" charset="0"/>
                <a:sym typeface="Source Sans Pro"/>
              </a:rPr>
              <a:t>May 29, 2016, </a:t>
            </a:r>
            <a:r>
              <a:rPr lang="en-US" sz="1400" dirty="0">
                <a:solidFill>
                  <a:schemeClr val="dk1"/>
                </a:solidFill>
                <a:latin typeface="Arial" pitchFamily="34" charset="0"/>
                <a:ea typeface="Source Sans Pro"/>
                <a:cs typeface="Arial" pitchFamily="34" charset="0"/>
                <a:sym typeface="Source Sans Pro"/>
              </a:rPr>
              <a:t>from </a:t>
            </a:r>
            <a:r>
              <a:rPr lang="en-US" sz="1400" dirty="0" smtClean="0">
                <a:solidFill>
                  <a:schemeClr val="dk1"/>
                </a:solidFill>
                <a:latin typeface="Arial" pitchFamily="34" charset="0"/>
                <a:ea typeface="Source Sans Pro"/>
                <a:cs typeface="Arial" pitchFamily="34" charset="0"/>
                <a:sym typeface="Source Sans Pro"/>
              </a:rPr>
              <a:t>http://www.personneltoday.com/hr/whats-next-for-hr-the-six-competencies-hr-needs-for-todays-challenges</a:t>
            </a:r>
            <a:r>
              <a:rPr lang="en-US" sz="1400" dirty="0" smtClean="0">
                <a:solidFill>
                  <a:schemeClr val="dk1"/>
                </a:solidFill>
                <a:latin typeface="Arial" pitchFamily="34" charset="0"/>
                <a:ea typeface="Source Sans Pro"/>
                <a:cs typeface="Arial" pitchFamily="34" charset="0"/>
                <a:sym typeface="Source Sans Pro"/>
              </a:rPr>
              <a:t>/</a:t>
            </a:r>
            <a:endParaRPr lang="en-US" sz="1400" dirty="0">
              <a:solidFill>
                <a:schemeClr val="dk1"/>
              </a:solidFill>
              <a:latin typeface="Arial" pitchFamily="34" charset="0"/>
              <a:ea typeface="Source Sans Pro"/>
              <a:cs typeface="Arial" pitchFamily="34" charset="0"/>
              <a:sym typeface="Source Sans Pro"/>
            </a:endParaRPr>
          </a:p>
        </p:txBody>
      </p:sp>
      <p:sp>
        <p:nvSpPr>
          <p:cNvPr id="166" name="Shape 166"/>
          <p:cNvSpPr txBox="1">
            <a:spLocks noGrp="1"/>
          </p:cNvSpPr>
          <p:nvPr>
            <p:ph type="title"/>
          </p:nvPr>
        </p:nvSpPr>
        <p:spPr>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Souce Sans Pro"/>
              <a:buNone/>
            </a:pPr>
            <a:r>
              <a:rPr lang="en-US" sz="2800" b="0" i="0" u="none" strike="noStrike" cap="none" baseline="0" dirty="0" smtClean="0">
                <a:latin typeface="Arial" pitchFamily="34" charset="0"/>
                <a:ea typeface="Souce Sans Pro"/>
                <a:cs typeface="Arial" pitchFamily="34" charset="0"/>
                <a:sym typeface="Souce Sans Pro"/>
              </a:rPr>
              <a:t>References</a:t>
            </a:r>
            <a:endParaRPr lang="en-US" sz="2800" b="0" i="0" u="none" strike="noStrike" cap="none" baseline="0" dirty="0">
              <a:latin typeface="Arial" pitchFamily="34" charset="0"/>
              <a:ea typeface="Souce Sans Pro"/>
              <a:cs typeface="Arial" pitchFamily="34" charset="0"/>
              <a:sym typeface="Souce Sans Pro"/>
            </a:endParaRPr>
          </a:p>
        </p:txBody>
      </p:sp>
    </p:spTree>
  </p:cSld>
  <p:clrMapOvr>
    <a:masterClrMapping/>
  </p:clrMapOvr>
  <p:transition spd="slow">
    <p:cu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122</TotalTime>
  <Words>1209</Words>
  <PresentationFormat>On-screen Show (4:3)</PresentationFormat>
  <Paragraphs>83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HR DOMAIN AND THE ROLE OF HR FUNCTION</vt:lpstr>
      <vt:lpstr>Introduction and Purpose</vt:lpstr>
      <vt:lpstr>PAC’s Capabilities and Requisite Employee Competencies</vt:lpstr>
      <vt:lpstr>Challenges the PAC Needs to Address</vt:lpstr>
      <vt:lpstr>Challenges the PAC Needs to Address – Con’t</vt:lpstr>
      <vt:lpstr>Challenges the PAC Needs to Address –Con’t</vt:lpstr>
      <vt:lpstr>Summary of Findings of the SWOT Assessment for the HR function</vt:lpstr>
      <vt:lpstr>Summary or Conclusions</vt:lpstr>
      <vt:lpstr>References</vt:lpstr>
      <vt:lpstr>SWOT Assessment for the PAC HR function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REWARDS METRICS</dc:title>
  <dc:creator>K3Group</dc:creator>
  <cp:lastModifiedBy>Kev</cp:lastModifiedBy>
  <cp:revision>38</cp:revision>
  <dcterms:modified xsi:type="dcterms:W3CDTF">2016-05-30T03:22:38Z</dcterms:modified>
</cp:coreProperties>
</file>