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64"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5"/>
    <p:restoredTop sz="94627"/>
  </p:normalViewPr>
  <p:slideViewPr>
    <p:cSldViewPr snapToGrid="0" snapToObjects="1">
      <p:cViewPr>
        <p:scale>
          <a:sx n="80" d="100"/>
          <a:sy n="80" d="100"/>
        </p:scale>
        <p:origin x="-224" y="824"/>
      </p:cViewPr>
      <p:guideLst/>
    </p:cSldViewPr>
  </p:slideViewPr>
  <p:notesTextViewPr>
    <p:cViewPr>
      <p:scale>
        <a:sx n="1" d="1"/>
        <a:sy n="1" d="1"/>
      </p:scale>
      <p:origin x="0" y="-12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1C22BA-A67F-424A-A8A5-C917E1BB891B}" type="datetimeFigureOut">
              <a:rPr lang="en-US" smtClean="0"/>
              <a:t>5/29/16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FBED4F-55C8-AC4B-8EEE-2C65879F7342}" type="slidenum">
              <a:rPr lang="en-US" smtClean="0"/>
              <a:t>‹#›</a:t>
            </a:fld>
            <a:endParaRPr lang="en-US"/>
          </a:p>
        </p:txBody>
      </p:sp>
    </p:spTree>
    <p:extLst>
      <p:ext uri="{BB962C8B-B14F-4D97-AF65-F5344CB8AC3E}">
        <p14:creationId xmlns:p14="http://schemas.microsoft.com/office/powerpoint/2010/main" val="621450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presentation is</a:t>
            </a:r>
            <a:r>
              <a:rPr lang="en-US" baseline="0" dirty="0" smtClean="0"/>
              <a:t> to outline what is currently amiss within PAC Resources Inc. so that we can address the issues, correct them, and move forward in the company continuing to do what PAC does best, provide for our customers. </a:t>
            </a:r>
            <a:endParaRPr lang="en-US" dirty="0"/>
          </a:p>
        </p:txBody>
      </p:sp>
      <p:sp>
        <p:nvSpPr>
          <p:cNvPr id="4" name="Slide Number Placeholder 3"/>
          <p:cNvSpPr>
            <a:spLocks noGrp="1"/>
          </p:cNvSpPr>
          <p:nvPr>
            <p:ph type="sldNum" sz="quarter" idx="10"/>
          </p:nvPr>
        </p:nvSpPr>
        <p:spPr/>
        <p:txBody>
          <a:bodyPr/>
          <a:lstStyle/>
          <a:p>
            <a:fld id="{12FBED4F-55C8-AC4B-8EEE-2C65879F7342}" type="slidenum">
              <a:rPr lang="en-US" smtClean="0"/>
              <a:t>2</a:t>
            </a:fld>
            <a:endParaRPr lang="en-US"/>
          </a:p>
        </p:txBody>
      </p:sp>
    </p:spTree>
    <p:extLst>
      <p:ext uri="{BB962C8B-B14F-4D97-AF65-F5344CB8AC3E}">
        <p14:creationId xmlns:p14="http://schemas.microsoft.com/office/powerpoint/2010/main" val="1501746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PAC</a:t>
            </a:r>
            <a:r>
              <a:rPr lang="en-US" baseline="0" dirty="0" smtClean="0"/>
              <a:t> Resources Inc. was founded by none other than our very own David Dukakis using nothing but the money he earned after he was let go from his previous employer. “</a:t>
            </a:r>
            <a:r>
              <a:rPr lang="en-US" sz="1200" kern="1200" dirty="0" smtClean="0">
                <a:solidFill>
                  <a:schemeClr val="tx1"/>
                </a:solidFill>
                <a:effectLst/>
                <a:latin typeface="+mn-lt"/>
                <a:ea typeface="+mn-ea"/>
                <a:cs typeface="+mn-cs"/>
              </a:rPr>
              <a:t>Dukakis left California, moved back to his home state and used his severance package to </a:t>
            </a:r>
            <a:r>
              <a:rPr lang="en-US" sz="1200" kern="1200" dirty="0" err="1" smtClean="0">
                <a:solidFill>
                  <a:schemeClr val="tx1"/>
                </a:solidFill>
                <a:effectLst/>
                <a:latin typeface="+mn-lt"/>
                <a:ea typeface="+mn-ea"/>
                <a:cs typeface="+mn-cs"/>
              </a:rPr>
              <a:t>nance</a:t>
            </a:r>
            <a:r>
              <a:rPr lang="en-US" sz="1200" kern="1200" dirty="0" smtClean="0">
                <a:solidFill>
                  <a:schemeClr val="tx1"/>
                </a:solidFill>
                <a:effectLst/>
                <a:latin typeface="+mn-lt"/>
                <a:ea typeface="+mn-ea"/>
                <a:cs typeface="+mn-cs"/>
              </a:rPr>
              <a:t> PAC Resources, starting the company in small rented quarters in a nearly vacant strip mall” </a:t>
            </a:r>
            <a:r>
              <a:rPr lang="en-US" sz="1200" dirty="0" err="1" smtClean="0"/>
              <a:t>Gusdorf</a:t>
            </a:r>
            <a:r>
              <a:rPr lang="en-US" sz="1200" dirty="0" smtClean="0"/>
              <a:t>, M. L. (2011).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He used</a:t>
            </a:r>
            <a:r>
              <a:rPr lang="en-US" sz="1200" baseline="0" dirty="0" smtClean="0"/>
              <a:t> his skills as an engineer to begin producing specialized equipment to a niche market, and after bringing on Cliff McNamara to keep his finances in check, they let PAC Resources Inc. take off. </a:t>
            </a:r>
            <a:endParaRPr lang="en-US" dirty="0" smtClean="0"/>
          </a:p>
          <a:p>
            <a:endParaRPr lang="en-US" dirty="0"/>
          </a:p>
        </p:txBody>
      </p:sp>
      <p:sp>
        <p:nvSpPr>
          <p:cNvPr id="4" name="Slide Number Placeholder 3"/>
          <p:cNvSpPr>
            <a:spLocks noGrp="1"/>
          </p:cNvSpPr>
          <p:nvPr>
            <p:ph type="sldNum" sz="quarter" idx="10"/>
          </p:nvPr>
        </p:nvSpPr>
        <p:spPr/>
        <p:txBody>
          <a:bodyPr/>
          <a:lstStyle/>
          <a:p>
            <a:fld id="{12FBED4F-55C8-AC4B-8EEE-2C65879F7342}" type="slidenum">
              <a:rPr lang="en-US" smtClean="0"/>
              <a:t>3</a:t>
            </a:fld>
            <a:endParaRPr lang="en-US"/>
          </a:p>
        </p:txBody>
      </p:sp>
    </p:spTree>
    <p:extLst>
      <p:ext uri="{BB962C8B-B14F-4D97-AF65-F5344CB8AC3E}">
        <p14:creationId xmlns:p14="http://schemas.microsoft.com/office/powerpoint/2010/main" val="566821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Taking a look</a:t>
            </a:r>
            <a:r>
              <a:rPr lang="en-US" baseline="0" dirty="0" smtClean="0"/>
              <a:t> at the company as a whole right now, there are four main departments within the company: Human Resources, Operations, Finance, and Sales &amp; Marketing. Each department has its strengths and weaknesses, although they are all interdependent on </a:t>
            </a:r>
            <a:r>
              <a:rPr lang="en-US" baseline="0" dirty="0" err="1" smtClean="0"/>
              <a:t>eachother</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2FBED4F-55C8-AC4B-8EEE-2C65879F7342}" type="slidenum">
              <a:rPr lang="en-US" smtClean="0"/>
              <a:t>4</a:t>
            </a:fld>
            <a:endParaRPr lang="en-US"/>
          </a:p>
        </p:txBody>
      </p:sp>
    </p:spTree>
    <p:extLst>
      <p:ext uri="{BB962C8B-B14F-4D97-AF65-F5344CB8AC3E}">
        <p14:creationId xmlns:p14="http://schemas.microsoft.com/office/powerpoint/2010/main" val="1890179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mentioned</a:t>
            </a:r>
            <a:r>
              <a:rPr lang="en-US" baseline="0" dirty="0" smtClean="0"/>
              <a:t> in the previous slide, every department has an area that needs improving. Human Resources has many areas that need some TLC.  The HR department needs to take a look at the manning and begin downsizing, they also need to figure out what benefits will be the best for the overall population of the employees of the company.  Two additional, but important improvements to be made are employee-management relations; we want our employees to trust those that they’re working for. After additional digging, none all too deep, the training programs at PAC Resources Inc. need to be overhauled, in order to benefit our employees more. </a:t>
            </a:r>
            <a:endParaRPr lang="en-US" dirty="0"/>
          </a:p>
        </p:txBody>
      </p:sp>
      <p:sp>
        <p:nvSpPr>
          <p:cNvPr id="4" name="Slide Number Placeholder 3"/>
          <p:cNvSpPr>
            <a:spLocks noGrp="1"/>
          </p:cNvSpPr>
          <p:nvPr>
            <p:ph type="sldNum" sz="quarter" idx="10"/>
          </p:nvPr>
        </p:nvSpPr>
        <p:spPr/>
        <p:txBody>
          <a:bodyPr/>
          <a:lstStyle/>
          <a:p>
            <a:fld id="{12FBED4F-55C8-AC4B-8EEE-2C65879F7342}" type="slidenum">
              <a:rPr lang="en-US" smtClean="0"/>
              <a:t>5</a:t>
            </a:fld>
            <a:endParaRPr lang="en-US"/>
          </a:p>
        </p:txBody>
      </p:sp>
    </p:spTree>
    <p:extLst>
      <p:ext uri="{BB962C8B-B14F-4D97-AF65-F5344CB8AC3E}">
        <p14:creationId xmlns:p14="http://schemas.microsoft.com/office/powerpoint/2010/main" val="952975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PAC Resources has</a:t>
            </a:r>
            <a:r>
              <a:rPr lang="en-US" baseline="0" dirty="0" smtClean="0"/>
              <a:t> hit a few “bumps in the road”, but nothing that can’t be overcome by readjusting and realigning a few things here and there. With a solid plan, and capable  employees to carry out that plan, this company </a:t>
            </a:r>
            <a:r>
              <a:rPr lang="en-US" baseline="0" smtClean="0"/>
              <a:t>can remain at the top of its niche industry. </a:t>
            </a:r>
            <a:endParaRPr lang="en-US"/>
          </a:p>
        </p:txBody>
      </p:sp>
      <p:sp>
        <p:nvSpPr>
          <p:cNvPr id="4" name="Slide Number Placeholder 3"/>
          <p:cNvSpPr>
            <a:spLocks noGrp="1"/>
          </p:cNvSpPr>
          <p:nvPr>
            <p:ph type="sldNum" sz="quarter" idx="10"/>
          </p:nvPr>
        </p:nvSpPr>
        <p:spPr/>
        <p:txBody>
          <a:bodyPr/>
          <a:lstStyle/>
          <a:p>
            <a:fld id="{12FBED4F-55C8-AC4B-8EEE-2C65879F7342}" type="slidenum">
              <a:rPr lang="en-US" smtClean="0"/>
              <a:t>7</a:t>
            </a:fld>
            <a:endParaRPr lang="en-US"/>
          </a:p>
        </p:txBody>
      </p:sp>
    </p:spTree>
    <p:extLst>
      <p:ext uri="{BB962C8B-B14F-4D97-AF65-F5344CB8AC3E}">
        <p14:creationId xmlns:p14="http://schemas.microsoft.com/office/powerpoint/2010/main" val="1259964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5/29/16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5/29/16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5/29/16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5/29/16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5/29/16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5/29/16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5/29/16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5/29/16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hyperlink" Target="NULL" TargetMode="External"/><Relationship Id="rId4" Type="http://schemas.openxmlformats.org/officeDocument/2006/relationships/hyperlink" Target="NULL" TargetMode="External"/><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8834" y="1788454"/>
            <a:ext cx="8757523" cy="1233715"/>
          </a:xfrm>
        </p:spPr>
        <p:txBody>
          <a:bodyPr/>
          <a:lstStyle/>
          <a:p>
            <a:r>
              <a:rPr lang="en-US" dirty="0" smtClean="0"/>
              <a:t>PAC Resources </a:t>
            </a:r>
            <a:r>
              <a:rPr lang="en-US" dirty="0" err="1" smtClean="0"/>
              <a:t>inc.</a:t>
            </a:r>
            <a:endParaRPr lang="en-US" dirty="0"/>
          </a:p>
        </p:txBody>
      </p:sp>
      <p:sp>
        <p:nvSpPr>
          <p:cNvPr id="3" name="Subtitle 2"/>
          <p:cNvSpPr>
            <a:spLocks noGrp="1"/>
          </p:cNvSpPr>
          <p:nvPr>
            <p:ph type="subTitle" idx="1"/>
          </p:nvPr>
        </p:nvSpPr>
        <p:spPr>
          <a:xfrm>
            <a:off x="2481758" y="3022169"/>
            <a:ext cx="6831673" cy="538229"/>
          </a:xfrm>
        </p:spPr>
        <p:txBody>
          <a:bodyPr/>
          <a:lstStyle/>
          <a:p>
            <a:r>
              <a:rPr lang="en-US" dirty="0" smtClean="0"/>
              <a:t>A Case Study in HR Practices </a:t>
            </a:r>
            <a:endParaRPr lang="en-US" dirty="0"/>
          </a:p>
        </p:txBody>
      </p:sp>
      <p:sp>
        <p:nvSpPr>
          <p:cNvPr id="5" name="TextBox 4"/>
          <p:cNvSpPr txBox="1"/>
          <p:nvPr/>
        </p:nvSpPr>
        <p:spPr>
          <a:xfrm>
            <a:off x="6943241" y="4091553"/>
            <a:ext cx="3750590" cy="1323439"/>
          </a:xfrm>
          <a:prstGeom prst="rect">
            <a:avLst/>
          </a:prstGeom>
          <a:noFill/>
        </p:spPr>
        <p:txBody>
          <a:bodyPr wrap="square" rtlCol="0">
            <a:spAutoFit/>
          </a:bodyPr>
          <a:lstStyle/>
          <a:p>
            <a:r>
              <a:rPr lang="en-US" sz="1600" dirty="0" smtClean="0"/>
              <a:t>Natasha Friend</a:t>
            </a:r>
          </a:p>
          <a:p>
            <a:r>
              <a:rPr lang="en-US" sz="1600" dirty="0" smtClean="0"/>
              <a:t>HRMN 495</a:t>
            </a:r>
            <a:br>
              <a:rPr lang="en-US" sz="1600" dirty="0" smtClean="0"/>
            </a:br>
            <a:r>
              <a:rPr lang="en-US" sz="1600" dirty="0" smtClean="0"/>
              <a:t>University of Maryland University College</a:t>
            </a:r>
          </a:p>
          <a:p>
            <a:r>
              <a:rPr lang="en-US" sz="1600" dirty="0" smtClean="0"/>
              <a:t>Dr. Joyce Henderson</a:t>
            </a:r>
          </a:p>
          <a:p>
            <a:r>
              <a:rPr lang="en-US" sz="1600" dirty="0" smtClean="0"/>
              <a:t>29 May 2016</a:t>
            </a:r>
            <a:endParaRPr lang="en-US" sz="1600" dirty="0"/>
          </a:p>
        </p:txBody>
      </p:sp>
    </p:spTree>
    <p:extLst>
      <p:ext uri="{BB962C8B-B14F-4D97-AF65-F5344CB8AC3E}">
        <p14:creationId xmlns:p14="http://schemas.microsoft.com/office/powerpoint/2010/main" val="1078873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Introduction/Purpose</a:t>
            </a:r>
            <a:endParaRPr lang="en-US" dirty="0"/>
          </a:p>
        </p:txBody>
      </p:sp>
      <p:sp>
        <p:nvSpPr>
          <p:cNvPr id="3" name="Content Placeholder 2"/>
          <p:cNvSpPr>
            <a:spLocks noGrp="1"/>
          </p:cNvSpPr>
          <p:nvPr>
            <p:ph idx="1"/>
          </p:nvPr>
        </p:nvSpPr>
        <p:spPr/>
        <p:txBody>
          <a:bodyPr>
            <a:normAutofit/>
          </a:bodyPr>
          <a:lstStyle/>
          <a:p>
            <a:r>
              <a:rPr lang="en-US" sz="3200" dirty="0" smtClean="0"/>
              <a:t>About PAC Resources Inc.  </a:t>
            </a:r>
          </a:p>
          <a:p>
            <a:r>
              <a:rPr lang="en-US" sz="3200" dirty="0" smtClean="0"/>
              <a:t>Requisite </a:t>
            </a:r>
            <a:r>
              <a:rPr lang="en-US" sz="3200" dirty="0"/>
              <a:t>Employee Competencies </a:t>
            </a:r>
            <a:endParaRPr lang="en-US" sz="3200" dirty="0" smtClean="0"/>
          </a:p>
          <a:p>
            <a:r>
              <a:rPr lang="en-US" sz="3200" dirty="0"/>
              <a:t>Challenges in the </a:t>
            </a:r>
            <a:r>
              <a:rPr lang="en-US" sz="3200" dirty="0" smtClean="0"/>
              <a:t>Organization</a:t>
            </a:r>
          </a:p>
          <a:p>
            <a:r>
              <a:rPr lang="en-US" sz="3200" dirty="0"/>
              <a:t>Findings from the </a:t>
            </a:r>
            <a:r>
              <a:rPr lang="en-US" sz="3200" dirty="0" smtClean="0"/>
              <a:t>SWOT</a:t>
            </a:r>
          </a:p>
          <a:p>
            <a:r>
              <a:rPr lang="en-US" sz="3200" dirty="0"/>
              <a:t>Conclusion</a:t>
            </a:r>
          </a:p>
        </p:txBody>
      </p:sp>
    </p:spTree>
    <p:extLst>
      <p:ext uri="{BB962C8B-B14F-4D97-AF65-F5344CB8AC3E}">
        <p14:creationId xmlns:p14="http://schemas.microsoft.com/office/powerpoint/2010/main" val="11467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PAC Resources Inc.</a:t>
            </a:r>
            <a:endParaRPr lang="en-US" dirty="0"/>
          </a:p>
        </p:txBody>
      </p:sp>
      <p:sp>
        <p:nvSpPr>
          <p:cNvPr id="3" name="Content Placeholder 2"/>
          <p:cNvSpPr>
            <a:spLocks noGrp="1"/>
          </p:cNvSpPr>
          <p:nvPr>
            <p:ph idx="1"/>
          </p:nvPr>
        </p:nvSpPr>
        <p:spPr/>
        <p:txBody>
          <a:bodyPr/>
          <a:lstStyle/>
          <a:p>
            <a:r>
              <a:rPr lang="en-US" dirty="0" smtClean="0"/>
              <a:t>Founded in 1994 by David Dukakis</a:t>
            </a:r>
          </a:p>
          <a:p>
            <a:pPr lvl="3"/>
            <a:r>
              <a:rPr lang="en-US" dirty="0" smtClean="0"/>
              <a:t>Beginning staff was David Dukakis and Cliff McNamara</a:t>
            </a:r>
          </a:p>
          <a:p>
            <a:pPr lvl="3"/>
            <a:r>
              <a:rPr lang="en-US" dirty="0" smtClean="0"/>
              <a:t>Started off in a low-rent strip mall </a:t>
            </a:r>
          </a:p>
          <a:p>
            <a:r>
              <a:rPr lang="en-US" dirty="0" smtClean="0"/>
              <a:t>Niche market is high-quality, specialized equipment</a:t>
            </a:r>
          </a:p>
          <a:p>
            <a:pPr lvl="3"/>
            <a:r>
              <a:rPr lang="en-US" dirty="0" smtClean="0"/>
              <a:t>Has not been negatively affected by the industry’s latest activity </a:t>
            </a:r>
          </a:p>
          <a:p>
            <a:pPr lvl="3"/>
            <a:r>
              <a:rPr lang="en-US" dirty="0" smtClean="0"/>
              <a:t>83% of sales come from a single manufacturer </a:t>
            </a:r>
          </a:p>
          <a:p>
            <a:pPr lvl="3"/>
            <a:r>
              <a:rPr lang="en-US" dirty="0" smtClean="0"/>
              <a:t>Sells products to customers in both the U.S. and Asia</a:t>
            </a:r>
          </a:p>
          <a:p>
            <a:pPr lvl="2"/>
            <a:r>
              <a:rPr lang="en-US" dirty="0" smtClean="0"/>
              <a:t>PAC has 835 full-time employees </a:t>
            </a:r>
          </a:p>
          <a:p>
            <a:pPr lvl="3"/>
            <a:r>
              <a:rPr lang="en-US" dirty="0" smtClean="0"/>
              <a:t>Currently non-union</a:t>
            </a:r>
          </a:p>
          <a:p>
            <a:pPr lvl="8"/>
            <a:endParaRPr lang="en-US" dirty="0" smtClean="0"/>
          </a:p>
          <a:p>
            <a:endParaRPr lang="en-US" dirty="0"/>
          </a:p>
        </p:txBody>
      </p:sp>
    </p:spTree>
    <p:extLst>
      <p:ext uri="{BB962C8B-B14F-4D97-AF65-F5344CB8AC3E}">
        <p14:creationId xmlns:p14="http://schemas.microsoft.com/office/powerpoint/2010/main" val="111077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Requisite Employee Competencies</a:t>
            </a:r>
          </a:p>
        </p:txBody>
      </p:sp>
      <p:sp>
        <p:nvSpPr>
          <p:cNvPr id="3" name="Content Placeholder 2"/>
          <p:cNvSpPr>
            <a:spLocks noGrp="1"/>
          </p:cNvSpPr>
          <p:nvPr>
            <p:ph idx="1"/>
          </p:nvPr>
        </p:nvSpPr>
        <p:spPr/>
        <p:txBody>
          <a:bodyPr>
            <a:normAutofit lnSpcReduction="10000"/>
          </a:bodyPr>
          <a:lstStyle/>
          <a:p>
            <a:r>
              <a:rPr lang="en-US" dirty="0" smtClean="0"/>
              <a:t>HR </a:t>
            </a:r>
          </a:p>
          <a:p>
            <a:pPr lvl="1"/>
            <a:r>
              <a:rPr lang="en-US" dirty="0" smtClean="0"/>
              <a:t>Development</a:t>
            </a:r>
          </a:p>
          <a:p>
            <a:pPr lvl="1"/>
            <a:r>
              <a:rPr lang="en-US" dirty="0" smtClean="0"/>
              <a:t>Staffing</a:t>
            </a:r>
          </a:p>
          <a:p>
            <a:pPr lvl="1"/>
            <a:r>
              <a:rPr lang="en-US" dirty="0" smtClean="0"/>
              <a:t>Competencies &amp; Benefits</a:t>
            </a:r>
          </a:p>
          <a:p>
            <a:pPr lvl="1"/>
            <a:r>
              <a:rPr lang="en-US" dirty="0" smtClean="0"/>
              <a:t>Safety &amp; Security</a:t>
            </a:r>
          </a:p>
          <a:p>
            <a:pPr lvl="1"/>
            <a:r>
              <a:rPr lang="en-US" dirty="0" smtClean="0"/>
              <a:t>Employee Relations</a:t>
            </a:r>
          </a:p>
          <a:p>
            <a:r>
              <a:rPr lang="en-US" dirty="0" smtClean="0"/>
              <a:t>Operations</a:t>
            </a:r>
          </a:p>
          <a:p>
            <a:r>
              <a:rPr lang="en-US" dirty="0" smtClean="0"/>
              <a:t>Finance</a:t>
            </a:r>
          </a:p>
          <a:p>
            <a:r>
              <a:rPr lang="en-US" dirty="0" smtClean="0"/>
              <a:t>Sales &amp; Marketing</a:t>
            </a:r>
          </a:p>
          <a:p>
            <a:endParaRPr lang="en-US" dirty="0" smtClean="0"/>
          </a:p>
          <a:p>
            <a:endParaRPr lang="en-US" dirty="0"/>
          </a:p>
        </p:txBody>
      </p:sp>
    </p:spTree>
    <p:extLst>
      <p:ext uri="{BB962C8B-B14F-4D97-AF65-F5344CB8AC3E}">
        <p14:creationId xmlns:p14="http://schemas.microsoft.com/office/powerpoint/2010/main" val="130313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in the Organization</a:t>
            </a:r>
            <a:endParaRPr lang="en-US" dirty="0"/>
          </a:p>
        </p:txBody>
      </p:sp>
      <p:sp>
        <p:nvSpPr>
          <p:cNvPr id="3" name="Content Placeholder 2"/>
          <p:cNvSpPr>
            <a:spLocks noGrp="1"/>
          </p:cNvSpPr>
          <p:nvPr>
            <p:ph idx="1"/>
          </p:nvPr>
        </p:nvSpPr>
        <p:spPr/>
        <p:txBody>
          <a:bodyPr>
            <a:normAutofit/>
          </a:bodyPr>
          <a:lstStyle/>
          <a:p>
            <a:r>
              <a:rPr lang="en-US" sz="2800" dirty="0" smtClean="0"/>
              <a:t>Downsizing PAC Resources Inc. without losing critical employees</a:t>
            </a:r>
          </a:p>
          <a:p>
            <a:r>
              <a:rPr lang="en-US" sz="2800" dirty="0" smtClean="0"/>
              <a:t>Managing and reorganizing compensation &amp; benefit packages</a:t>
            </a:r>
          </a:p>
          <a:p>
            <a:r>
              <a:rPr lang="en-US" sz="2800" dirty="0" smtClean="0"/>
              <a:t>Improving employee-management relations</a:t>
            </a:r>
          </a:p>
          <a:p>
            <a:r>
              <a:rPr lang="en-US" sz="2800" dirty="0" smtClean="0"/>
              <a:t>Adjusting training for employees at all levels and positions </a:t>
            </a:r>
            <a:endParaRPr lang="en-US" sz="2800" dirty="0"/>
          </a:p>
        </p:txBody>
      </p:sp>
    </p:spTree>
    <p:extLst>
      <p:ext uri="{BB962C8B-B14F-4D97-AF65-F5344CB8AC3E}">
        <p14:creationId xmlns:p14="http://schemas.microsoft.com/office/powerpoint/2010/main" val="128300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68705"/>
            <a:ext cx="9601200" cy="854242"/>
          </a:xfrm>
        </p:spPr>
        <p:txBody>
          <a:bodyPr/>
          <a:lstStyle/>
          <a:p>
            <a:r>
              <a:rPr lang="en-US" dirty="0" smtClean="0"/>
              <a:t>Findings from the SWOT</a:t>
            </a:r>
            <a:endParaRPr lang="en-US" dirty="0"/>
          </a:p>
        </p:txBody>
      </p:sp>
      <p:sp>
        <p:nvSpPr>
          <p:cNvPr id="3" name="Content Placeholder 2"/>
          <p:cNvSpPr>
            <a:spLocks noGrp="1"/>
          </p:cNvSpPr>
          <p:nvPr>
            <p:ph idx="1"/>
          </p:nvPr>
        </p:nvSpPr>
        <p:spPr>
          <a:xfrm>
            <a:off x="1371600" y="1122947"/>
            <a:ext cx="9601200" cy="5582653"/>
          </a:xfrm>
        </p:spPr>
        <p:txBody>
          <a:bodyPr/>
          <a:lstStyle/>
          <a:p>
            <a:r>
              <a:rPr lang="en-US" dirty="0" smtClean="0"/>
              <a:t>Strengths</a:t>
            </a:r>
          </a:p>
          <a:p>
            <a:pPr lvl="1"/>
            <a:r>
              <a:rPr lang="en-US" dirty="0" smtClean="0"/>
              <a:t>Strategic Leaders</a:t>
            </a:r>
          </a:p>
          <a:p>
            <a:pPr lvl="1"/>
            <a:r>
              <a:rPr lang="en-US" dirty="0" smtClean="0"/>
              <a:t>Business Experts </a:t>
            </a:r>
          </a:p>
          <a:p>
            <a:r>
              <a:rPr lang="en-US" dirty="0" smtClean="0"/>
              <a:t>Weaknesses</a:t>
            </a:r>
          </a:p>
          <a:p>
            <a:pPr lvl="1"/>
            <a:r>
              <a:rPr lang="en-US" dirty="0"/>
              <a:t>HR Development &amp; Succession Planning</a:t>
            </a:r>
          </a:p>
          <a:p>
            <a:pPr lvl="1"/>
            <a:r>
              <a:rPr lang="en-US" dirty="0"/>
              <a:t>Culture &amp; Change </a:t>
            </a:r>
            <a:r>
              <a:rPr lang="en-US" dirty="0" smtClean="0"/>
              <a:t>Champion</a:t>
            </a:r>
          </a:p>
          <a:p>
            <a:r>
              <a:rPr lang="en-US" dirty="0" smtClean="0"/>
              <a:t>Opportunities</a:t>
            </a:r>
          </a:p>
          <a:p>
            <a:pPr lvl="1"/>
            <a:r>
              <a:rPr lang="en-US" dirty="0"/>
              <a:t>Talent Acquisition</a:t>
            </a:r>
          </a:p>
          <a:p>
            <a:pPr lvl="1"/>
            <a:r>
              <a:rPr lang="en-US" dirty="0"/>
              <a:t>Total Rewards</a:t>
            </a:r>
          </a:p>
          <a:p>
            <a:pPr lvl="1"/>
            <a:r>
              <a:rPr lang="en-US" dirty="0"/>
              <a:t>Employee &amp; Labor Relations</a:t>
            </a:r>
          </a:p>
          <a:p>
            <a:pPr lvl="1"/>
            <a:r>
              <a:rPr lang="en-US" dirty="0"/>
              <a:t>Proponents in HR &amp; Organizational Technology </a:t>
            </a:r>
            <a:endParaRPr lang="en-US" dirty="0" smtClean="0"/>
          </a:p>
          <a:p>
            <a:r>
              <a:rPr lang="en-US" dirty="0" smtClean="0"/>
              <a:t>Threats</a:t>
            </a:r>
          </a:p>
          <a:p>
            <a:pPr lvl="1"/>
            <a:r>
              <a:rPr lang="en-US" dirty="0"/>
              <a:t>Risk Management, Safety, &amp; Security</a:t>
            </a:r>
          </a:p>
          <a:p>
            <a:pPr lvl="1"/>
            <a:r>
              <a:rPr lang="en-US" dirty="0"/>
              <a:t>Credible </a:t>
            </a:r>
            <a:r>
              <a:rPr lang="en-US" dirty="0" smtClean="0"/>
              <a:t>Activists</a:t>
            </a:r>
            <a:endParaRPr lang="en-US" dirty="0"/>
          </a:p>
        </p:txBody>
      </p:sp>
    </p:spTree>
    <p:extLst>
      <p:ext uri="{BB962C8B-B14F-4D97-AF65-F5344CB8AC3E}">
        <p14:creationId xmlns:p14="http://schemas.microsoft.com/office/powerpoint/2010/main" val="1629485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PAC Resources Inc. has opportunities to improve its business practices </a:t>
            </a:r>
          </a:p>
          <a:p>
            <a:r>
              <a:rPr lang="en-US" dirty="0" smtClean="0"/>
              <a:t>While negative events seem to have overtaken the company, there are ways to correct and redirect the negatives into a positive outcome </a:t>
            </a:r>
          </a:p>
          <a:p>
            <a:r>
              <a:rPr lang="en-US" dirty="0" smtClean="0"/>
              <a:t>PAC Resources Inc. can upright itself, once again as a top-notch company that excels at creating high-quality specialized equipment  </a:t>
            </a:r>
          </a:p>
          <a:p>
            <a:endParaRPr lang="en-US" dirty="0"/>
          </a:p>
        </p:txBody>
      </p:sp>
    </p:spTree>
    <p:extLst>
      <p:ext uri="{BB962C8B-B14F-4D97-AF65-F5344CB8AC3E}">
        <p14:creationId xmlns:p14="http://schemas.microsoft.com/office/powerpoint/2010/main" val="675868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a:t>
            </a:r>
            <a:endParaRPr lang="en-US" dirty="0"/>
          </a:p>
        </p:txBody>
      </p:sp>
      <p:sp>
        <p:nvSpPr>
          <p:cNvPr id="3" name="Content Placeholder 2"/>
          <p:cNvSpPr>
            <a:spLocks noGrp="1"/>
          </p:cNvSpPr>
          <p:nvPr>
            <p:ph idx="1"/>
          </p:nvPr>
        </p:nvSpPr>
        <p:spPr/>
        <p:txBody>
          <a:bodyPr/>
          <a:lstStyle/>
          <a:p>
            <a:pPr lvl="1">
              <a:spcBef>
                <a:spcPts val="1000"/>
              </a:spcBef>
              <a:buFont typeface="Franklin Gothic Book" panose="020B0503020102020204" pitchFamily="34" charset="0"/>
              <a:buChar char="■"/>
            </a:pPr>
            <a:r>
              <a:rPr lang="en-US" sz="2200" dirty="0" err="1"/>
              <a:t>Gusdorf</a:t>
            </a:r>
            <a:r>
              <a:rPr lang="en-US" sz="2200" dirty="0"/>
              <a:t>, M. L. (2011). PAC Resources, Inc.: A case study in HR practices. </a:t>
            </a:r>
            <a:r>
              <a:rPr lang="en-US" sz="2200" dirty="0" smtClean="0"/>
              <a:t>	Retrieved </a:t>
            </a:r>
            <a:r>
              <a:rPr lang="en-US" sz="2200" dirty="0"/>
              <a:t>from </a:t>
            </a:r>
            <a:r>
              <a:rPr lang="en-US" sz="2200" dirty="0" smtClean="0"/>
              <a:t>	</a:t>
            </a:r>
            <a:r>
              <a:rPr lang="en-US" sz="2200" dirty="0" smtClean="0">
                <a:hlinkClick r:id="rId2" invalidUrl="http://www.shrm.org/Education/hreducation/Documents/PAC Resources Inc A Case Study in HR Practices-Student Workbook_FINAL.pdf"/>
              </a:rPr>
              <a:t>http</a:t>
            </a:r>
            <a:r>
              <a:rPr lang="en-US" sz="2200" dirty="0">
                <a:hlinkClick r:id="rId3" invalidUrl="http://www.shrm.org/Education/hreducation/Documents/PAC Resources Inc A Case Study in HR Practices-Student Workbook_FINAL.pdf"/>
              </a:rPr>
              <a:t>://</a:t>
            </a:r>
            <a:r>
              <a:rPr lang="en-US" sz="2200" dirty="0" smtClean="0">
                <a:hlinkClick r:id="rId4" invalidUrl="http://www.shrm.org/Education/hreducation/Documents/PAC Resources Inc A Case Study in HR Practices-Student Workbook_FINAL.pdf"/>
              </a:rPr>
              <a:t>www.shrm.org/Education/hreducation/Documents/PAC%20Res	ources%20Inc%20A%20Case%20Study%20in%20HR%20Practices-	Student%20Workbook_FINAL.pdf</a:t>
            </a:r>
            <a:endParaRPr lang="en-US" sz="2200" dirty="0"/>
          </a:p>
          <a:p>
            <a:endParaRPr lang="en-US" dirty="0"/>
          </a:p>
        </p:txBody>
      </p:sp>
    </p:spTree>
    <p:extLst>
      <p:ext uri="{BB962C8B-B14F-4D97-AF65-F5344CB8AC3E}">
        <p14:creationId xmlns:p14="http://schemas.microsoft.com/office/powerpoint/2010/main" val="1500535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9977"/>
            <a:ext cx="9601200" cy="879530"/>
          </a:xfrm>
        </p:spPr>
        <p:txBody>
          <a:bodyPr/>
          <a:lstStyle/>
          <a:p>
            <a:r>
              <a:rPr lang="en-US" dirty="0" smtClean="0"/>
              <a:t>SWOT Assessment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2646777"/>
              </p:ext>
            </p:extLst>
          </p:nvPr>
        </p:nvGraphicFramePr>
        <p:xfrm>
          <a:off x="1371600" y="627580"/>
          <a:ext cx="9601200" cy="6172760"/>
        </p:xfrm>
        <a:graphic>
          <a:graphicData uri="http://schemas.openxmlformats.org/drawingml/2006/table">
            <a:tbl>
              <a:tblPr firstRow="1" bandRow="1">
                <a:tableStyleId>{5940675A-B579-460E-94D1-54222C63F5DA}</a:tableStyleId>
              </a:tblPr>
              <a:tblGrid>
                <a:gridCol w="3200400"/>
                <a:gridCol w="3200400"/>
                <a:gridCol w="3200400"/>
              </a:tblGrid>
              <a:tr h="619932">
                <a:tc>
                  <a:txBody>
                    <a:bodyPr/>
                    <a:lstStyle/>
                    <a:p>
                      <a:pPr algn="ctr"/>
                      <a:r>
                        <a:rPr lang="en-US" sz="1400" b="1" dirty="0" smtClean="0"/>
                        <a:t>HR Domains</a:t>
                      </a:r>
                      <a:r>
                        <a:rPr lang="en-US" sz="1400" b="1" baseline="0" dirty="0" smtClean="0"/>
                        <a:t> &amp; Rolls</a:t>
                      </a:r>
                      <a:endParaRPr lang="en-US" sz="1400" b="1" dirty="0"/>
                    </a:p>
                  </a:txBody>
                  <a:tcPr/>
                </a:tc>
                <a:tc>
                  <a:txBody>
                    <a:bodyPr/>
                    <a:lstStyle/>
                    <a:p>
                      <a:pPr algn="ctr"/>
                      <a:r>
                        <a:rPr lang="en-US" sz="1400" b="1" dirty="0" smtClean="0"/>
                        <a:t>Strength,</a:t>
                      </a:r>
                      <a:r>
                        <a:rPr lang="en-US" sz="1400" b="1" baseline="0" dirty="0" smtClean="0"/>
                        <a:t> Weakness, Opportunity, or Threat</a:t>
                      </a:r>
                      <a:endParaRPr lang="en-US" sz="1400" b="1" dirty="0"/>
                    </a:p>
                  </a:txBody>
                  <a:tcPr/>
                </a:tc>
                <a:tc>
                  <a:txBody>
                    <a:bodyPr/>
                    <a:lstStyle/>
                    <a:p>
                      <a:pPr algn="ctr"/>
                      <a:r>
                        <a:rPr lang="en-US" sz="1400" b="1" kern="1200" dirty="0" smtClean="0">
                          <a:solidFill>
                            <a:schemeClr val="tx1"/>
                          </a:solidFill>
                          <a:latin typeface="+mn-lt"/>
                          <a:ea typeface="+mn-ea"/>
                          <a:cs typeface="+mn-cs"/>
                        </a:rPr>
                        <a:t>Comments/Description on Your Finding of the Strength, Weakness, Opportunity or Threat</a:t>
                      </a:r>
                      <a:endParaRPr lang="en-US" sz="1400" b="1" dirty="0"/>
                    </a:p>
                  </a:txBody>
                  <a:tcPr/>
                </a:tc>
              </a:tr>
              <a:tr h="442520">
                <a:tc>
                  <a:txBody>
                    <a:bodyPr/>
                    <a:lstStyle/>
                    <a:p>
                      <a:r>
                        <a:rPr lang="en-US" sz="1400" dirty="0" smtClean="0"/>
                        <a:t>HR</a:t>
                      </a:r>
                      <a:r>
                        <a:rPr lang="en-US" sz="1400" baseline="0" dirty="0" smtClean="0"/>
                        <a:t> Development &amp; Succession Planning</a:t>
                      </a:r>
                      <a:endParaRPr lang="en-US" sz="1400" dirty="0"/>
                    </a:p>
                  </a:txBody>
                  <a:tcPr/>
                </a:tc>
                <a:tc>
                  <a:txBody>
                    <a:bodyPr/>
                    <a:lstStyle/>
                    <a:p>
                      <a:pPr algn="ctr"/>
                      <a:r>
                        <a:rPr lang="en-US" sz="1400" dirty="0" smtClean="0"/>
                        <a:t>Weakness</a:t>
                      </a:r>
                      <a:endParaRPr lang="en-US" sz="1400" dirty="0"/>
                    </a:p>
                  </a:txBody>
                  <a:tcPr/>
                </a:tc>
                <a:tc>
                  <a:txBody>
                    <a:bodyPr/>
                    <a:lstStyle/>
                    <a:p>
                      <a:r>
                        <a:rPr lang="en-US" sz="1200" dirty="0" smtClean="0"/>
                        <a:t>HR personnel need to be retrained on many aspects</a:t>
                      </a:r>
                      <a:r>
                        <a:rPr lang="en-US" sz="1200" baseline="0" dirty="0" smtClean="0"/>
                        <a:t> that they are engaged in within PAC.</a:t>
                      </a:r>
                      <a:endParaRPr lang="en-US" sz="1200" dirty="0"/>
                    </a:p>
                  </a:txBody>
                  <a:tcPr/>
                </a:tc>
              </a:tr>
              <a:tr h="442520">
                <a:tc>
                  <a:txBody>
                    <a:bodyPr/>
                    <a:lstStyle/>
                    <a:p>
                      <a:r>
                        <a:rPr lang="en-US" sz="1400" dirty="0" smtClean="0"/>
                        <a:t>Risk Management, Safety,</a:t>
                      </a:r>
                      <a:r>
                        <a:rPr lang="en-US" sz="1400" baseline="0" dirty="0" smtClean="0"/>
                        <a:t> &amp; Security</a:t>
                      </a:r>
                      <a:endParaRPr lang="en-US" sz="1400" dirty="0"/>
                    </a:p>
                  </a:txBody>
                  <a:tcPr/>
                </a:tc>
                <a:tc>
                  <a:txBody>
                    <a:bodyPr/>
                    <a:lstStyle/>
                    <a:p>
                      <a:pPr algn="ctr"/>
                      <a:r>
                        <a:rPr lang="en-US" sz="1400" dirty="0" smtClean="0"/>
                        <a:t>Threat</a:t>
                      </a:r>
                      <a:endParaRPr lang="en-US" sz="1400" dirty="0"/>
                    </a:p>
                  </a:txBody>
                  <a:tcPr/>
                </a:tc>
                <a:tc>
                  <a:txBody>
                    <a:bodyPr/>
                    <a:lstStyle/>
                    <a:p>
                      <a:r>
                        <a:rPr lang="en-US" sz="1200" dirty="0" smtClean="0"/>
                        <a:t>PAC managers</a:t>
                      </a:r>
                      <a:r>
                        <a:rPr lang="en-US" sz="1200" baseline="0" dirty="0" smtClean="0"/>
                        <a:t> know that their training programs are ineffective. The company needs to asses the risks aligned to the training.</a:t>
                      </a:r>
                      <a:endParaRPr lang="en-US" sz="1200" dirty="0"/>
                    </a:p>
                  </a:txBody>
                  <a:tcPr/>
                </a:tc>
              </a:tr>
              <a:tr h="442520">
                <a:tc>
                  <a:txBody>
                    <a:bodyPr/>
                    <a:lstStyle/>
                    <a:p>
                      <a:r>
                        <a:rPr lang="en-US" sz="1400" dirty="0" smtClean="0"/>
                        <a:t>Talent Acquisition</a:t>
                      </a:r>
                      <a:endParaRPr lang="en-US" sz="1400" dirty="0"/>
                    </a:p>
                  </a:txBody>
                  <a:tcPr/>
                </a:tc>
                <a:tc>
                  <a:txBody>
                    <a:bodyPr/>
                    <a:lstStyle/>
                    <a:p>
                      <a:pPr algn="ctr"/>
                      <a:r>
                        <a:rPr lang="en-US" sz="1400" dirty="0" smtClean="0"/>
                        <a:t>Opportunity</a:t>
                      </a:r>
                      <a:endParaRPr lang="en-US" sz="1400" dirty="0"/>
                    </a:p>
                  </a:txBody>
                  <a:tcPr/>
                </a:tc>
                <a:tc>
                  <a:txBody>
                    <a:bodyPr/>
                    <a:lstStyle/>
                    <a:p>
                      <a:r>
                        <a:rPr lang="en-US" sz="1200" dirty="0" smtClean="0"/>
                        <a:t>Although there has been a hiring freeze, &amp;</a:t>
                      </a:r>
                      <a:r>
                        <a:rPr lang="en-US" sz="1200" baseline="0" dirty="0" smtClean="0"/>
                        <a:t> ultimately layoffs, there’s a potential for specialized hires-if needed.</a:t>
                      </a:r>
                      <a:endParaRPr lang="en-US" sz="1200" dirty="0"/>
                    </a:p>
                  </a:txBody>
                  <a:tcPr/>
                </a:tc>
              </a:tr>
              <a:tr h="442520">
                <a:tc>
                  <a:txBody>
                    <a:bodyPr/>
                    <a:lstStyle/>
                    <a:p>
                      <a:r>
                        <a:rPr lang="en-US" sz="1400" dirty="0" smtClean="0"/>
                        <a:t>Total Rewards</a:t>
                      </a:r>
                      <a:endParaRPr lang="en-US" sz="1400" dirty="0"/>
                    </a:p>
                  </a:txBody>
                  <a:tcPr/>
                </a:tc>
                <a:tc>
                  <a:txBody>
                    <a:bodyPr/>
                    <a:lstStyle/>
                    <a:p>
                      <a:pPr algn="ctr"/>
                      <a:r>
                        <a:rPr lang="en-US" sz="1400" dirty="0" smtClean="0"/>
                        <a:t>Opportunity</a:t>
                      </a:r>
                      <a:endParaRPr lang="en-US" sz="1400" dirty="0"/>
                    </a:p>
                  </a:txBody>
                  <a:tcPr/>
                </a:tc>
                <a:tc>
                  <a:txBody>
                    <a:bodyPr/>
                    <a:lstStyle/>
                    <a:p>
                      <a:r>
                        <a:rPr lang="en-US" sz="1200" dirty="0" smtClean="0"/>
                        <a:t>While PAC is downsizing, the TR program is something that can be re-shaped.</a:t>
                      </a:r>
                      <a:r>
                        <a:rPr lang="en-US" sz="1200" baseline="0" dirty="0" smtClean="0"/>
                        <a:t> </a:t>
                      </a:r>
                      <a:endParaRPr lang="en-US" sz="1200" dirty="0"/>
                    </a:p>
                  </a:txBody>
                  <a:tcPr/>
                </a:tc>
              </a:tr>
              <a:tr h="442520">
                <a:tc>
                  <a:txBody>
                    <a:bodyPr/>
                    <a:lstStyle/>
                    <a:p>
                      <a:r>
                        <a:rPr lang="en-US" sz="1400" dirty="0" smtClean="0"/>
                        <a:t>Employee &amp; Labor</a:t>
                      </a:r>
                      <a:r>
                        <a:rPr lang="en-US" sz="1400" baseline="0" dirty="0" smtClean="0"/>
                        <a:t> Relations</a:t>
                      </a:r>
                      <a:endParaRPr lang="en-US" sz="1400" dirty="0"/>
                    </a:p>
                  </a:txBody>
                  <a:tcPr/>
                </a:tc>
                <a:tc>
                  <a:txBody>
                    <a:bodyPr/>
                    <a:lstStyle/>
                    <a:p>
                      <a:pPr algn="ctr"/>
                      <a:r>
                        <a:rPr lang="en-US" sz="1400" dirty="0" smtClean="0"/>
                        <a:t>Opportunity</a:t>
                      </a:r>
                      <a:endParaRPr lang="en-US" sz="1400" dirty="0"/>
                    </a:p>
                  </a:txBody>
                  <a:tcPr/>
                </a:tc>
                <a:tc>
                  <a:txBody>
                    <a:bodyPr/>
                    <a:lstStyle/>
                    <a:p>
                      <a:r>
                        <a:rPr lang="en-US" sz="1200" dirty="0" smtClean="0"/>
                        <a:t>There is time to improve relations that have been damaged.</a:t>
                      </a:r>
                      <a:r>
                        <a:rPr lang="en-US" sz="1200" baseline="0" dirty="0" smtClean="0"/>
                        <a:t> </a:t>
                      </a:r>
                      <a:endParaRPr lang="en-US" sz="1200" dirty="0"/>
                    </a:p>
                  </a:txBody>
                  <a:tcPr/>
                </a:tc>
              </a:tr>
              <a:tr h="442520">
                <a:tc>
                  <a:txBody>
                    <a:bodyPr/>
                    <a:lstStyle/>
                    <a:p>
                      <a:r>
                        <a:rPr lang="en-US" sz="1400" dirty="0" smtClean="0"/>
                        <a:t>Strategic Leaders</a:t>
                      </a:r>
                      <a:endParaRPr lang="en-US" sz="1400" dirty="0"/>
                    </a:p>
                  </a:txBody>
                  <a:tcPr/>
                </a:tc>
                <a:tc>
                  <a:txBody>
                    <a:bodyPr/>
                    <a:lstStyle/>
                    <a:p>
                      <a:pPr algn="ctr"/>
                      <a:r>
                        <a:rPr lang="en-US" sz="1400" dirty="0" smtClean="0"/>
                        <a:t>Strength</a:t>
                      </a:r>
                      <a:endParaRPr lang="en-US" sz="1400" dirty="0"/>
                    </a:p>
                  </a:txBody>
                  <a:tcPr/>
                </a:tc>
                <a:tc>
                  <a:txBody>
                    <a:bodyPr/>
                    <a:lstStyle/>
                    <a:p>
                      <a:r>
                        <a:rPr lang="en-US" sz="1200" dirty="0" smtClean="0"/>
                        <a:t>Leaders in the correct positions can make great strides in the right direction</a:t>
                      </a:r>
                      <a:r>
                        <a:rPr lang="en-US" sz="1200" baseline="0" dirty="0" smtClean="0"/>
                        <a:t> at PAC.</a:t>
                      </a:r>
                      <a:endParaRPr lang="en-US" sz="1200" dirty="0"/>
                    </a:p>
                  </a:txBody>
                  <a:tcPr/>
                </a:tc>
              </a:tr>
              <a:tr h="442520">
                <a:tc>
                  <a:txBody>
                    <a:bodyPr/>
                    <a:lstStyle/>
                    <a:p>
                      <a:r>
                        <a:rPr lang="en-US" sz="1400" dirty="0" smtClean="0"/>
                        <a:t>Credible Activists</a:t>
                      </a:r>
                      <a:endParaRPr lang="en-US" sz="1400" dirty="0"/>
                    </a:p>
                  </a:txBody>
                  <a:tcPr/>
                </a:tc>
                <a:tc>
                  <a:txBody>
                    <a:bodyPr/>
                    <a:lstStyle/>
                    <a:p>
                      <a:pPr algn="ctr"/>
                      <a:r>
                        <a:rPr lang="en-US" sz="1400" dirty="0" smtClean="0"/>
                        <a:t>Threat</a:t>
                      </a:r>
                      <a:endParaRPr lang="en-US" sz="1400" dirty="0"/>
                    </a:p>
                  </a:txBody>
                  <a:tcPr/>
                </a:tc>
                <a:tc>
                  <a:txBody>
                    <a:bodyPr/>
                    <a:lstStyle/>
                    <a:p>
                      <a:r>
                        <a:rPr lang="en-US" sz="1200" dirty="0" smtClean="0"/>
                        <a:t>Those that are pushing</a:t>
                      </a:r>
                      <a:r>
                        <a:rPr lang="en-US" sz="1200" baseline="0" dirty="0" smtClean="0"/>
                        <a:t> for unionization, which would negatively affect PAC.</a:t>
                      </a:r>
                      <a:endParaRPr lang="en-US" sz="1200" dirty="0"/>
                    </a:p>
                  </a:txBody>
                  <a:tcPr/>
                </a:tc>
              </a:tr>
              <a:tr h="442520">
                <a:tc>
                  <a:txBody>
                    <a:bodyPr/>
                    <a:lstStyle/>
                    <a:p>
                      <a:r>
                        <a:rPr lang="en-US" sz="1400" dirty="0" smtClean="0"/>
                        <a:t>Business Expert</a:t>
                      </a:r>
                      <a:endParaRPr lang="en-US" sz="1400" dirty="0"/>
                    </a:p>
                  </a:txBody>
                  <a:tcPr/>
                </a:tc>
                <a:tc>
                  <a:txBody>
                    <a:bodyPr/>
                    <a:lstStyle/>
                    <a:p>
                      <a:pPr algn="ctr"/>
                      <a:r>
                        <a:rPr lang="en-US" sz="1400" dirty="0" smtClean="0"/>
                        <a:t>Strength</a:t>
                      </a:r>
                      <a:endParaRPr lang="en-US" sz="1400" dirty="0"/>
                    </a:p>
                  </a:txBody>
                  <a:tcPr/>
                </a:tc>
                <a:tc>
                  <a:txBody>
                    <a:bodyPr/>
                    <a:lstStyle/>
                    <a:p>
                      <a:r>
                        <a:rPr lang="en-US" sz="1200" dirty="0" smtClean="0"/>
                        <a:t>Will help to keep the “eye on the prize” for PAC. </a:t>
                      </a:r>
                      <a:endParaRPr lang="en-US" sz="1200" dirty="0"/>
                    </a:p>
                  </a:txBody>
                  <a:tcPr/>
                </a:tc>
              </a:tr>
              <a:tr h="442520">
                <a:tc>
                  <a:txBody>
                    <a:bodyPr/>
                    <a:lstStyle/>
                    <a:p>
                      <a:r>
                        <a:rPr lang="en-US" sz="1400" dirty="0" smtClean="0"/>
                        <a:t>Culture &amp; Change Champion</a:t>
                      </a:r>
                      <a:endParaRPr lang="en-US" sz="1400" dirty="0"/>
                    </a:p>
                  </a:txBody>
                  <a:tcPr/>
                </a:tc>
                <a:tc>
                  <a:txBody>
                    <a:bodyPr/>
                    <a:lstStyle/>
                    <a:p>
                      <a:pPr algn="ctr"/>
                      <a:r>
                        <a:rPr lang="en-US" sz="1400" dirty="0" smtClean="0"/>
                        <a:t>Weakness</a:t>
                      </a:r>
                      <a:endParaRPr lang="en-US" sz="1400" dirty="0"/>
                    </a:p>
                  </a:txBody>
                  <a:tcPr/>
                </a:tc>
                <a:tc>
                  <a:txBody>
                    <a:bodyPr/>
                    <a:lstStyle/>
                    <a:p>
                      <a:r>
                        <a:rPr lang="en-US" sz="1200" dirty="0" smtClean="0"/>
                        <a:t>Currently</a:t>
                      </a:r>
                      <a:r>
                        <a:rPr lang="en-US" sz="1200" baseline="0" dirty="0" smtClean="0"/>
                        <a:t> the poor attitudes of employees is creating a negative culture. </a:t>
                      </a:r>
                      <a:endParaRPr lang="en-US" sz="1200" dirty="0"/>
                    </a:p>
                  </a:txBody>
                  <a:tcPr/>
                </a:tc>
              </a:tr>
              <a:tr h="442520">
                <a:tc>
                  <a:txBody>
                    <a:bodyPr/>
                    <a:lstStyle/>
                    <a:p>
                      <a:r>
                        <a:rPr lang="en-US" sz="1400" dirty="0" smtClean="0"/>
                        <a:t>HR Innovators &amp; Integrators</a:t>
                      </a:r>
                      <a:endParaRPr lang="en-US" sz="1400" dirty="0"/>
                    </a:p>
                  </a:txBody>
                  <a:tcPr/>
                </a:tc>
                <a:tc>
                  <a:txBody>
                    <a:bodyPr/>
                    <a:lstStyle/>
                    <a:p>
                      <a:pPr algn="ctr"/>
                      <a:r>
                        <a:rPr lang="en-US" sz="1400" dirty="0" smtClean="0"/>
                        <a:t>Strength</a:t>
                      </a:r>
                      <a:endParaRPr lang="en-US" sz="1400" dirty="0"/>
                    </a:p>
                  </a:txBody>
                  <a:tcPr/>
                </a:tc>
                <a:tc>
                  <a:txBody>
                    <a:bodyPr/>
                    <a:lstStyle/>
                    <a:p>
                      <a:r>
                        <a:rPr lang="en-US" sz="1200" dirty="0" smtClean="0"/>
                        <a:t>The newest addition, HR</a:t>
                      </a:r>
                      <a:r>
                        <a:rPr lang="en-US" sz="1200" baseline="0" dirty="0" smtClean="0"/>
                        <a:t> Director, leaves hopes of improvement in the department. </a:t>
                      </a:r>
                      <a:endParaRPr lang="en-US" sz="1200" dirty="0"/>
                    </a:p>
                  </a:txBody>
                  <a:tcPr/>
                </a:tc>
              </a:tr>
              <a:tr h="442520">
                <a:tc>
                  <a:txBody>
                    <a:bodyPr/>
                    <a:lstStyle/>
                    <a:p>
                      <a:r>
                        <a:rPr lang="en-US" sz="1400" dirty="0" smtClean="0"/>
                        <a:t>Proponents in HR &amp; Organizational Technology </a:t>
                      </a:r>
                      <a:endParaRPr lang="en-US" sz="1400" dirty="0"/>
                    </a:p>
                  </a:txBody>
                  <a:tcPr/>
                </a:tc>
                <a:tc>
                  <a:txBody>
                    <a:bodyPr/>
                    <a:lstStyle/>
                    <a:p>
                      <a:pPr algn="ctr"/>
                      <a:r>
                        <a:rPr lang="en-US" sz="1400" dirty="0" smtClean="0"/>
                        <a:t>Opportunity</a:t>
                      </a:r>
                      <a:endParaRPr lang="en-US" sz="1400" dirty="0"/>
                    </a:p>
                  </a:txBody>
                  <a:tcPr/>
                </a:tc>
                <a:tc>
                  <a:txBody>
                    <a:bodyPr/>
                    <a:lstStyle/>
                    <a:p>
                      <a:r>
                        <a:rPr lang="en-US" sz="1200" dirty="0" smtClean="0"/>
                        <a:t>Moving to a technologically integrated system will improve HR capabilities. </a:t>
                      </a:r>
                      <a:endParaRPr lang="en-US" sz="1200" dirty="0"/>
                    </a:p>
                  </a:txBody>
                  <a:tcPr/>
                </a:tc>
              </a:tr>
            </a:tbl>
          </a:graphicData>
        </a:graphic>
      </p:graphicFrame>
    </p:spTree>
    <p:extLst>
      <p:ext uri="{BB962C8B-B14F-4D97-AF65-F5344CB8AC3E}">
        <p14:creationId xmlns:p14="http://schemas.microsoft.com/office/powerpoint/2010/main" val="154156878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majorFont>
      <a:minorFont>
        <a:latin typeface="Franklin Gothic Book" panose="020B0503020102020204"/>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430</TotalTime>
  <Words>909</Words>
  <Application>Microsoft Macintosh PowerPoint</Application>
  <PresentationFormat>Widescreen</PresentationFormat>
  <Paragraphs>106</Paragraphs>
  <Slides>9</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Calibri</vt:lpstr>
      <vt:lpstr>Franklin Gothic Book</vt:lpstr>
      <vt:lpstr>Crop</vt:lpstr>
      <vt:lpstr>PAC Resources inc.</vt:lpstr>
      <vt:lpstr>Introduction/Purpose</vt:lpstr>
      <vt:lpstr>About PAC Resources Inc.</vt:lpstr>
      <vt:lpstr>Requisite Employee Competencies</vt:lpstr>
      <vt:lpstr>Challenges in the Organization</vt:lpstr>
      <vt:lpstr>Findings from the SWOT</vt:lpstr>
      <vt:lpstr>Conclusion</vt:lpstr>
      <vt:lpstr>Reference </vt:lpstr>
      <vt:lpstr>SWOT Assessment </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dc:title>
  <dc:creator>Zachery Friend</dc:creator>
  <cp:lastModifiedBy>Zachery Friend</cp:lastModifiedBy>
  <cp:revision>45</cp:revision>
  <dcterms:created xsi:type="dcterms:W3CDTF">2016-05-29T19:55:11Z</dcterms:created>
  <dcterms:modified xsi:type="dcterms:W3CDTF">2016-05-30T03:05:16Z</dcterms:modified>
</cp:coreProperties>
</file>