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6" autoAdjust="0"/>
    <p:restoredTop sz="94660"/>
  </p:normalViewPr>
  <p:slideViewPr>
    <p:cSldViewPr>
      <p:cViewPr>
        <p:scale>
          <a:sx n="66" d="100"/>
          <a:sy n="66" d="100"/>
        </p:scale>
        <p:origin x="-1290" y="-10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8839200" cy="9144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95800"/>
            <a:ext cx="8839200" cy="685800"/>
          </a:xfrm>
        </p:spPr>
        <p:txBody>
          <a:bodyPr/>
          <a:lstStyle>
            <a:lvl1pPr marL="0" indent="0" algn="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pPr>
              <a:defRPr/>
            </a:pPr>
            <a:fld id="{BD3EE3FC-2CA2-4210-A88C-0EF5A7756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1089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D89CF-1F10-49DA-B20F-36C4F7E3F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4913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8C331-4FE1-4B01-B9EB-D11F873AD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3195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EBE97-C4D0-4EFB-B0AA-CEA8F5EDA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90983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C0311-0B87-4E82-A6C2-934E3D3EC9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102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3815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95400"/>
            <a:ext cx="43815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A0AEB-EB72-4DAE-9C9C-3264123C4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168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24974-F584-421E-8C17-99FFC3BFF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0554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E1FC3-7D31-463A-A927-32C1CD96A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057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392F1-7CFA-44B5-A2A4-8FF439742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6737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DF92C-7DB5-48E2-AF4D-FB468816A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3925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885E4-B2B8-4AD4-B9FF-CC68380A5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4742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915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611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897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/>
            </a:lvl1pPr>
          </a:lstStyle>
          <a:p>
            <a:pPr>
              <a:defRPr/>
            </a:pPr>
            <a:fld id="{CDF7510A-EF31-4B78-AE2F-195D959C4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438400"/>
            <a:ext cx="8839200" cy="914400"/>
          </a:xfrm>
        </p:spPr>
        <p:txBody>
          <a:bodyPr/>
          <a:lstStyle/>
          <a:p>
            <a:pPr algn="ctr" eaLnBrk="1" hangingPunct="1"/>
            <a:r>
              <a:rPr lang="en-US" smtClean="0"/>
              <a:t>Chapter 18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114800"/>
            <a:ext cx="8839200" cy="1371600"/>
          </a:xfrm>
        </p:spPr>
        <p:txBody>
          <a:bodyPr/>
          <a:lstStyle/>
          <a:p>
            <a:pPr algn="ctr" eaLnBrk="1" hangingPunct="1"/>
            <a:r>
              <a:rPr lang="en-US" sz="3600" smtClean="0">
                <a:cs typeface="Times New Roman" pitchFamily="18" charset="0"/>
              </a:rPr>
              <a:t>Using Research in Evidence-Based Nursing Practice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cs typeface="Times New Roman" pitchFamily="18" charset="0"/>
              </a:rPr>
              <a:t>Three Models for Evidence-Based Nursing Practice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915400" cy="4724400"/>
          </a:xfrm>
        </p:spPr>
        <p:txBody>
          <a:bodyPr/>
          <a:lstStyle/>
          <a:p>
            <a:pPr eaLnBrk="1" hangingPunct="1"/>
            <a:r>
              <a:rPr lang="en-US" sz="3400" smtClean="0">
                <a:cs typeface="Times New Roman" pitchFamily="18" charset="0"/>
              </a:rPr>
              <a:t>The </a:t>
            </a:r>
            <a:r>
              <a:rPr lang="en-US" sz="3400" u="sng" smtClean="0">
                <a:solidFill>
                  <a:srgbClr val="3BF775"/>
                </a:solidFill>
                <a:cs typeface="Times New Roman" pitchFamily="18" charset="0"/>
              </a:rPr>
              <a:t>Stetler Model</a:t>
            </a:r>
            <a:r>
              <a:rPr lang="en-US" sz="3400" smtClean="0">
                <a:cs typeface="Times New Roman" pitchFamily="18" charset="0"/>
              </a:rPr>
              <a:t> of research utilization to promote evidence-based practice</a:t>
            </a:r>
          </a:p>
          <a:p>
            <a:pPr eaLnBrk="1" hangingPunct="1">
              <a:buFontTx/>
              <a:buNone/>
            </a:pPr>
            <a:endParaRPr lang="en-US" sz="2000" smtClean="0">
              <a:cs typeface="Times New Roman" pitchFamily="18" charset="0"/>
            </a:endParaRPr>
          </a:p>
          <a:p>
            <a:pPr eaLnBrk="1" hangingPunct="1"/>
            <a:r>
              <a:rPr lang="en-US" sz="3400" smtClean="0">
                <a:cs typeface="Times New Roman" pitchFamily="18" charset="0"/>
              </a:rPr>
              <a:t>The </a:t>
            </a:r>
            <a:r>
              <a:rPr lang="en-US" sz="3400" u="sng" smtClean="0">
                <a:solidFill>
                  <a:srgbClr val="3BF775"/>
                </a:solidFill>
                <a:cs typeface="Times New Roman" pitchFamily="18" charset="0"/>
              </a:rPr>
              <a:t>IOWA Model</a:t>
            </a:r>
            <a:r>
              <a:rPr lang="en-US" sz="3400" smtClean="0">
                <a:cs typeface="Times New Roman" pitchFamily="18" charset="0"/>
              </a:rPr>
              <a:t> of evidence-based practice to promote quality care</a:t>
            </a:r>
          </a:p>
          <a:p>
            <a:pPr eaLnBrk="1" hangingPunct="1">
              <a:buFontTx/>
              <a:buNone/>
            </a:pPr>
            <a:endParaRPr lang="en-US" sz="2000" smtClean="0">
              <a:cs typeface="Times New Roman" pitchFamily="18" charset="0"/>
            </a:endParaRPr>
          </a:p>
          <a:p>
            <a:pPr eaLnBrk="1" hangingPunct="1"/>
            <a:r>
              <a:rPr lang="en-US" sz="3400" smtClean="0">
                <a:cs typeface="Times New Roman" pitchFamily="18" charset="0"/>
              </a:rPr>
              <a:t>The </a:t>
            </a:r>
            <a:r>
              <a:rPr lang="en-US" sz="3400" u="sng" smtClean="0">
                <a:solidFill>
                  <a:srgbClr val="3BF775"/>
                </a:solidFill>
                <a:cs typeface="Times New Roman" pitchFamily="18" charset="0"/>
              </a:rPr>
              <a:t>Ottawa Model</a:t>
            </a:r>
            <a:r>
              <a:rPr lang="en-US" sz="3400" smtClean="0">
                <a:cs typeface="Times New Roman" pitchFamily="18" charset="0"/>
              </a:rPr>
              <a:t> of Research Use (OMRU)</a:t>
            </a:r>
            <a:endParaRPr lang="en-US" sz="3400" u="sng" smtClean="0">
              <a:cs typeface="Times New Roman" pitchFamily="18" charset="0"/>
            </a:endParaRPr>
          </a:p>
          <a:p>
            <a:pPr eaLnBrk="1" hangingPunct="1"/>
            <a:endParaRPr lang="en-US" sz="34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pPr algn="ctr" eaLnBrk="1" hangingPunct="1"/>
            <a:r>
              <a:rPr lang="en-US" smtClean="0">
                <a:cs typeface="Times New Roman" pitchFamily="18" charset="0"/>
              </a:rPr>
              <a:t>Major Activities/Steps in Using Research in Nursing Practice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4876800"/>
          </a:xfrm>
        </p:spPr>
        <p:txBody>
          <a:bodyPr/>
          <a:lstStyle/>
          <a:p>
            <a:pPr eaLnBrk="1" hangingPunct="1"/>
            <a:r>
              <a:rPr lang="en-US" sz="3800" smtClean="0">
                <a:cs typeface="Times New Roman" pitchFamily="18" charset="0"/>
              </a:rPr>
              <a:t>Select a topic or problem</a:t>
            </a:r>
            <a:r>
              <a:rPr lang="en-US" sz="4000" smtClean="0">
                <a:cs typeface="Times New Roman" pitchFamily="18" charset="0"/>
              </a:rPr>
              <a:t> </a:t>
            </a:r>
          </a:p>
          <a:p>
            <a:pPr lvl="1" eaLnBrk="1" hangingPunct="1"/>
            <a:r>
              <a:rPr lang="en-US" sz="3200" u="sng" smtClean="0">
                <a:solidFill>
                  <a:srgbClr val="3BF775"/>
                </a:solidFill>
                <a:cs typeface="Times New Roman" pitchFamily="18" charset="0"/>
              </a:rPr>
              <a:t>Knowledge-focused triggers</a:t>
            </a:r>
          </a:p>
          <a:p>
            <a:pPr lvl="1" eaLnBrk="1" hangingPunct="1"/>
            <a:r>
              <a:rPr lang="en-US" sz="3200" u="sng" smtClean="0">
                <a:solidFill>
                  <a:srgbClr val="3BF775"/>
                </a:solidFill>
                <a:cs typeface="Times New Roman" pitchFamily="18" charset="0"/>
              </a:rPr>
              <a:t>Problem-focused triggers</a:t>
            </a:r>
          </a:p>
          <a:p>
            <a:pPr eaLnBrk="1" hangingPunct="1"/>
            <a:r>
              <a:rPr lang="en-US" sz="3800" smtClean="0">
                <a:cs typeface="Times New Roman" pitchFamily="18" charset="0"/>
              </a:rPr>
              <a:t>Assemble and evaluate evidence</a:t>
            </a: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Use integrative reviews</a:t>
            </a: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Search for other evidence</a:t>
            </a: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Evaluate evidence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pPr algn="ctr" eaLnBrk="1" hangingPunct="1"/>
            <a:r>
              <a:rPr lang="en-US" smtClean="0">
                <a:cs typeface="Times New Roman" pitchFamily="18" charset="0"/>
              </a:rPr>
              <a:t>Major Activities/Steps in Using Research in Nursing Practice </a:t>
            </a:r>
            <a:r>
              <a:rPr lang="en-US" sz="3200" smtClean="0">
                <a:cs typeface="Times New Roman" pitchFamily="18" charset="0"/>
              </a:rPr>
              <a:t>(cont’d)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4876800"/>
          </a:xfrm>
        </p:spPr>
        <p:txBody>
          <a:bodyPr/>
          <a:lstStyle/>
          <a:p>
            <a:pPr eaLnBrk="1" hangingPunct="1"/>
            <a:r>
              <a:rPr lang="en-US" sz="3800" smtClean="0">
                <a:cs typeface="Times New Roman" pitchFamily="18" charset="0"/>
              </a:rPr>
              <a:t>Assess implementation potential</a:t>
            </a: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Assess transferability of innovation</a:t>
            </a: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Evaluate feasibility of adopting innovation in new setting</a:t>
            </a: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Assess costs and benefits of innovation</a:t>
            </a:r>
          </a:p>
          <a:p>
            <a:pPr eaLnBrk="1" hangingPunct="1"/>
            <a:r>
              <a:rPr lang="en-US" sz="3800" smtClean="0">
                <a:cs typeface="Times New Roman" pitchFamily="18" charset="0"/>
              </a:rPr>
              <a:t>Develop, implement, and evaluate the innovation</a:t>
            </a:r>
            <a:endParaRPr lang="en-US" sz="3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400" smtClean="0">
                <a:cs typeface="Times New Roman" pitchFamily="18" charset="0"/>
              </a:rPr>
              <a:t>Research Integration and Synthesis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3800" smtClean="0">
                <a:cs typeface="Times New Roman" pitchFamily="18" charset="0"/>
              </a:rPr>
              <a:t>Forms of integrative reviews:</a:t>
            </a:r>
          </a:p>
          <a:p>
            <a:pPr lvl="1" eaLnBrk="1" hangingPunct="1"/>
            <a:r>
              <a:rPr lang="en-US" sz="3200" smtClean="0">
                <a:cs typeface="Times New Roman" pitchFamily="18" charset="0"/>
              </a:rPr>
              <a:t>Narrative, qualitative integration (traditional review of quantitative or qualitative results)</a:t>
            </a:r>
          </a:p>
          <a:p>
            <a:pPr lvl="1" eaLnBrk="1" hangingPunct="1">
              <a:buFontTx/>
              <a:buNone/>
            </a:pPr>
            <a:endParaRPr lang="en-US" sz="2000" smtClean="0">
              <a:cs typeface="Times New Roman" pitchFamily="18" charset="0"/>
            </a:endParaRPr>
          </a:p>
          <a:p>
            <a:pPr lvl="1" eaLnBrk="1" hangingPunct="1"/>
            <a:r>
              <a:rPr lang="en-US" sz="3200" u="sng" smtClean="0">
                <a:solidFill>
                  <a:srgbClr val="3BF775"/>
                </a:solidFill>
                <a:cs typeface="Times New Roman" pitchFamily="18" charset="0"/>
              </a:rPr>
              <a:t>Meta-analysis</a:t>
            </a:r>
            <a:r>
              <a:rPr lang="en-US" sz="3200" smtClean="0">
                <a:cs typeface="Times New Roman" pitchFamily="18" charset="0"/>
              </a:rPr>
              <a:t> (statistical integration of results)</a:t>
            </a:r>
          </a:p>
          <a:p>
            <a:pPr lvl="1" eaLnBrk="1" hangingPunct="1">
              <a:buFontTx/>
              <a:buNone/>
            </a:pPr>
            <a:endParaRPr lang="en-US" sz="2000" smtClean="0">
              <a:cs typeface="Times New Roman" pitchFamily="18" charset="0"/>
            </a:endParaRPr>
          </a:p>
          <a:p>
            <a:pPr lvl="1" eaLnBrk="1" hangingPunct="1"/>
            <a:r>
              <a:rPr lang="en-US" sz="3200" u="sng" smtClean="0">
                <a:solidFill>
                  <a:srgbClr val="3BF775"/>
                </a:solidFill>
                <a:cs typeface="Times New Roman" pitchFamily="18" charset="0"/>
              </a:rPr>
              <a:t>Meta-synthesis</a:t>
            </a:r>
            <a:r>
              <a:rPr lang="en-US" sz="3200" smtClean="0">
                <a:cs typeface="Times New Roman" pitchFamily="18" charset="0"/>
              </a:rPr>
              <a:t> (theoretical integration of qualitative findings)</a:t>
            </a:r>
            <a:endParaRPr lang="en-US" sz="32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cs typeface="Times New Roman" pitchFamily="18" charset="0"/>
              </a:rPr>
              <a:t>Steps in Conducting an Integrative Review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cs typeface="Times New Roman" pitchFamily="18" charset="0"/>
              </a:rPr>
              <a:t>Define research problem or hypotheses to be tested</a:t>
            </a:r>
          </a:p>
          <a:p>
            <a:pPr eaLnBrk="1" hangingPunct="1">
              <a:buFontTx/>
              <a:buNone/>
            </a:pPr>
            <a:endParaRPr lang="en-US" sz="2000" smtClean="0">
              <a:cs typeface="Times New Roman" pitchFamily="18" charset="0"/>
            </a:endParaRPr>
          </a:p>
          <a:p>
            <a:pPr eaLnBrk="1" hangingPunct="1"/>
            <a:r>
              <a:rPr lang="en-US" sz="3600" smtClean="0">
                <a:cs typeface="Times New Roman" pitchFamily="18" charset="0"/>
              </a:rPr>
              <a:t>Select sample of studies to be included in the review</a:t>
            </a:r>
          </a:p>
          <a:p>
            <a:pPr eaLnBrk="1" hangingPunct="1">
              <a:buFontTx/>
              <a:buNone/>
            </a:pPr>
            <a:endParaRPr lang="en-US" sz="2000" smtClean="0">
              <a:cs typeface="Times New Roman" pitchFamily="18" charset="0"/>
            </a:endParaRPr>
          </a:p>
          <a:p>
            <a:pPr eaLnBrk="1" hangingPunct="1"/>
            <a:r>
              <a:rPr lang="en-US" sz="3600" smtClean="0">
                <a:cs typeface="Times New Roman" pitchFamily="18" charset="0"/>
              </a:rPr>
              <a:t>Extract and record data from research reports</a:t>
            </a:r>
          </a:p>
          <a:p>
            <a:pPr eaLnBrk="1" hangingPunct="1"/>
            <a:endParaRPr lang="en-US" sz="36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cs typeface="Times New Roman" pitchFamily="18" charset="0"/>
              </a:rPr>
              <a:t>Steps in Conducting an Integrative Review </a:t>
            </a:r>
            <a:r>
              <a:rPr lang="en-US" sz="3200" smtClean="0">
                <a:cs typeface="Times New Roman" pitchFamily="18" charset="0"/>
              </a:rPr>
              <a:t>(continued)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48768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Determine quality of the evidence (e.g., quality ratings to weight findings)</a:t>
            </a:r>
          </a:p>
          <a:p>
            <a:pPr eaLnBrk="1" hangingPunct="1">
              <a:buFontTx/>
              <a:buNone/>
            </a:pPr>
            <a:endParaRPr lang="en-US" sz="1800" smtClean="0">
              <a:cs typeface="Times New Roman" pitchFamily="18" charset="0"/>
            </a:endParaRPr>
          </a:p>
          <a:p>
            <a:pPr eaLnBrk="1" hangingPunct="1"/>
            <a:r>
              <a:rPr lang="en-US" smtClean="0">
                <a:cs typeface="Times New Roman" pitchFamily="18" charset="0"/>
              </a:rPr>
              <a:t>Analyze the data (i.e., cumulative findings)</a:t>
            </a:r>
          </a:p>
          <a:p>
            <a:pPr lvl="1" eaLnBrk="1" hangingPunct="1"/>
            <a:r>
              <a:rPr lang="en-US" smtClean="0">
                <a:cs typeface="Times New Roman" pitchFamily="18" charset="0"/>
              </a:rPr>
              <a:t>In meta-analysis, calculate an </a:t>
            </a:r>
            <a:r>
              <a:rPr lang="en-US" u="sng" smtClean="0">
                <a:solidFill>
                  <a:srgbClr val="3BF775"/>
                </a:solidFill>
                <a:cs typeface="Times New Roman" pitchFamily="18" charset="0"/>
              </a:rPr>
              <a:t>effect size</a:t>
            </a:r>
          </a:p>
          <a:p>
            <a:pPr lvl="1" eaLnBrk="1" hangingPunct="1">
              <a:buFontTx/>
              <a:buNone/>
            </a:pPr>
            <a:endParaRPr lang="en-US" sz="2000" smtClean="0">
              <a:solidFill>
                <a:srgbClr val="3BF775"/>
              </a:solidFill>
              <a:cs typeface="Times New Roman" pitchFamily="18" charset="0"/>
            </a:endParaRPr>
          </a:p>
          <a:p>
            <a:pPr eaLnBrk="1" hangingPunct="1"/>
            <a:r>
              <a:rPr lang="en-US" smtClean="0">
                <a:cs typeface="Times New Roman" pitchFamily="18" charset="0"/>
              </a:rPr>
              <a:t>Write up integrative review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>
              <a:cs typeface="Times New Roman" pitchFamily="18" charset="0"/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 eaLnBrk="1" hangingPunct="1"/>
            <a:r>
              <a:rPr lang="en-US" smtClean="0">
                <a:cs typeface="Times New Roman" pitchFamily="18" charset="0"/>
              </a:rPr>
              <a:t>Research Utilization Versus </a:t>
            </a:r>
            <a:br>
              <a:rPr lang="en-US" smtClean="0">
                <a:cs typeface="Times New Roman" pitchFamily="18" charset="0"/>
              </a:rPr>
            </a:br>
            <a:r>
              <a:rPr lang="en-US" smtClean="0">
                <a:cs typeface="Times New Roman" pitchFamily="18" charset="0"/>
              </a:rPr>
              <a:t>Evidence-Based Practice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3500" u="sng" smtClean="0">
                <a:solidFill>
                  <a:srgbClr val="3BF775"/>
                </a:solidFill>
                <a:cs typeface="Times New Roman" pitchFamily="18" charset="0"/>
              </a:rPr>
              <a:t>Research utilization</a:t>
            </a:r>
            <a:r>
              <a:rPr lang="en-US" sz="3500" b="0" smtClean="0">
                <a:solidFill>
                  <a:srgbClr val="186EC4"/>
                </a:solidFill>
                <a:cs typeface="Times New Roman" pitchFamily="18" charset="0"/>
              </a:rPr>
              <a:t> </a:t>
            </a:r>
            <a:r>
              <a:rPr lang="en-US" sz="3500" b="0" smtClean="0">
                <a:solidFill>
                  <a:srgbClr val="3BF775"/>
                </a:solidFill>
                <a:cs typeface="Times New Roman" pitchFamily="18" charset="0"/>
              </a:rPr>
              <a:t>(</a:t>
            </a:r>
            <a:r>
              <a:rPr lang="en-US" sz="3500" u="sng" smtClean="0">
                <a:solidFill>
                  <a:srgbClr val="3BF775"/>
                </a:solidFill>
                <a:cs typeface="Times New Roman" pitchFamily="18" charset="0"/>
              </a:rPr>
              <a:t>RU</a:t>
            </a:r>
            <a:r>
              <a:rPr lang="en-US" sz="3500" b="0" smtClean="0">
                <a:solidFill>
                  <a:srgbClr val="3BF775"/>
                </a:solidFill>
                <a:cs typeface="Times New Roman" pitchFamily="18" charset="0"/>
              </a:rPr>
              <a:t>)</a:t>
            </a:r>
            <a:r>
              <a:rPr lang="en-US" sz="3500" b="0" smtClean="0">
                <a:solidFill>
                  <a:srgbClr val="186EC4"/>
                </a:solidFill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3400" smtClean="0">
                <a:cs typeface="Times New Roman" pitchFamily="18" charset="0"/>
              </a:rPr>
              <a:t>The use of study findings in a practical application unrelated to the original research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sz="15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3500" u="sng" smtClean="0">
                <a:solidFill>
                  <a:srgbClr val="3BF775"/>
                </a:solidFill>
                <a:cs typeface="Times New Roman" pitchFamily="18" charset="0"/>
              </a:rPr>
              <a:t>Evidence-based practice</a:t>
            </a:r>
            <a:r>
              <a:rPr lang="en-US" sz="3500" b="0" smtClean="0">
                <a:solidFill>
                  <a:srgbClr val="3BF775"/>
                </a:solidFill>
                <a:cs typeface="Times New Roman" pitchFamily="18" charset="0"/>
              </a:rPr>
              <a:t> (</a:t>
            </a:r>
            <a:r>
              <a:rPr lang="en-US" sz="3500" u="sng" smtClean="0">
                <a:solidFill>
                  <a:srgbClr val="3BF775"/>
                </a:solidFill>
                <a:cs typeface="Times New Roman" pitchFamily="18" charset="0"/>
              </a:rPr>
              <a:t>EBP</a:t>
            </a:r>
            <a:r>
              <a:rPr lang="en-US" sz="3500" b="0" smtClean="0">
                <a:solidFill>
                  <a:srgbClr val="3BF775"/>
                </a:solidFill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3400" smtClean="0">
                <a:cs typeface="Times New Roman" pitchFamily="18" charset="0"/>
              </a:rPr>
              <a:t>Basing clinical decisions on best possible evidence—especially high-quality research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algn="ctr" eaLnBrk="1" hangingPunct="1"/>
            <a:r>
              <a:rPr lang="en-US" sz="3800" smtClean="0">
                <a:cs typeface="Times New Roman" pitchFamily="18" charset="0"/>
              </a:rPr>
              <a:t>Figure 18-1 </a:t>
            </a:r>
            <a:br>
              <a:rPr lang="en-US" sz="3800" smtClean="0">
                <a:cs typeface="Times New Roman" pitchFamily="18" charset="0"/>
              </a:rPr>
            </a:br>
            <a:r>
              <a:rPr lang="en-US" sz="3800" smtClean="0">
                <a:cs typeface="Times New Roman" pitchFamily="18" charset="0"/>
              </a:rPr>
              <a:t>Schema of How RU and EBP Are Interrelated</a:t>
            </a:r>
          </a:p>
        </p:txBody>
      </p:sp>
      <p:pic>
        <p:nvPicPr>
          <p:cNvPr id="5123" name="Picture 7" descr="18-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000" y="1962150"/>
            <a:ext cx="8915400" cy="3676650"/>
          </a:xfr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400" smtClean="0">
                <a:cs typeface="Times New Roman" pitchFamily="18" charset="0"/>
              </a:rPr>
              <a:t>Types of Research Utilization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0"/>
            <a:ext cx="8915400" cy="4267200"/>
          </a:xfrm>
        </p:spPr>
        <p:txBody>
          <a:bodyPr/>
          <a:lstStyle/>
          <a:p>
            <a:pPr eaLnBrk="1" hangingPunct="1"/>
            <a:r>
              <a:rPr lang="en-US" sz="3600" u="sng" smtClean="0">
                <a:solidFill>
                  <a:srgbClr val="3BF775"/>
                </a:solidFill>
                <a:cs typeface="Times New Roman" pitchFamily="18" charset="0"/>
              </a:rPr>
              <a:t>Instrumental</a:t>
            </a:r>
            <a:r>
              <a:rPr lang="en-US" sz="3600" smtClean="0">
                <a:cs typeface="Times New Roman" pitchFamily="18" charset="0"/>
              </a:rPr>
              <a:t> (direct) </a:t>
            </a:r>
            <a:r>
              <a:rPr lang="en-US" sz="3600" u="sng" smtClean="0">
                <a:solidFill>
                  <a:srgbClr val="3BF775"/>
                </a:solidFill>
                <a:cs typeface="Times New Roman" pitchFamily="18" charset="0"/>
              </a:rPr>
              <a:t>utilization</a:t>
            </a:r>
          </a:p>
          <a:p>
            <a:pPr eaLnBrk="1" hangingPunct="1"/>
            <a:endParaRPr lang="en-US" sz="3600" smtClean="0">
              <a:cs typeface="Times New Roman" pitchFamily="18" charset="0"/>
            </a:endParaRPr>
          </a:p>
          <a:p>
            <a:pPr eaLnBrk="1" hangingPunct="1"/>
            <a:r>
              <a:rPr lang="en-US" sz="3600" u="sng" smtClean="0">
                <a:solidFill>
                  <a:srgbClr val="3BF775"/>
                </a:solidFill>
                <a:cs typeface="Times New Roman" pitchFamily="18" charset="0"/>
              </a:rPr>
              <a:t>Conceptual</a:t>
            </a:r>
            <a:r>
              <a:rPr lang="en-US" sz="3600" smtClean="0">
                <a:cs typeface="Times New Roman" pitchFamily="18" charset="0"/>
              </a:rPr>
              <a:t> (indirect) </a:t>
            </a:r>
            <a:r>
              <a:rPr lang="en-US" sz="3600" u="sng" smtClean="0">
                <a:solidFill>
                  <a:srgbClr val="3BF775"/>
                </a:solidFill>
                <a:cs typeface="Times New Roman" pitchFamily="18" charset="0"/>
              </a:rPr>
              <a:t>utilization</a:t>
            </a:r>
          </a:p>
          <a:p>
            <a:pPr eaLnBrk="1" hangingPunct="1">
              <a:buFontTx/>
              <a:buNone/>
            </a:pPr>
            <a:endParaRPr lang="en-US" sz="3600" smtClean="0">
              <a:cs typeface="Times New Roman" pitchFamily="18" charset="0"/>
            </a:endParaRPr>
          </a:p>
          <a:p>
            <a:pPr eaLnBrk="1" hangingPunct="1"/>
            <a:r>
              <a:rPr lang="en-US" sz="3600" u="sng" smtClean="0">
                <a:solidFill>
                  <a:srgbClr val="3BF775"/>
                </a:solidFill>
                <a:cs typeface="Times New Roman" pitchFamily="18" charset="0"/>
              </a:rPr>
              <a:t>Persuasive utilization</a:t>
            </a:r>
            <a:endParaRPr lang="en-US" sz="3600" u="sng" smtClean="0">
              <a:solidFill>
                <a:srgbClr val="3BF775"/>
              </a:solidFill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400" smtClean="0">
                <a:cs typeface="Times New Roman" pitchFamily="18" charset="0"/>
              </a:rPr>
              <a:t>Stages of Adoption of an Innovation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915400" cy="4572000"/>
          </a:xfrm>
        </p:spPr>
        <p:txBody>
          <a:bodyPr/>
          <a:lstStyle/>
          <a:p>
            <a:pPr eaLnBrk="1" hangingPunct="1"/>
            <a:r>
              <a:rPr lang="en-US" sz="3800" smtClean="0">
                <a:cs typeface="Times New Roman" pitchFamily="18" charset="0"/>
              </a:rPr>
              <a:t>Awareness</a:t>
            </a:r>
          </a:p>
          <a:p>
            <a:pPr eaLnBrk="1" hangingPunct="1"/>
            <a:r>
              <a:rPr lang="en-US" sz="3800" smtClean="0">
                <a:cs typeface="Times New Roman" pitchFamily="18" charset="0"/>
              </a:rPr>
              <a:t>Persuasion</a:t>
            </a:r>
          </a:p>
          <a:p>
            <a:pPr eaLnBrk="1" hangingPunct="1"/>
            <a:r>
              <a:rPr lang="en-US" sz="3800" smtClean="0">
                <a:cs typeface="Times New Roman" pitchFamily="18" charset="0"/>
              </a:rPr>
              <a:t>Occasional use</a:t>
            </a:r>
          </a:p>
          <a:p>
            <a:pPr eaLnBrk="1" hangingPunct="1"/>
            <a:r>
              <a:rPr lang="en-US" sz="3800" smtClean="0">
                <a:cs typeface="Times New Roman" pitchFamily="18" charset="0"/>
              </a:rPr>
              <a:t>Regular use</a:t>
            </a:r>
            <a:endParaRPr lang="en-US" sz="3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/>
          <a:lstStyle/>
          <a:p>
            <a:pPr algn="ctr" eaLnBrk="1" hangingPunct="1"/>
            <a:r>
              <a:rPr lang="en-US" sz="4400" smtClean="0">
                <a:cs typeface="Times New Roman" pitchFamily="18" charset="0"/>
              </a:rPr>
              <a:t>Key Proponents of the Evidence-based Practice Movement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915400" cy="48006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Archie Cochrane </a:t>
            </a:r>
          </a:p>
          <a:p>
            <a:pPr lvl="1" eaLnBrk="1" hangingPunct="1"/>
            <a:r>
              <a:rPr lang="en-US" sz="3000" smtClean="0">
                <a:cs typeface="Times New Roman" pitchFamily="18" charset="0"/>
              </a:rPr>
              <a:t>Efforts led to development of Cochrane Center in Oxford and the </a:t>
            </a:r>
            <a:r>
              <a:rPr lang="en-US" sz="3000" u="sng" smtClean="0">
                <a:solidFill>
                  <a:srgbClr val="3BF775"/>
                </a:solidFill>
                <a:cs typeface="Times New Roman" pitchFamily="18" charset="0"/>
              </a:rPr>
              <a:t>Cochrane Collaboration</a:t>
            </a:r>
          </a:p>
          <a:p>
            <a:pPr lvl="1" eaLnBrk="1" hangingPunct="1"/>
            <a:r>
              <a:rPr lang="en-US" sz="3000" smtClean="0">
                <a:cs typeface="Times New Roman" pitchFamily="18" charset="0"/>
              </a:rPr>
              <a:t>Proposed an </a:t>
            </a:r>
            <a:r>
              <a:rPr lang="en-US" sz="3000" u="sng" smtClean="0">
                <a:solidFill>
                  <a:srgbClr val="3BF775"/>
                </a:solidFill>
                <a:cs typeface="Times New Roman" pitchFamily="18" charset="0"/>
              </a:rPr>
              <a:t>evidence hierarchy</a:t>
            </a:r>
            <a:r>
              <a:rPr lang="en-US" sz="3000" smtClean="0">
                <a:cs typeface="Times New Roman" pitchFamily="18" charset="0"/>
              </a:rPr>
              <a:t> for weighing evidence</a:t>
            </a:r>
          </a:p>
          <a:p>
            <a:pPr lvl="1" eaLnBrk="1" hangingPunct="1">
              <a:buFontTx/>
              <a:buNone/>
            </a:pPr>
            <a:endParaRPr lang="en-US" sz="2000" smtClean="0">
              <a:cs typeface="Times New Roman" pitchFamily="18" charset="0"/>
            </a:endParaRPr>
          </a:p>
          <a:p>
            <a:pPr eaLnBrk="1" hangingPunct="1"/>
            <a:r>
              <a:rPr lang="en-US" smtClean="0">
                <a:cs typeface="Times New Roman" pitchFamily="18" charset="0"/>
              </a:rPr>
              <a:t>David Sackett </a:t>
            </a:r>
          </a:p>
          <a:p>
            <a:pPr lvl="1" eaLnBrk="1" hangingPunct="1"/>
            <a:r>
              <a:rPr lang="en-US" sz="3000" smtClean="0">
                <a:cs typeface="Times New Roman" pitchFamily="18" charset="0"/>
              </a:rPr>
              <a:t>EBP pioneer at McMaster Medical School</a:t>
            </a:r>
            <a:endParaRPr lang="en-US" sz="3000" smtClean="0"/>
          </a:p>
          <a:p>
            <a:pPr eaLnBrk="1" hangingPunct="1"/>
            <a:endParaRPr lang="en-US" sz="30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400" smtClean="0">
                <a:cs typeface="Times New Roman" pitchFamily="18" charset="0"/>
              </a:rPr>
              <a:t>Six-Level Evidence Hierarchy (Stetler)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smtClean="0">
                <a:cs typeface="Times New Roman" pitchFamily="18" charset="0"/>
              </a:rPr>
              <a:t>Levels of evidence (from strongest to weakest):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smtClean="0">
                <a:cs typeface="Times New Roman" pitchFamily="18" charset="0"/>
              </a:rPr>
              <a:t>Meta-analyses of controlled studies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smtClean="0">
                <a:cs typeface="Times New Roman" pitchFamily="18" charset="0"/>
              </a:rPr>
              <a:t>Individual experimental studies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smtClean="0">
                <a:cs typeface="Times New Roman" pitchFamily="18" charset="0"/>
              </a:rPr>
              <a:t>Quasi-experimental studies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smtClean="0">
                <a:cs typeface="Times New Roman" pitchFamily="18" charset="0"/>
              </a:rPr>
              <a:t>Nonexperimental studies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smtClean="0">
                <a:cs typeface="Times New Roman" pitchFamily="18" charset="0"/>
              </a:rPr>
              <a:t>Program evaluations, RU studies, quality improvement projects, case reports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smtClean="0">
                <a:cs typeface="Times New Roman" pitchFamily="18" charset="0"/>
              </a:rPr>
              <a:t>Opinions of respected authorities and expert committees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400" smtClean="0">
                <a:cs typeface="Times New Roman" pitchFamily="18" charset="0"/>
              </a:rPr>
              <a:t>Barriers to RU and EBP in Nursing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4495800"/>
          </a:xfrm>
        </p:spPr>
        <p:txBody>
          <a:bodyPr/>
          <a:lstStyle/>
          <a:p>
            <a:pPr eaLnBrk="1" hangingPunct="1"/>
            <a:r>
              <a:rPr lang="en-US" sz="3600" smtClean="0">
                <a:cs typeface="Times New Roman" pitchFamily="18" charset="0"/>
              </a:rPr>
              <a:t>Research-related barriers</a:t>
            </a:r>
          </a:p>
          <a:p>
            <a:pPr eaLnBrk="1" hangingPunct="1"/>
            <a:r>
              <a:rPr lang="en-US" sz="3600" smtClean="0">
                <a:cs typeface="Times New Roman" pitchFamily="18" charset="0"/>
              </a:rPr>
              <a:t>Nurse-related barriers</a:t>
            </a:r>
          </a:p>
          <a:p>
            <a:pPr eaLnBrk="1" hangingPunct="1"/>
            <a:r>
              <a:rPr lang="en-US" sz="3600" smtClean="0">
                <a:cs typeface="Times New Roman" pitchFamily="18" charset="0"/>
              </a:rPr>
              <a:t>Organizational barriers</a:t>
            </a:r>
          </a:p>
          <a:p>
            <a:pPr eaLnBrk="1" hangingPunct="1"/>
            <a:r>
              <a:rPr lang="en-US" sz="3600" smtClean="0">
                <a:cs typeface="Times New Roman" pitchFamily="18" charset="0"/>
              </a:rPr>
              <a:t>Barriers related to the nursing profession</a:t>
            </a:r>
            <a:endParaRPr lang="en-US" sz="3600" smtClean="0"/>
          </a:p>
          <a:p>
            <a:pPr eaLnBrk="1" hangingPunct="1"/>
            <a:endParaRPr lang="en-US" sz="36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cs typeface="Times New Roman" pitchFamily="18" charset="0"/>
              </a:rPr>
              <a:t>Strategies for Nurses to Play a Role in RU/EBP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4876800"/>
          </a:xfrm>
        </p:spPr>
        <p:txBody>
          <a:bodyPr/>
          <a:lstStyle/>
          <a:p>
            <a:pPr eaLnBrk="1" hangingPunct="1"/>
            <a:r>
              <a:rPr lang="en-US" sz="3400" smtClean="0">
                <a:cs typeface="Times New Roman" pitchFamily="18" charset="0"/>
              </a:rPr>
              <a:t>Read widely and critically</a:t>
            </a:r>
          </a:p>
          <a:p>
            <a:pPr eaLnBrk="1" hangingPunct="1"/>
            <a:r>
              <a:rPr lang="en-US" sz="3400" smtClean="0">
                <a:cs typeface="Times New Roman" pitchFamily="18" charset="0"/>
              </a:rPr>
              <a:t>Attend professional conferences</a:t>
            </a:r>
          </a:p>
          <a:p>
            <a:pPr eaLnBrk="1" hangingPunct="1"/>
            <a:r>
              <a:rPr lang="en-US" sz="3400" smtClean="0">
                <a:cs typeface="Times New Roman" pitchFamily="18" charset="0"/>
              </a:rPr>
              <a:t>Learn to expect evidence indicating that a procedure is effective</a:t>
            </a:r>
          </a:p>
          <a:p>
            <a:pPr eaLnBrk="1" hangingPunct="1"/>
            <a:r>
              <a:rPr lang="en-US" sz="3400" smtClean="0">
                <a:cs typeface="Times New Roman" pitchFamily="18" charset="0"/>
              </a:rPr>
              <a:t>Become involved in a </a:t>
            </a:r>
            <a:r>
              <a:rPr lang="en-US" sz="3400" u="sng" smtClean="0">
                <a:solidFill>
                  <a:srgbClr val="3BF775"/>
                </a:solidFill>
                <a:cs typeface="Times New Roman" pitchFamily="18" charset="0"/>
              </a:rPr>
              <a:t>journal club</a:t>
            </a:r>
          </a:p>
          <a:p>
            <a:pPr eaLnBrk="1" hangingPunct="1"/>
            <a:r>
              <a:rPr lang="en-US" sz="3400" smtClean="0">
                <a:cs typeface="Times New Roman" pitchFamily="18" charset="0"/>
              </a:rPr>
              <a:t>Pursue and participate in RU/EBP projects</a:t>
            </a:r>
            <a:endParaRPr lang="en-US" sz="3400" smtClean="0"/>
          </a:p>
          <a:p>
            <a:pPr eaLnBrk="1" hangingPunct="1"/>
            <a:endParaRPr lang="en-US" sz="34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imson landscape design template">
  <a:themeElements>
    <a:clrScheme name="Crimson landscape design template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FFFF99"/>
      </a:hlink>
      <a:folHlink>
        <a:srgbClr val="D3A219"/>
      </a:folHlink>
    </a:clrScheme>
    <a:fontScheme name="Crimson landscape design template">
      <a:majorFont>
        <a:latin typeface="Impact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rimson landscape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imson landscape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imson landscape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imson landscape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imson landscape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imson landscape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imson landscape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imson landscape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imson landscape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imson landscape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imson landscape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imson landscape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urse Development" ma:contentTypeID="0x010100A30BC5E90BED914E81F4B67CDEADBEEF0072B4D5296E9CCD41A4B955E8BC4A98B900D4A48B86E7C4E747A3592374168A1C7A" ma:contentTypeVersion="4" ma:contentTypeDescription="Create a new Course Development document." ma:contentTypeScope="" ma:versionID="c94cf5a75285bcce84e529190edc3241">
  <xsd:schema xmlns:xsd="http://www.w3.org/2001/XMLSchema" xmlns:xs="http://www.w3.org/2001/XMLSchema" xmlns:p="http://schemas.microsoft.com/office/2006/metadata/properties" xmlns:ns1="http://schemas.microsoft.com/sharepoint/v3" xmlns:ns2="30a82cfc-8d0b-455e-b705-4035c60ff9fd" targetNamespace="http://schemas.microsoft.com/office/2006/metadata/properties" ma:root="true" ma:fieldsID="0971786519633e19fabc12d177236847" ns1:_="" ns2:_="">
    <xsd:import namespace="http://schemas.microsoft.com/sharepoint/v3"/>
    <xsd:import namespace="30a82cfc-8d0b-455e-b705-4035c60ff9fd"/>
    <xsd:element name="properties">
      <xsd:complexType>
        <xsd:sequence>
          <xsd:element name="documentManagement">
            <xsd:complexType>
              <xsd:all>
                <xsd:element ref="ns2:CourseVersion" minOccurs="0"/>
                <xsd:element ref="ns1:DocumentComments" minOccurs="0"/>
                <xsd:element ref="ns2:TaxKeywordTaxHTField" minOccurs="0"/>
                <xsd:element ref="ns1:SecurityClassificationTaxHTField0" minOccurs="0"/>
                <xsd:element ref="ns1:DocumentCategoryTaxHTField0" minOccurs="0"/>
                <xsd:element ref="ns1:DocumentBusinessValueTaxHTField0" minOccurs="0"/>
                <xsd:element ref="ns1:DocumentSubjectTaxHTField0" minOccurs="0"/>
                <xsd:element ref="ns1:DocumentStatusTaxHTField0" minOccurs="0"/>
                <xsd:element ref="ns2:TaxCatchAll" minOccurs="0"/>
                <xsd:element ref="ns2:TaxCatchAllLabel" minOccurs="0"/>
                <xsd:element ref="ns1:DocumentTypeTaxHTField0" minOccurs="0"/>
                <xsd:element ref="ns1:DocumentDepartmentTaxHTField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Comments" ma:index="7" nillable="true" ma:displayName="Description" ma:description="The summary or abstract of the contents of the document" ma:internalName="DocumentComments">
      <xsd:simpleType>
        <xsd:restriction base="dms:Note">
          <xsd:maxLength value="255"/>
        </xsd:restriction>
      </xsd:simpleType>
    </xsd:element>
    <xsd:element name="SecurityClassificationTaxHTField0" ma:index="13" ma:taxonomy="true" ma:internalName="SecurityClassificationTaxHTField0" ma:taxonomyFieldName="SecurityClassification" ma:displayName="Classification" ma:readOnly="false" ma:default="2;#Internal|98311b30-b9e9-4d4f-9f64-0688c0d4a234" ma:fieldId="{deadbeef-dd47-4075-83f4-7a25a42617f9}" ma:sspId="5ddf6d74-a44e-45e9-afc0-d7ad5ae01d3b" ma:termSetId="b4b0d153-30b9-455a-9458-c3a4d77c91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ocumentCategoryTaxHTField0" ma:index="14" nillable="true" ma:taxonomy="true" ma:internalName="DocumentCategoryTaxHTField0" ma:taxonomyFieldName="DocumentCategory" ma:displayName="Category" ma:indexed="true" ma:default="" ma:fieldId="{deadbeef-df57-4942-869e-88db097302a9}" ma:sspId="5ddf6d74-a44e-45e9-afc0-d7ad5ae01d3b" ma:termSetId="52f69233-5cf0-4c4a-8a06-7adcfff7b0d8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cumentBusinessValueTaxHTField0" ma:index="15" ma:taxonomy="true" ma:internalName="DocumentBusinessValueTaxHTField0" ma:taxonomyFieldName="DocumentBusinessValue" ma:displayName="Business Value" ma:readOnly="false" ma:default="1;#Normal|581d4866-74cc-43f1-bef1-bb304cbfeaa5" ma:fieldId="{deadbeef-1563-43e8-a472-f8beecdc2f9a}" ma:sspId="5ddf6d74-a44e-45e9-afc0-d7ad5ae01d3b" ma:termSetId="de6416be-ddc0-435d-937d-8647ab739be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ocumentSubjectTaxHTField0" ma:index="16" nillable="true" ma:taxonomy="true" ma:internalName="DocumentSubjectTaxHTField0" ma:taxonomyFieldName="DocumentSubject" ma:displayName="Subject" ma:indexed="true" ma:default="" ma:fieldId="{deadbeef-f57a-49aa-8e80-40b7474d5a66}" ma:sspId="5ddf6d74-a44e-45e9-afc0-d7ad5ae01d3b" ma:termSetId="122e6309-b4e4-4602-9fcd-00090a755f6d" ma:anchorId="8f149a9a-a00a-4018-b44c-5848fa729f4a" ma:open="true" ma:isKeyword="false">
      <xsd:complexType>
        <xsd:sequence>
          <xsd:element ref="pc:Terms" minOccurs="0" maxOccurs="1"/>
        </xsd:sequence>
      </xsd:complexType>
    </xsd:element>
    <xsd:element name="DocumentStatusTaxHTField0" ma:index="17" nillable="true" ma:taxonomy="true" ma:internalName="DocumentStatusTaxHTField0" ma:taxonomyFieldName="DocumentStatus" ma:displayName="Status" ma:indexed="true" ma:default="" ma:fieldId="{deadbeef-14b3-4711-a028-ec5ab2e777db}" ma:sspId="5ddf6d74-a44e-45e9-afc0-d7ad5ae01d3b" ma:termSetId="89f586f0-dd11-45fd-b561-c10d067e4b4b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cumentTypeTaxHTField0" ma:index="20" nillable="true" ma:taxonomy="true" ma:internalName="DocumentTypeTaxHTField0" ma:taxonomyFieldName="DocumentType" ma:displayName="Document Type" ma:indexed="true" ma:default="" ma:fieldId="{deadbeef-9601-426a-9322-ac73799625f1}" ma:sspId="5ddf6d74-a44e-45e9-afc0-d7ad5ae01d3b" ma:termSetId="56472838-225c-4fb3-b14d-139d47897cc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cumentDepartmentTaxHTField0" ma:index="21" ma:taxonomy="true" ma:internalName="DocumentDepartmentTaxHTField0" ma:taxonomyFieldName="DocumentDepartment" ma:displayName="Department" ma:readOnly="false" ma:default="3;#Academic Program and Course Development|59abafec-cbf5-4238-a796-a3b74278f4db" ma:fieldId="{deadbeef-6c26-4ca2-8669-4998fb5582db}" ma:sspId="5ddf6d74-a44e-45e9-afc0-d7ad5ae01d3b" ma:termSetId="1601148f-bc18-4e12-8568-fe1a2a04260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a82cfc-8d0b-455e-b705-4035c60ff9fd" elementFormDefault="qualified">
    <xsd:import namespace="http://schemas.microsoft.com/office/2006/documentManagement/types"/>
    <xsd:import namespace="http://schemas.microsoft.com/office/infopath/2007/PartnerControls"/>
    <xsd:element name="CourseVersion" ma:index="4" nillable="true" ma:displayName="Course Version" ma:internalName="CourseVersion">
      <xsd:simpleType>
        <xsd:restriction base="dms:Text">
          <xsd:maxLength value="255"/>
        </xsd:restriction>
      </xsd:simpleType>
    </xsd:element>
    <xsd:element name="TaxKeywordTaxHTField" ma:index="12" nillable="true" ma:taxonomy="true" ma:internalName="TaxKeywordTaxHTField" ma:taxonomyFieldName="TaxKeyword" ma:displayName="Enterprise Keywords" ma:fieldId="{23f27201-bee3-471e-b2e7-b64fd8b7ca38}" ma:taxonomyMulti="true" ma:sspId="5ddf6d74-a44e-45e9-afc0-d7ad5ae01d3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hidden="true" ma:list="{4549d8d1-fd35-42e1-a179-f6926eae1453}" ma:internalName="TaxCatchAll" ma:showField="CatchAllData" ma:web="30a82cfc-8d0b-455e-b705-4035c60ff9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9" nillable="true" ma:displayName="Taxonomy Catch All Column1" ma:hidden="true" ma:list="{4549d8d1-fd35-42e1-a179-f6926eae1453}" ma:internalName="TaxCatchAllLabel" ma:readOnly="true" ma:showField="CatchAllDataLabel" ma:web="30a82cfc-8d0b-455e-b705-4035c60ff9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CategoryTaxHTField0 xmlns="http://schemas.microsoft.com/sharepoint/v3">
      <Terms xmlns="http://schemas.microsoft.com/office/infopath/2007/PartnerControls"/>
    </DocumentCategoryTaxHTField0>
    <Security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</TermName>
          <TermId xmlns="http://schemas.microsoft.com/office/infopath/2007/PartnerControls">98311b30-b9e9-4d4f-9f64-0688c0d4a234</TermId>
        </TermInfo>
      </Terms>
    </SecurityClassificationTaxHTField0>
    <DocumentDepartment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Academic Program and Course Development</TermName>
          <TermId xmlns="http://schemas.microsoft.com/office/infopath/2007/PartnerControls">59abafec-cbf5-4238-a796-a3b74278f4db</TermId>
        </TermInfo>
      </Terms>
    </DocumentDepartmentTaxHTField0>
    <DocumentBusinessValu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Normal</TermName>
          <TermId xmlns="http://schemas.microsoft.com/office/infopath/2007/PartnerControls">581d4866-74cc-43f1-bef1-bb304cbfeaa5</TermId>
        </TermInfo>
      </Terms>
    </DocumentBusinessValueTaxHTField0>
    <DocumentSubject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NRS-433V</TermName>
          <TermId xmlns="http://schemas.microsoft.com/office/infopath/2007/PartnerControls">a965dc1a-effb-470d-a989-8eba2482eb9a</TermId>
        </TermInfo>
      </Terms>
    </DocumentSubjectTaxHTField0>
    <DocumentStatusTaxHTField0 xmlns="http://schemas.microsoft.com/sharepoint/v3">
      <Terms xmlns="http://schemas.microsoft.com/office/infopath/2007/PartnerControls"/>
    </DocumentStatusTaxHTField0>
    <TaxCatchAll xmlns="30a82cfc-8d0b-455e-b705-4035c60ff9fd">
      <Value>2560</Value>
      <Value>72</Value>
      <Value>3</Value>
      <Value>2</Value>
      <Value>1</Value>
    </TaxCatchAll>
    <DocumentTyp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Course Development</TermName>
          <TermId xmlns="http://schemas.microsoft.com/office/infopath/2007/PartnerControls">533941c5-78f9-4b70-9343-0feaf09f5b89</TermId>
        </TermInfo>
      </Terms>
    </DocumentTypeTaxHTField0>
    <TaxKeywordTaxHTField xmlns="30a82cfc-8d0b-455e-b705-4035c60ff9fd">
      <Terms xmlns="http://schemas.microsoft.com/office/infopath/2007/PartnerControls"/>
    </TaxKeywordTaxHTField>
    <DocumentComments xmlns="http://schemas.microsoft.com/sharepoint/v3" xsi:nil="true"/>
    <CourseVersion xmlns="30a82cfc-8d0b-455e-b705-4035c60ff9fd" xsi:nil="true"/>
  </documentManagement>
</p:properties>
</file>

<file path=customXml/itemProps1.xml><?xml version="1.0" encoding="utf-8"?>
<ds:datastoreItem xmlns:ds="http://schemas.openxmlformats.org/officeDocument/2006/customXml" ds:itemID="{129BC02D-B20C-4B56-A980-173779CFB145}"/>
</file>

<file path=customXml/itemProps2.xml><?xml version="1.0" encoding="utf-8"?>
<ds:datastoreItem xmlns:ds="http://schemas.openxmlformats.org/officeDocument/2006/customXml" ds:itemID="{9BF9CE13-4336-4A4E-ADCE-C14108930492}"/>
</file>

<file path=customXml/itemProps3.xml><?xml version="1.0" encoding="utf-8"?>
<ds:datastoreItem xmlns:ds="http://schemas.openxmlformats.org/officeDocument/2006/customXml" ds:itemID="{31F08848-3391-4EEE-95E3-26C6A8B47206}"/>
</file>

<file path=customXml/itemProps4.xml><?xml version="1.0" encoding="utf-8"?>
<ds:datastoreItem xmlns:ds="http://schemas.openxmlformats.org/officeDocument/2006/customXml" ds:itemID="{EDCADE15-0A6E-4980-BB61-7C83B855FA71}"/>
</file>

<file path=customXml/itemProps5.xml><?xml version="1.0" encoding="utf-8"?>
<ds:datastoreItem xmlns:ds="http://schemas.openxmlformats.org/officeDocument/2006/customXml" ds:itemID="{CBC944F6-8962-4460-909F-79D3D5D7DB92}"/>
</file>

<file path=docProps/app.xml><?xml version="1.0" encoding="utf-8"?>
<Properties xmlns="http://schemas.openxmlformats.org/officeDocument/2006/extended-properties" xmlns:vt="http://schemas.openxmlformats.org/officeDocument/2006/docPropsVTypes">
  <Template>Crimson landscape design template</Template>
  <TotalTime>108</TotalTime>
  <Words>429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Crimson landscape design template</vt:lpstr>
      <vt:lpstr>Chapter 18</vt:lpstr>
      <vt:lpstr>Research Utilization Versus  Evidence-Based Practice</vt:lpstr>
      <vt:lpstr>Figure 18-1  Schema of How RU and EBP Are Interrelated</vt:lpstr>
      <vt:lpstr>Types of Research Utilization</vt:lpstr>
      <vt:lpstr>Stages of Adoption of an Innovation</vt:lpstr>
      <vt:lpstr>Key Proponents of the Evidence-based Practice Movement</vt:lpstr>
      <vt:lpstr>Six-Level Evidence Hierarchy (Stetler)</vt:lpstr>
      <vt:lpstr>Barriers to RU and EBP in Nursing</vt:lpstr>
      <vt:lpstr>Strategies for Nurses to Play a Role in RU/EBP</vt:lpstr>
      <vt:lpstr>Three Models for Evidence-Based Nursing Practice</vt:lpstr>
      <vt:lpstr>Major Activities/Steps in Using Research in Nursing Practice</vt:lpstr>
      <vt:lpstr>Major Activities/Steps in Using Research in Nursing Practice (cont’d)</vt:lpstr>
      <vt:lpstr>Research Integration and Synthesis</vt:lpstr>
      <vt:lpstr>Steps in Conducting an Integrative Review</vt:lpstr>
      <vt:lpstr>Steps in Conducting an Integrative Review (continued)</vt:lpstr>
    </vt:vector>
  </TitlesOfParts>
  <Company>Humanalysis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18</dc:title>
  <dc:creator>Denise Polit</dc:creator>
  <cp:keywords/>
  <cp:lastModifiedBy>Valerie Denny</cp:lastModifiedBy>
  <cp:revision>17</cp:revision>
  <dcterms:created xsi:type="dcterms:W3CDTF">2004-11-15T16:16:49Z</dcterms:created>
  <dcterms:modified xsi:type="dcterms:W3CDTF">2012-06-12T17:22:27Z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Department">
    <vt:lpwstr>3;#Academic Program and Course Development|59abafec-cbf5-4238-a796-a3b74278f4db</vt:lpwstr>
  </property>
  <property fmtid="{D5CDD505-2E9C-101B-9397-08002B2CF9AE}" pid="3" name="TaxKeyword">
    <vt:lpwstr/>
  </property>
  <property fmtid="{D5CDD505-2E9C-101B-9397-08002B2CF9AE}" pid="4" name="DocumentType">
    <vt:lpwstr>72;#Course Development|533941c5-78f9-4b70-9343-0feaf09f5b89</vt:lpwstr>
  </property>
  <property fmtid="{D5CDD505-2E9C-101B-9397-08002B2CF9AE}" pid="5" name="ContentTypeId">
    <vt:lpwstr>0x010100A30BC5E90BED914E81F4B67CDEADBEEF0072B4D5296E9CCD41A4B955E8BC4A98B900D4A48B86E7C4E747A3592374168A1C7A</vt:lpwstr>
  </property>
  <property fmtid="{D5CDD505-2E9C-101B-9397-08002B2CF9AE}" pid="6" name="SecurityClassification">
    <vt:lpwstr>2;#Internal|98311b30-b9e9-4d4f-9f64-0688c0d4a234</vt:lpwstr>
  </property>
  <property fmtid="{D5CDD505-2E9C-101B-9397-08002B2CF9AE}" pid="7" name="DocumentSubject">
    <vt:lpwstr>2560;#NRS-433V|a965dc1a-effb-470d-a989-8eba2482eb9a</vt:lpwstr>
  </property>
  <property fmtid="{D5CDD505-2E9C-101B-9397-08002B2CF9AE}" pid="8" name="DocumentBusinessValue">
    <vt:lpwstr>1;#Normal|581d4866-74cc-43f1-bef1-bb304cbfeaa5</vt:lpwstr>
  </property>
</Properties>
</file>