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0" r:id="rId1"/>
  </p:sldMasterIdLst>
  <p:sldIdLst>
    <p:sldId id="256" r:id="rId2"/>
    <p:sldId id="257" r:id="rId3"/>
    <p:sldId id="258" r:id="rId4"/>
    <p:sldId id="259" r:id="rId5"/>
    <p:sldId id="260" r:id="rId6"/>
    <p:sldId id="261" r:id="rId7"/>
    <p:sldId id="263" r:id="rId8"/>
    <p:sldId id="26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11AC664-6D1B-4A7B-A08D-75BFF2907196}" type="datetimeFigureOut">
              <a:rPr lang="en-US" smtClean="0"/>
              <a:t>10/5/2016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D3D064-78C2-4D08-A05E-396BF0F5A218}" type="slidenum">
              <a:rPr lang="en-US" smtClean="0"/>
              <a:t>‹#›</a:t>
            </a:fld>
            <a:endParaRPr lang="en-US"/>
          </a:p>
        </p:txBody>
      </p:sp>
    </p:spTree>
    <p:extLst>
      <p:ext uri="{BB962C8B-B14F-4D97-AF65-F5344CB8AC3E}">
        <p14:creationId xmlns:p14="http://schemas.microsoft.com/office/powerpoint/2010/main" val="12128540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1AC664-6D1B-4A7B-A08D-75BFF2907196}" type="datetimeFigureOut">
              <a:rPr lang="en-US" smtClean="0"/>
              <a:t>10/5/2016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D3D064-78C2-4D08-A05E-396BF0F5A218}" type="slidenum">
              <a:rPr lang="en-US" smtClean="0"/>
              <a:t>‹#›</a:t>
            </a:fld>
            <a:endParaRPr lang="en-US"/>
          </a:p>
        </p:txBody>
      </p:sp>
    </p:spTree>
    <p:extLst>
      <p:ext uri="{BB962C8B-B14F-4D97-AF65-F5344CB8AC3E}">
        <p14:creationId xmlns:p14="http://schemas.microsoft.com/office/powerpoint/2010/main" val="3713385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1AC664-6D1B-4A7B-A08D-75BFF2907196}" type="datetimeFigureOut">
              <a:rPr lang="en-US" smtClean="0"/>
              <a:t>10/5/2016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D3D064-78C2-4D08-A05E-396BF0F5A218}"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1373264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1AC664-6D1B-4A7B-A08D-75BFF2907196}" type="datetimeFigureOut">
              <a:rPr lang="en-US" smtClean="0"/>
              <a:t>10/5/2016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D3D064-78C2-4D08-A05E-396BF0F5A218}" type="slidenum">
              <a:rPr lang="en-US" smtClean="0"/>
              <a:t>‹#›</a:t>
            </a:fld>
            <a:endParaRPr lang="en-US"/>
          </a:p>
        </p:txBody>
      </p:sp>
    </p:spTree>
    <p:extLst>
      <p:ext uri="{BB962C8B-B14F-4D97-AF65-F5344CB8AC3E}">
        <p14:creationId xmlns:p14="http://schemas.microsoft.com/office/powerpoint/2010/main" val="14888048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1AC664-6D1B-4A7B-A08D-75BFF2907196}" type="datetimeFigureOut">
              <a:rPr lang="en-US" smtClean="0"/>
              <a:t>10/5/2016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D3D064-78C2-4D08-A05E-396BF0F5A218}"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302086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1AC664-6D1B-4A7B-A08D-75BFF2907196}" type="datetimeFigureOut">
              <a:rPr lang="en-US" smtClean="0"/>
              <a:t>10/5/2016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D3D064-78C2-4D08-A05E-396BF0F5A218}" type="slidenum">
              <a:rPr lang="en-US" smtClean="0"/>
              <a:t>‹#›</a:t>
            </a:fld>
            <a:endParaRPr lang="en-US"/>
          </a:p>
        </p:txBody>
      </p:sp>
    </p:spTree>
    <p:extLst>
      <p:ext uri="{BB962C8B-B14F-4D97-AF65-F5344CB8AC3E}">
        <p14:creationId xmlns:p14="http://schemas.microsoft.com/office/powerpoint/2010/main" val="29879676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11AC664-6D1B-4A7B-A08D-75BFF2907196}" type="datetimeFigureOut">
              <a:rPr lang="en-US" smtClean="0"/>
              <a:t>10/5/2016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D3D064-78C2-4D08-A05E-396BF0F5A218}" type="slidenum">
              <a:rPr lang="en-US" smtClean="0"/>
              <a:t>‹#›</a:t>
            </a:fld>
            <a:endParaRPr lang="en-US"/>
          </a:p>
        </p:txBody>
      </p:sp>
    </p:spTree>
    <p:extLst>
      <p:ext uri="{BB962C8B-B14F-4D97-AF65-F5344CB8AC3E}">
        <p14:creationId xmlns:p14="http://schemas.microsoft.com/office/powerpoint/2010/main" val="37833894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11AC664-6D1B-4A7B-A08D-75BFF2907196}" type="datetimeFigureOut">
              <a:rPr lang="en-US" smtClean="0"/>
              <a:t>10/5/2016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D3D064-78C2-4D08-A05E-396BF0F5A218}" type="slidenum">
              <a:rPr lang="en-US" smtClean="0"/>
              <a:t>‹#›</a:t>
            </a:fld>
            <a:endParaRPr lang="en-US"/>
          </a:p>
        </p:txBody>
      </p:sp>
    </p:spTree>
    <p:extLst>
      <p:ext uri="{BB962C8B-B14F-4D97-AF65-F5344CB8AC3E}">
        <p14:creationId xmlns:p14="http://schemas.microsoft.com/office/powerpoint/2010/main" val="1620328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11AC664-6D1B-4A7B-A08D-75BFF2907196}" type="datetimeFigureOut">
              <a:rPr lang="en-US" smtClean="0"/>
              <a:t>10/5/2016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D3D064-78C2-4D08-A05E-396BF0F5A218}" type="slidenum">
              <a:rPr lang="en-US" smtClean="0"/>
              <a:t>‹#›</a:t>
            </a:fld>
            <a:endParaRPr lang="en-US"/>
          </a:p>
        </p:txBody>
      </p:sp>
    </p:spTree>
    <p:extLst>
      <p:ext uri="{BB962C8B-B14F-4D97-AF65-F5344CB8AC3E}">
        <p14:creationId xmlns:p14="http://schemas.microsoft.com/office/powerpoint/2010/main" val="6319719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1AC664-6D1B-4A7B-A08D-75BFF2907196}" type="datetimeFigureOut">
              <a:rPr lang="en-US" smtClean="0"/>
              <a:t>10/5/2016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D3D064-78C2-4D08-A05E-396BF0F5A218}" type="slidenum">
              <a:rPr lang="en-US" smtClean="0"/>
              <a:t>‹#›</a:t>
            </a:fld>
            <a:endParaRPr lang="en-US"/>
          </a:p>
        </p:txBody>
      </p:sp>
    </p:spTree>
    <p:extLst>
      <p:ext uri="{BB962C8B-B14F-4D97-AF65-F5344CB8AC3E}">
        <p14:creationId xmlns:p14="http://schemas.microsoft.com/office/powerpoint/2010/main" val="2046896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11AC664-6D1B-4A7B-A08D-75BFF2907196}" type="datetimeFigureOut">
              <a:rPr lang="en-US" smtClean="0"/>
              <a:t>10/5/2016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D3D064-78C2-4D08-A05E-396BF0F5A218}" type="slidenum">
              <a:rPr lang="en-US" smtClean="0"/>
              <a:t>‹#›</a:t>
            </a:fld>
            <a:endParaRPr lang="en-US"/>
          </a:p>
        </p:txBody>
      </p:sp>
    </p:spTree>
    <p:extLst>
      <p:ext uri="{BB962C8B-B14F-4D97-AF65-F5344CB8AC3E}">
        <p14:creationId xmlns:p14="http://schemas.microsoft.com/office/powerpoint/2010/main" val="4259445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11AC664-6D1B-4A7B-A08D-75BFF2907196}" type="datetimeFigureOut">
              <a:rPr lang="en-US" smtClean="0"/>
              <a:t>10/5/2016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1D3D064-78C2-4D08-A05E-396BF0F5A218}" type="slidenum">
              <a:rPr lang="en-US" smtClean="0"/>
              <a:t>‹#›</a:t>
            </a:fld>
            <a:endParaRPr lang="en-US"/>
          </a:p>
        </p:txBody>
      </p:sp>
    </p:spTree>
    <p:extLst>
      <p:ext uri="{BB962C8B-B14F-4D97-AF65-F5344CB8AC3E}">
        <p14:creationId xmlns:p14="http://schemas.microsoft.com/office/powerpoint/2010/main" val="16821023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11AC664-6D1B-4A7B-A08D-75BFF2907196}" type="datetimeFigureOut">
              <a:rPr lang="en-US" smtClean="0"/>
              <a:t>10/5/2016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1D3D064-78C2-4D08-A05E-396BF0F5A218}" type="slidenum">
              <a:rPr lang="en-US" smtClean="0"/>
              <a:t>‹#›</a:t>
            </a:fld>
            <a:endParaRPr lang="en-US"/>
          </a:p>
        </p:txBody>
      </p:sp>
    </p:spTree>
    <p:extLst>
      <p:ext uri="{BB962C8B-B14F-4D97-AF65-F5344CB8AC3E}">
        <p14:creationId xmlns:p14="http://schemas.microsoft.com/office/powerpoint/2010/main" val="36611389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1AC664-6D1B-4A7B-A08D-75BFF2907196}" type="datetimeFigureOut">
              <a:rPr lang="en-US" smtClean="0"/>
              <a:t>10/5/2016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1D3D064-78C2-4D08-A05E-396BF0F5A218}" type="slidenum">
              <a:rPr lang="en-US" smtClean="0"/>
              <a:t>‹#›</a:t>
            </a:fld>
            <a:endParaRPr lang="en-US"/>
          </a:p>
        </p:txBody>
      </p:sp>
    </p:spTree>
    <p:extLst>
      <p:ext uri="{BB962C8B-B14F-4D97-AF65-F5344CB8AC3E}">
        <p14:creationId xmlns:p14="http://schemas.microsoft.com/office/powerpoint/2010/main" val="775834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1AC664-6D1B-4A7B-A08D-75BFF2907196}" type="datetimeFigureOut">
              <a:rPr lang="en-US" smtClean="0"/>
              <a:t>10/5/2016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D3D064-78C2-4D08-A05E-396BF0F5A218}" type="slidenum">
              <a:rPr lang="en-US" smtClean="0"/>
              <a:t>‹#›</a:t>
            </a:fld>
            <a:endParaRPr lang="en-US"/>
          </a:p>
        </p:txBody>
      </p:sp>
    </p:spTree>
    <p:extLst>
      <p:ext uri="{BB962C8B-B14F-4D97-AF65-F5344CB8AC3E}">
        <p14:creationId xmlns:p14="http://schemas.microsoft.com/office/powerpoint/2010/main" val="265446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1AC664-6D1B-4A7B-A08D-75BFF2907196}" type="datetimeFigureOut">
              <a:rPr lang="en-US" smtClean="0"/>
              <a:t>10/5/2016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D3D064-78C2-4D08-A05E-396BF0F5A218}" type="slidenum">
              <a:rPr lang="en-US" smtClean="0"/>
              <a:t>‹#›</a:t>
            </a:fld>
            <a:endParaRPr lang="en-US"/>
          </a:p>
        </p:txBody>
      </p:sp>
    </p:spTree>
    <p:extLst>
      <p:ext uri="{BB962C8B-B14F-4D97-AF65-F5344CB8AC3E}">
        <p14:creationId xmlns:p14="http://schemas.microsoft.com/office/powerpoint/2010/main" val="39615381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11AC664-6D1B-4A7B-A08D-75BFF2907196}" type="datetimeFigureOut">
              <a:rPr lang="en-US" smtClean="0"/>
              <a:t>10/5/2016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1D3D064-78C2-4D08-A05E-396BF0F5A218}" type="slidenum">
              <a:rPr lang="en-US" smtClean="0"/>
              <a:t>‹#›</a:t>
            </a:fld>
            <a:endParaRPr lang="en-US"/>
          </a:p>
        </p:txBody>
      </p:sp>
    </p:spTree>
    <p:extLst>
      <p:ext uri="{BB962C8B-B14F-4D97-AF65-F5344CB8AC3E}">
        <p14:creationId xmlns:p14="http://schemas.microsoft.com/office/powerpoint/2010/main" val="3106726994"/>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 id="2147483762" r:id="rId12"/>
    <p:sldLayoutId id="2147483763" r:id="rId13"/>
    <p:sldLayoutId id="2147483764" r:id="rId14"/>
    <p:sldLayoutId id="2147483765" r:id="rId15"/>
    <p:sldLayoutId id="214748376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2404533"/>
            <a:ext cx="7766936" cy="1942383"/>
          </a:xfrm>
        </p:spPr>
        <p:txBody>
          <a:bodyPr/>
          <a:lstStyle/>
          <a:p>
            <a:pPr algn="ctr"/>
            <a:r>
              <a:rPr lang="en-US" dirty="0" smtClean="0"/>
              <a:t>CASES </a:t>
            </a:r>
            <a:r>
              <a:rPr lang="en-US" dirty="0" smtClean="0"/>
              <a:t>FOUR</a:t>
            </a:r>
            <a:endParaRPr lang="en-US" dirty="0"/>
          </a:p>
        </p:txBody>
      </p:sp>
      <p:sp>
        <p:nvSpPr>
          <p:cNvPr id="3" name="Subtitle 2"/>
          <p:cNvSpPr>
            <a:spLocks noGrp="1"/>
          </p:cNvSpPr>
          <p:nvPr>
            <p:ph type="subTitle" idx="1"/>
          </p:nvPr>
        </p:nvSpPr>
        <p:spPr>
          <a:xfrm>
            <a:off x="1507067" y="4346917"/>
            <a:ext cx="7766936" cy="1400892"/>
          </a:xfrm>
        </p:spPr>
        <p:txBody>
          <a:bodyPr>
            <a:normAutofit/>
          </a:bodyPr>
          <a:lstStyle/>
          <a:p>
            <a:pPr algn="ctr"/>
            <a:r>
              <a:rPr lang="en-US" dirty="0" smtClean="0">
                <a:solidFill>
                  <a:schemeClr val="accent2"/>
                </a:solidFill>
              </a:rPr>
              <a:t>ABORTION</a:t>
            </a:r>
          </a:p>
          <a:p>
            <a:pPr algn="ctr"/>
            <a:r>
              <a:rPr lang="en-US" dirty="0" smtClean="0">
                <a:solidFill>
                  <a:schemeClr val="accent2"/>
                </a:solidFill>
              </a:rPr>
              <a:t>By (NAME)</a:t>
            </a:r>
          </a:p>
          <a:p>
            <a:pPr algn="ctr"/>
            <a:r>
              <a:rPr lang="en-US" dirty="0" smtClean="0">
                <a:solidFill>
                  <a:schemeClr val="accent2"/>
                </a:solidFill>
              </a:rPr>
              <a:t>September, 2016</a:t>
            </a:r>
          </a:p>
        </p:txBody>
      </p:sp>
      <p:pic>
        <p:nvPicPr>
          <p:cNvPr id="5" name="Picture 4" descr="Annabelle, 8 weeks, 5 days"/>
          <p:cNvPicPr/>
          <p:nvPr/>
        </p:nvPicPr>
        <p:blipFill>
          <a:blip r:embed="rId2">
            <a:extLst>
              <a:ext uri="{28A0092B-C50C-407E-A947-70E740481C1C}">
                <a14:useLocalDpi xmlns:a14="http://schemas.microsoft.com/office/drawing/2010/main" val="0"/>
              </a:ext>
            </a:extLst>
          </a:blip>
          <a:srcRect/>
          <a:stretch>
            <a:fillRect/>
          </a:stretch>
        </p:blipFill>
        <p:spPr bwMode="auto">
          <a:xfrm>
            <a:off x="2055055" y="32449"/>
            <a:ext cx="7040880" cy="3343275"/>
          </a:xfrm>
          <a:prstGeom prst="rect">
            <a:avLst/>
          </a:prstGeom>
          <a:noFill/>
          <a:ln>
            <a:noFill/>
          </a:ln>
        </p:spPr>
      </p:pic>
    </p:spTree>
    <p:extLst>
      <p:ext uri="{BB962C8B-B14F-4D97-AF65-F5344CB8AC3E}">
        <p14:creationId xmlns:p14="http://schemas.microsoft.com/office/powerpoint/2010/main" val="35540040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784" y="0"/>
            <a:ext cx="8596668" cy="1320800"/>
          </a:xfrm>
        </p:spPr>
        <p:txBody>
          <a:bodyPr>
            <a:noAutofit/>
          </a:bodyPr>
          <a:lstStyle/>
          <a:p>
            <a:r>
              <a:rPr lang="en-US" sz="4400" b="1" dirty="0"/>
              <a:t>Case summary</a:t>
            </a:r>
            <a:r>
              <a:rPr lang="en-US" sz="4400" dirty="0"/>
              <a:t/>
            </a:r>
            <a:br>
              <a:rPr lang="en-US" sz="4400" dirty="0"/>
            </a:br>
            <a:endParaRPr lang="en-US" sz="4400" dirty="0"/>
          </a:p>
        </p:txBody>
      </p:sp>
      <p:sp>
        <p:nvSpPr>
          <p:cNvPr id="3" name="Content Placeholder 2"/>
          <p:cNvSpPr>
            <a:spLocks noGrp="1"/>
          </p:cNvSpPr>
          <p:nvPr>
            <p:ph idx="1"/>
          </p:nvPr>
        </p:nvSpPr>
        <p:spPr>
          <a:xfrm>
            <a:off x="97784" y="772732"/>
            <a:ext cx="7243174" cy="5255751"/>
          </a:xfrm>
        </p:spPr>
        <p:txBody>
          <a:bodyPr>
            <a:noAutofit/>
          </a:bodyPr>
          <a:lstStyle/>
          <a:p>
            <a:r>
              <a:rPr lang="en-US" dirty="0">
                <a:latin typeface="Times New Roman" panose="02020603050405020304" pitchFamily="18" charset="0"/>
                <a:cs typeface="Times New Roman" panose="02020603050405020304" pitchFamily="18" charset="0"/>
              </a:rPr>
              <a:t> </a:t>
            </a:r>
            <a:r>
              <a:rPr lang="en-US" dirty="0">
                <a:solidFill>
                  <a:schemeClr val="accent2"/>
                </a:solidFill>
                <a:latin typeface="Times New Roman" panose="02020603050405020304" pitchFamily="18" charset="0"/>
                <a:cs typeface="Times New Roman" panose="02020603050405020304" pitchFamily="18" charset="0"/>
              </a:rPr>
              <a:t>A young girl who is 16 years old come from a respectful Christian family. Her father is a well-known reverent in the community together with her mother. Both parents kept on instilling good values and behavior to their daughter. They condemned abortion especially during their preaching in church. The parents tried as much as possible to preserve the image of their family name. One day the girl was sent to the shop in the evening, on her way some men grabbed her and raped her instantly, she was devastated. Some Good Samaritan’s help her to her home. When she was taken to the hospital she was discovered that she was pregnant. Both the parents and the girl did not want to ruin the reputation of the family’s name, so they asked for an abortion to be done on the girl. Since the pregnancy was entirely unintentional the doctor explained to them that they conduct an abortion when there are serious medical problems in the case where the pregnancy was caused by rape, failure of the contraception and the potential parents are not to be blamed, when the vasectomy was badly done, when the parties do not know that sexual intercourse can cause pregnancy and also in the cases where the person is mentally capable of understanding all this.</a:t>
            </a:r>
          </a:p>
        </p:txBody>
      </p:sp>
      <p:pic>
        <p:nvPicPr>
          <p:cNvPr id="4" name="Picture 3" descr="Image result for sample of pictures of pregnant mothers"/>
          <p:cNvPicPr/>
          <p:nvPr/>
        </p:nvPicPr>
        <p:blipFill>
          <a:blip r:embed="rId2">
            <a:extLst>
              <a:ext uri="{28A0092B-C50C-407E-A947-70E740481C1C}">
                <a14:useLocalDpi xmlns:a14="http://schemas.microsoft.com/office/drawing/2010/main" val="0"/>
              </a:ext>
            </a:extLst>
          </a:blip>
          <a:srcRect/>
          <a:stretch>
            <a:fillRect/>
          </a:stretch>
        </p:blipFill>
        <p:spPr bwMode="auto">
          <a:xfrm>
            <a:off x="7523317" y="1273603"/>
            <a:ext cx="2651760" cy="4754880"/>
          </a:xfrm>
          <a:prstGeom prst="rect">
            <a:avLst/>
          </a:prstGeom>
          <a:noFill/>
          <a:ln>
            <a:noFill/>
          </a:ln>
        </p:spPr>
      </p:pic>
    </p:spTree>
    <p:extLst>
      <p:ext uri="{BB962C8B-B14F-4D97-AF65-F5344CB8AC3E}">
        <p14:creationId xmlns:p14="http://schemas.microsoft.com/office/powerpoint/2010/main" val="490772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b="1" dirty="0"/>
              <a:t>Ethical issues in the case</a:t>
            </a:r>
            <a:r>
              <a:rPr lang="en-US" sz="4400" dirty="0"/>
              <a:t/>
            </a:r>
            <a:br>
              <a:rPr lang="en-US" sz="4400" dirty="0"/>
            </a:br>
            <a:endParaRPr lang="en-US" sz="4400" dirty="0"/>
          </a:p>
        </p:txBody>
      </p:sp>
      <p:sp>
        <p:nvSpPr>
          <p:cNvPr id="3" name="Content Placeholder 2"/>
          <p:cNvSpPr>
            <a:spLocks noGrp="1"/>
          </p:cNvSpPr>
          <p:nvPr>
            <p:ph sz="half" idx="1"/>
          </p:nvPr>
        </p:nvSpPr>
        <p:spPr>
          <a:xfrm>
            <a:off x="419756" y="1671192"/>
            <a:ext cx="4670214" cy="3880772"/>
          </a:xfrm>
        </p:spPr>
        <p:txBody>
          <a:bodyPr>
            <a:normAutofit fontScale="25000" lnSpcReduction="20000"/>
          </a:bodyPr>
          <a:lstStyle/>
          <a:p>
            <a:r>
              <a:rPr lang="en-US" sz="7200" dirty="0">
                <a:solidFill>
                  <a:schemeClr val="accent2"/>
                </a:solidFill>
                <a:latin typeface="Times New Roman" panose="02020603050405020304" pitchFamily="18" charset="0"/>
                <a:cs typeface="Times New Roman" panose="02020603050405020304" pitchFamily="18" charset="0"/>
              </a:rPr>
              <a:t>The dilemma that exists between preserving the image of the family by doing the abortion and following the religious belief of condemning abortion.</a:t>
            </a:r>
          </a:p>
          <a:p>
            <a:r>
              <a:rPr lang="en-US" sz="7200" dirty="0">
                <a:solidFill>
                  <a:schemeClr val="accent2"/>
                </a:solidFill>
                <a:latin typeface="Times New Roman" panose="02020603050405020304" pitchFamily="18" charset="0"/>
                <a:cs typeface="Times New Roman" panose="02020603050405020304" pitchFamily="18" charset="0"/>
              </a:rPr>
              <a:t>Following the guidelines and regulations of the hospital.</a:t>
            </a:r>
          </a:p>
          <a:p>
            <a:r>
              <a:rPr lang="en-US" sz="7200" dirty="0">
                <a:solidFill>
                  <a:schemeClr val="accent2"/>
                </a:solidFill>
                <a:latin typeface="Times New Roman" panose="02020603050405020304" pitchFamily="18" charset="0"/>
                <a:cs typeface="Times New Roman" panose="02020603050405020304" pitchFamily="18" charset="0"/>
              </a:rPr>
              <a:t>Conflicts between the responsibilities and right of the mother versus those of the fetus</a:t>
            </a:r>
          </a:p>
          <a:p>
            <a:r>
              <a:rPr lang="en-US" sz="7200" dirty="0">
                <a:solidFill>
                  <a:schemeClr val="accent2"/>
                </a:solidFill>
                <a:latin typeface="Times New Roman" panose="02020603050405020304" pitchFamily="18" charset="0"/>
                <a:cs typeface="Times New Roman" panose="02020603050405020304" pitchFamily="18" charset="0"/>
              </a:rPr>
              <a:t>Legal ethical issue of woman rights on her body, right of fetus, and the beginning of human personhood</a:t>
            </a:r>
          </a:p>
          <a:p>
            <a:r>
              <a:rPr lang="en-US" sz="7200" dirty="0">
                <a:solidFill>
                  <a:schemeClr val="accent2"/>
                </a:solidFill>
                <a:latin typeface="Times New Roman" panose="02020603050405020304" pitchFamily="18" charset="0"/>
                <a:cs typeface="Times New Roman" panose="02020603050405020304" pitchFamily="18" charset="0"/>
              </a:rPr>
              <a:t>Following the rules and laws of the society on how they see abortion as a wrong doing</a:t>
            </a:r>
          </a:p>
          <a:p>
            <a:r>
              <a:rPr lang="en-US" sz="7200" dirty="0">
                <a:solidFill>
                  <a:schemeClr val="accent2"/>
                </a:solidFill>
                <a:latin typeface="Times New Roman" panose="02020603050405020304" pitchFamily="18" charset="0"/>
                <a:cs typeface="Times New Roman" panose="02020603050405020304" pitchFamily="18" charset="0"/>
              </a:rPr>
              <a:t>Deciding whether the girl’s decision to abort is morally wrong or right</a:t>
            </a:r>
          </a:p>
          <a:p>
            <a:r>
              <a:rPr lang="en-US" sz="7200" dirty="0">
                <a:solidFill>
                  <a:schemeClr val="accent2"/>
                </a:solidFill>
                <a:latin typeface="Times New Roman" panose="02020603050405020304" pitchFamily="18" charset="0"/>
                <a:cs typeface="Times New Roman" panose="02020603050405020304" pitchFamily="18" charset="0"/>
              </a:rPr>
              <a:t>They should allow capital punishment to those who rape or do illegal abortion</a:t>
            </a:r>
          </a:p>
          <a:p>
            <a:endParaRPr lang="en-US" dirty="0"/>
          </a:p>
        </p:txBody>
      </p:sp>
      <p:sp>
        <p:nvSpPr>
          <p:cNvPr id="4" name="Content Placeholder 3"/>
          <p:cNvSpPr>
            <a:spLocks noGrp="1"/>
          </p:cNvSpPr>
          <p:nvPr>
            <p:ph sz="half" idx="2"/>
          </p:nvPr>
        </p:nvSpPr>
        <p:spPr>
          <a:xfrm>
            <a:off x="5414758" y="1671192"/>
            <a:ext cx="4311606" cy="4510667"/>
          </a:xfrm>
          <a:solidFill>
            <a:schemeClr val="accent2"/>
          </a:solidFill>
        </p:spPr>
        <p:txBody>
          <a:bodyPr>
            <a:normAutofit fontScale="25000" lnSpcReduction="20000"/>
          </a:bodyPr>
          <a:lstStyle/>
          <a:p>
            <a:pPr marL="0" indent="0">
              <a:buNone/>
            </a:pPr>
            <a:r>
              <a:rPr lang="en-US" sz="7200" b="1" dirty="0"/>
              <a:t>Ethical arguments</a:t>
            </a:r>
            <a:endParaRPr lang="en-US" sz="7200" dirty="0">
              <a:latin typeface="Times New Roman" panose="02020603050405020304" pitchFamily="18" charset="0"/>
              <a:cs typeface="Times New Roman" panose="02020603050405020304" pitchFamily="18" charset="0"/>
            </a:endParaRPr>
          </a:p>
          <a:p>
            <a:r>
              <a:rPr lang="en-US" sz="7200" dirty="0">
                <a:latin typeface="Times New Roman" panose="02020603050405020304" pitchFamily="18" charset="0"/>
                <a:cs typeface="Times New Roman" panose="02020603050405020304" pitchFamily="18" charset="0"/>
              </a:rPr>
              <a:t>If the girl aborts the baby, she will be discriminated in her community</a:t>
            </a:r>
          </a:p>
          <a:p>
            <a:r>
              <a:rPr lang="en-US" sz="7200" dirty="0">
                <a:latin typeface="Times New Roman" panose="02020603050405020304" pitchFamily="18" charset="0"/>
                <a:cs typeface="Times New Roman" panose="02020603050405020304" pitchFamily="18" charset="0"/>
              </a:rPr>
              <a:t>The girl will be depriving the fetus of having a valuable future</a:t>
            </a:r>
          </a:p>
          <a:p>
            <a:r>
              <a:rPr lang="en-US" sz="7200" dirty="0">
                <a:latin typeface="Times New Roman" panose="02020603050405020304" pitchFamily="18" charset="0"/>
                <a:cs typeface="Times New Roman" panose="02020603050405020304" pitchFamily="18" charset="0"/>
              </a:rPr>
              <a:t> She will be hunted with hat she has done in the future</a:t>
            </a:r>
          </a:p>
          <a:p>
            <a:r>
              <a:rPr lang="en-US" sz="7200" dirty="0">
                <a:latin typeface="Times New Roman" panose="02020603050405020304" pitchFamily="18" charset="0"/>
                <a:cs typeface="Times New Roman" panose="02020603050405020304" pitchFamily="18" charset="0"/>
              </a:rPr>
              <a:t> She would retain the reputation of her family name</a:t>
            </a:r>
          </a:p>
          <a:p>
            <a:r>
              <a:rPr lang="en-US" sz="7200" dirty="0">
                <a:latin typeface="Times New Roman" panose="02020603050405020304" pitchFamily="18" charset="0"/>
                <a:cs typeface="Times New Roman" panose="02020603050405020304" pitchFamily="18" charset="0"/>
              </a:rPr>
              <a:t> If the girl aborts keep the baby, it will ruin her and the parent’s reputation</a:t>
            </a:r>
          </a:p>
          <a:p>
            <a:r>
              <a:rPr lang="en-US" sz="7200" dirty="0">
                <a:latin typeface="Times New Roman" panose="02020603050405020304" pitchFamily="18" charset="0"/>
                <a:cs typeface="Times New Roman" panose="02020603050405020304" pitchFamily="18" charset="0"/>
              </a:rPr>
              <a:t> The baby will keep on remaining her of the trauma of rape she went through</a:t>
            </a:r>
          </a:p>
          <a:p>
            <a:r>
              <a:rPr lang="en-US" sz="7200" dirty="0">
                <a:latin typeface="Times New Roman" panose="02020603050405020304" pitchFamily="18" charset="0"/>
                <a:cs typeface="Times New Roman" panose="02020603050405020304" pitchFamily="18" charset="0"/>
              </a:rPr>
              <a:t>The child could become an important person in the society, which in turn will make his/her parents proud in the future.</a:t>
            </a:r>
          </a:p>
          <a:p>
            <a:endParaRPr lang="en-US" sz="7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17870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52" y="117230"/>
            <a:ext cx="8596668" cy="1320800"/>
          </a:xfrm>
        </p:spPr>
        <p:txBody>
          <a:bodyPr>
            <a:noAutofit/>
          </a:bodyPr>
          <a:lstStyle/>
          <a:p>
            <a:r>
              <a:rPr lang="en-US" sz="4000" b="1" dirty="0">
                <a:latin typeface="Times New Roman" panose="02020603050405020304" pitchFamily="18" charset="0"/>
                <a:cs typeface="Times New Roman" panose="02020603050405020304" pitchFamily="18" charset="0"/>
              </a:rPr>
              <a:t>Possible solutions to the case and its justification to the solution</a:t>
            </a:r>
            <a:r>
              <a:rPr lang="en-US" sz="4000" dirty="0">
                <a:latin typeface="Times New Roman" panose="02020603050405020304" pitchFamily="18" charset="0"/>
                <a:cs typeface="Times New Roman" panose="02020603050405020304" pitchFamily="18" charset="0"/>
              </a:rPr>
              <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6152" y="1438030"/>
            <a:ext cx="6862950" cy="5168678"/>
          </a:xfrm>
        </p:spPr>
        <p:txBody>
          <a:bodyPr/>
          <a:lstStyle/>
          <a:p>
            <a:pPr marL="0" indent="0">
              <a:buNone/>
            </a:pPr>
            <a:r>
              <a:rPr lang="en-US" sz="2000" dirty="0">
                <a:solidFill>
                  <a:schemeClr val="accent2"/>
                </a:solidFill>
                <a:latin typeface="Times New Roman" panose="02020603050405020304" pitchFamily="18" charset="0"/>
                <a:cs typeface="Times New Roman" panose="02020603050405020304" pitchFamily="18" charset="0"/>
              </a:rPr>
              <a:t>For the girl to abort the baby and remain silence about the issue</a:t>
            </a:r>
          </a:p>
          <a:p>
            <a:r>
              <a:rPr lang="en-US" sz="2000" dirty="0" smtClean="0">
                <a:solidFill>
                  <a:schemeClr val="accent2"/>
                </a:solidFill>
                <a:latin typeface="Times New Roman" panose="02020603050405020304" pitchFamily="18" charset="0"/>
                <a:cs typeface="Times New Roman" panose="02020603050405020304" pitchFamily="18" charset="0"/>
              </a:rPr>
              <a:t>Positive </a:t>
            </a:r>
            <a:r>
              <a:rPr lang="en-US" sz="2000" dirty="0">
                <a:solidFill>
                  <a:schemeClr val="accent2"/>
                </a:solidFill>
                <a:latin typeface="Times New Roman" panose="02020603050405020304" pitchFamily="18" charset="0"/>
                <a:cs typeface="Times New Roman" panose="02020603050405020304" pitchFamily="18" charset="0"/>
              </a:rPr>
              <a:t>reaction remains from the community (+)</a:t>
            </a:r>
          </a:p>
          <a:p>
            <a:r>
              <a:rPr lang="en-US" sz="2000" dirty="0" smtClean="0">
                <a:solidFill>
                  <a:schemeClr val="accent2"/>
                </a:solidFill>
                <a:latin typeface="Times New Roman" panose="02020603050405020304" pitchFamily="18" charset="0"/>
                <a:cs typeface="Times New Roman" panose="02020603050405020304" pitchFamily="18" charset="0"/>
              </a:rPr>
              <a:t>Retain </a:t>
            </a:r>
            <a:r>
              <a:rPr lang="en-US" sz="2000" dirty="0">
                <a:solidFill>
                  <a:schemeClr val="accent2"/>
                </a:solidFill>
                <a:latin typeface="Times New Roman" panose="02020603050405020304" pitchFamily="18" charset="0"/>
                <a:cs typeface="Times New Roman" panose="02020603050405020304" pitchFamily="18" charset="0"/>
              </a:rPr>
              <a:t>her own image in the years of the society (+)</a:t>
            </a:r>
          </a:p>
          <a:p>
            <a:r>
              <a:rPr lang="en-US" sz="2000" dirty="0" smtClean="0">
                <a:solidFill>
                  <a:schemeClr val="accent2"/>
                </a:solidFill>
                <a:latin typeface="Times New Roman" panose="02020603050405020304" pitchFamily="18" charset="0"/>
                <a:cs typeface="Times New Roman" panose="02020603050405020304" pitchFamily="18" charset="0"/>
              </a:rPr>
              <a:t>The </a:t>
            </a:r>
            <a:r>
              <a:rPr lang="en-US" sz="2000" dirty="0">
                <a:solidFill>
                  <a:schemeClr val="accent2"/>
                </a:solidFill>
                <a:latin typeface="Times New Roman" panose="02020603050405020304" pitchFamily="18" charset="0"/>
                <a:cs typeface="Times New Roman" panose="02020603050405020304" pitchFamily="18" charset="0"/>
              </a:rPr>
              <a:t>effect of abortion may damage her body if she remains silence (-)</a:t>
            </a:r>
          </a:p>
          <a:p>
            <a:r>
              <a:rPr lang="en-US" sz="2000" dirty="0" smtClean="0">
                <a:solidFill>
                  <a:schemeClr val="accent2"/>
                </a:solidFill>
                <a:latin typeface="Times New Roman" panose="02020603050405020304" pitchFamily="18" charset="0"/>
                <a:cs typeface="Times New Roman" panose="02020603050405020304" pitchFamily="18" charset="0"/>
              </a:rPr>
              <a:t>The </a:t>
            </a:r>
            <a:r>
              <a:rPr lang="en-US" sz="2000" dirty="0">
                <a:solidFill>
                  <a:schemeClr val="accent2"/>
                </a:solidFill>
                <a:latin typeface="Times New Roman" panose="02020603050405020304" pitchFamily="18" charset="0"/>
                <a:cs typeface="Times New Roman" panose="02020603050405020304" pitchFamily="18" charset="0"/>
              </a:rPr>
              <a:t>girl and to and the parents to obtain the health risk of abortion from the doctor (+)</a:t>
            </a:r>
          </a:p>
          <a:p>
            <a:r>
              <a:rPr lang="en-US" sz="2000" dirty="0" smtClean="0">
                <a:solidFill>
                  <a:schemeClr val="accent2"/>
                </a:solidFill>
                <a:latin typeface="Times New Roman" panose="02020603050405020304" pitchFamily="18" charset="0"/>
                <a:cs typeface="Times New Roman" panose="02020603050405020304" pitchFamily="18" charset="0"/>
              </a:rPr>
              <a:t>The </a:t>
            </a:r>
            <a:r>
              <a:rPr lang="en-US" sz="2000" dirty="0">
                <a:solidFill>
                  <a:schemeClr val="accent2"/>
                </a:solidFill>
                <a:latin typeface="Times New Roman" panose="02020603050405020304" pitchFamily="18" charset="0"/>
                <a:cs typeface="Times New Roman" panose="02020603050405020304" pitchFamily="18" charset="0"/>
              </a:rPr>
              <a:t>abortion the girl will commit might traumatize her in the future (-)</a:t>
            </a:r>
          </a:p>
          <a:p>
            <a:r>
              <a:rPr lang="en-US" sz="2000" dirty="0" smtClean="0">
                <a:solidFill>
                  <a:schemeClr val="accent2"/>
                </a:solidFill>
                <a:latin typeface="Times New Roman" panose="02020603050405020304" pitchFamily="18" charset="0"/>
                <a:cs typeface="Times New Roman" panose="02020603050405020304" pitchFamily="18" charset="0"/>
              </a:rPr>
              <a:t>Remaining </a:t>
            </a:r>
            <a:r>
              <a:rPr lang="en-US" sz="2000" dirty="0">
                <a:solidFill>
                  <a:schemeClr val="accent2"/>
                </a:solidFill>
                <a:latin typeface="Times New Roman" panose="02020603050405020304" pitchFamily="18" charset="0"/>
                <a:cs typeface="Times New Roman" panose="02020603050405020304" pitchFamily="18" charset="0"/>
              </a:rPr>
              <a:t>silence about the trauma of rape that leads to abortion of the baby may affect the psychology of the girl that may make her hate men in the long run.(-)</a:t>
            </a:r>
          </a:p>
          <a:p>
            <a:endParaRPr lang="en-US" dirty="0">
              <a:solidFill>
                <a:schemeClr val="accent2"/>
              </a:solidFill>
            </a:endParaRPr>
          </a:p>
        </p:txBody>
      </p:sp>
      <p:pic>
        <p:nvPicPr>
          <p:cNvPr id="4" name="Picture 3" descr="https://www.womenonwaves.org/image/2012/4/4/mifegyne.jpg%28mediaclass-base-list-item-small.5d8433029841f163a745b13f7914785315c5a5a8%29.jpg"/>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5894362" y="2194563"/>
            <a:ext cx="5078436" cy="2574387"/>
          </a:xfrm>
          <a:prstGeom prst="rect">
            <a:avLst/>
          </a:prstGeom>
          <a:noFill/>
          <a:ln>
            <a:noFill/>
          </a:ln>
        </p:spPr>
      </p:pic>
    </p:spTree>
    <p:extLst>
      <p:ext uri="{BB962C8B-B14F-4D97-AF65-F5344CB8AC3E}">
        <p14:creationId xmlns:p14="http://schemas.microsoft.com/office/powerpoint/2010/main" val="19460447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274002" cy="1930400"/>
          </a:xfrm>
        </p:spPr>
        <p:txBody>
          <a:bodyPr>
            <a:normAutofit fontScale="90000"/>
          </a:bodyPr>
          <a:lstStyle/>
          <a:p>
            <a:r>
              <a:rPr lang="en-US" sz="4400" dirty="0" smtClean="0">
                <a:latin typeface="Times New Roman" panose="02020603050405020304" pitchFamily="18" charset="0"/>
                <a:cs typeface="Times New Roman" panose="02020603050405020304" pitchFamily="18" charset="0"/>
              </a:rPr>
              <a:t>Cont. </a:t>
            </a:r>
            <a:r>
              <a:rPr lang="en-US" sz="4400" b="1" dirty="0">
                <a:latin typeface="Times New Roman" panose="02020603050405020304" pitchFamily="18" charset="0"/>
                <a:cs typeface="Times New Roman" panose="02020603050405020304" pitchFamily="18" charset="0"/>
              </a:rPr>
              <a:t>Possible solutions to the case and its justification to the solution</a:t>
            </a:r>
            <a:r>
              <a:rPr lang="en-US" sz="4400" dirty="0">
                <a:latin typeface="Times New Roman" panose="02020603050405020304" pitchFamily="18" charset="0"/>
                <a:cs typeface="Times New Roman" panose="02020603050405020304" pitchFamily="18" charset="0"/>
              </a:rPr>
              <a:t/>
            </a:r>
            <a:br>
              <a:rPr lang="en-US" sz="4400" dirty="0">
                <a:latin typeface="Times New Roman" panose="02020603050405020304" pitchFamily="18" charset="0"/>
                <a:cs typeface="Times New Roman" panose="02020603050405020304" pitchFamily="18" charset="0"/>
              </a:rPr>
            </a:br>
            <a:endParaRPr lang="en-US" sz="44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53218" y="1930400"/>
            <a:ext cx="7104185" cy="5190978"/>
          </a:xfrm>
        </p:spPr>
        <p:txBody>
          <a:bodyPr>
            <a:normAutofit/>
          </a:bodyPr>
          <a:lstStyle/>
          <a:p>
            <a:pPr marL="0" indent="0">
              <a:buNone/>
            </a:pPr>
            <a:r>
              <a:rPr lang="en-US" sz="2400" dirty="0">
                <a:solidFill>
                  <a:schemeClr val="accent2"/>
                </a:solidFill>
                <a:latin typeface="Times New Roman" panose="02020603050405020304" pitchFamily="18" charset="0"/>
                <a:cs typeface="Times New Roman" panose="02020603050405020304" pitchFamily="18" charset="0"/>
              </a:rPr>
              <a:t>The girl to keep the baby and talk to someone about the issue</a:t>
            </a:r>
          </a:p>
          <a:p>
            <a:r>
              <a:rPr lang="en-US" sz="2400" dirty="0" smtClean="0">
                <a:solidFill>
                  <a:schemeClr val="accent2"/>
                </a:solidFill>
                <a:latin typeface="Times New Roman" panose="02020603050405020304" pitchFamily="18" charset="0"/>
                <a:cs typeface="Times New Roman" panose="02020603050405020304" pitchFamily="18" charset="0"/>
              </a:rPr>
              <a:t>Receiving </a:t>
            </a:r>
            <a:r>
              <a:rPr lang="en-US" sz="2400" dirty="0">
                <a:solidFill>
                  <a:schemeClr val="accent2"/>
                </a:solidFill>
                <a:latin typeface="Times New Roman" panose="02020603050405020304" pitchFamily="18" charset="0"/>
                <a:cs typeface="Times New Roman" panose="02020603050405020304" pitchFamily="18" charset="0"/>
              </a:rPr>
              <a:t>counselling to help her through the trauma of early pregnancy and rape (+)</a:t>
            </a:r>
          </a:p>
          <a:p>
            <a:r>
              <a:rPr lang="en-US" sz="2400" dirty="0" smtClean="0">
                <a:solidFill>
                  <a:schemeClr val="accent2"/>
                </a:solidFill>
                <a:latin typeface="Times New Roman" panose="02020603050405020304" pitchFamily="18" charset="0"/>
                <a:cs typeface="Times New Roman" panose="02020603050405020304" pitchFamily="18" charset="0"/>
              </a:rPr>
              <a:t>Negative </a:t>
            </a:r>
            <a:r>
              <a:rPr lang="en-US" sz="2400" dirty="0">
                <a:solidFill>
                  <a:schemeClr val="accent2"/>
                </a:solidFill>
                <a:latin typeface="Times New Roman" panose="02020603050405020304" pitchFamily="18" charset="0"/>
                <a:cs typeface="Times New Roman" panose="02020603050405020304" pitchFamily="18" charset="0"/>
              </a:rPr>
              <a:t>reaction from the community (-)</a:t>
            </a:r>
          </a:p>
          <a:p>
            <a:r>
              <a:rPr lang="en-US" sz="2400" dirty="0" smtClean="0">
                <a:solidFill>
                  <a:schemeClr val="accent2"/>
                </a:solidFill>
                <a:latin typeface="Times New Roman" panose="02020603050405020304" pitchFamily="18" charset="0"/>
                <a:cs typeface="Times New Roman" panose="02020603050405020304" pitchFamily="18" charset="0"/>
              </a:rPr>
              <a:t>Her </a:t>
            </a:r>
            <a:r>
              <a:rPr lang="en-US" sz="2400" dirty="0">
                <a:solidFill>
                  <a:schemeClr val="accent2"/>
                </a:solidFill>
                <a:latin typeface="Times New Roman" panose="02020603050405020304" pitchFamily="18" charset="0"/>
                <a:cs typeface="Times New Roman" panose="02020603050405020304" pitchFamily="18" charset="0"/>
              </a:rPr>
              <a:t>reputation together with the parents ruin in the society they come from (-)</a:t>
            </a:r>
          </a:p>
          <a:p>
            <a:r>
              <a:rPr lang="en-US" sz="2400" dirty="0" smtClean="0">
                <a:solidFill>
                  <a:schemeClr val="accent2"/>
                </a:solidFill>
                <a:latin typeface="Times New Roman" panose="02020603050405020304" pitchFamily="18" charset="0"/>
                <a:cs typeface="Times New Roman" panose="02020603050405020304" pitchFamily="18" charset="0"/>
              </a:rPr>
              <a:t>Giving </a:t>
            </a:r>
            <a:r>
              <a:rPr lang="en-US" sz="2400" dirty="0">
                <a:solidFill>
                  <a:schemeClr val="accent2"/>
                </a:solidFill>
                <a:latin typeface="Times New Roman" panose="02020603050405020304" pitchFamily="18" charset="0"/>
                <a:cs typeface="Times New Roman" panose="02020603050405020304" pitchFamily="18" charset="0"/>
              </a:rPr>
              <a:t>the fetus its right to live (+)</a:t>
            </a:r>
          </a:p>
          <a:p>
            <a:r>
              <a:rPr lang="en-US" sz="2400" dirty="0" smtClean="0">
                <a:solidFill>
                  <a:schemeClr val="accent2"/>
                </a:solidFill>
                <a:latin typeface="Times New Roman" panose="02020603050405020304" pitchFamily="18" charset="0"/>
                <a:cs typeface="Times New Roman" panose="02020603050405020304" pitchFamily="18" charset="0"/>
              </a:rPr>
              <a:t>Considering </a:t>
            </a:r>
            <a:r>
              <a:rPr lang="en-US" sz="2400" dirty="0">
                <a:solidFill>
                  <a:schemeClr val="accent2"/>
                </a:solidFill>
                <a:latin typeface="Times New Roman" panose="02020603050405020304" pitchFamily="18" charset="0"/>
                <a:cs typeface="Times New Roman" panose="02020603050405020304" pitchFamily="18" charset="0"/>
              </a:rPr>
              <a:t>her body’s health by not aborting (+)</a:t>
            </a:r>
          </a:p>
          <a:p>
            <a:r>
              <a:rPr lang="en-US" sz="2400" dirty="0">
                <a:solidFill>
                  <a:schemeClr val="accent2"/>
                </a:solidFill>
                <a:latin typeface="Times New Roman" panose="02020603050405020304" pitchFamily="18" charset="0"/>
                <a:cs typeface="Times New Roman" panose="02020603050405020304" pitchFamily="18" charset="0"/>
              </a:rPr>
              <a:t>N/B the signs (-) and (+) represents the negative effect and the positive effect of abortion respectively.</a:t>
            </a:r>
          </a:p>
          <a:p>
            <a:endParaRPr lang="en-US" sz="2000" dirty="0">
              <a:solidFill>
                <a:schemeClr val="accent2"/>
              </a:solidFill>
              <a:latin typeface="Times New Roman" panose="02020603050405020304" pitchFamily="18" charset="0"/>
              <a:cs typeface="Times New Roman" panose="02020603050405020304" pitchFamily="18" charset="0"/>
            </a:endParaRPr>
          </a:p>
        </p:txBody>
      </p:sp>
      <p:pic>
        <p:nvPicPr>
          <p:cNvPr id="4" name="Picture 3" descr="Image result for samples of mothers carrying small babies"/>
          <p:cNvPicPr/>
          <p:nvPr/>
        </p:nvPicPr>
        <p:blipFill>
          <a:blip r:embed="rId2">
            <a:extLst>
              <a:ext uri="{28A0092B-C50C-407E-A947-70E740481C1C}">
                <a14:useLocalDpi xmlns:a14="http://schemas.microsoft.com/office/drawing/2010/main" val="0"/>
              </a:ext>
            </a:extLst>
          </a:blip>
          <a:srcRect/>
          <a:stretch>
            <a:fillRect/>
          </a:stretch>
        </p:blipFill>
        <p:spPr bwMode="auto">
          <a:xfrm>
            <a:off x="7357403" y="965200"/>
            <a:ext cx="2468880" cy="4846320"/>
          </a:xfrm>
          <a:prstGeom prst="rect">
            <a:avLst/>
          </a:prstGeom>
          <a:noFill/>
          <a:ln>
            <a:noFill/>
          </a:ln>
        </p:spPr>
      </p:pic>
    </p:spTree>
    <p:extLst>
      <p:ext uri="{BB962C8B-B14F-4D97-AF65-F5344CB8AC3E}">
        <p14:creationId xmlns:p14="http://schemas.microsoft.com/office/powerpoint/2010/main" val="37275730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032" y="66066"/>
            <a:ext cx="8596668" cy="1320800"/>
          </a:xfrm>
        </p:spPr>
        <p:txBody>
          <a:bodyPr>
            <a:normAutofit/>
          </a:bodyPr>
          <a:lstStyle/>
          <a:p>
            <a:r>
              <a:rPr lang="en-US" sz="4000" b="1" dirty="0">
                <a:latin typeface="Times New Roman" panose="02020603050405020304" pitchFamily="18" charset="0"/>
                <a:cs typeface="Times New Roman" panose="02020603050405020304" pitchFamily="18" charset="0"/>
              </a:rPr>
              <a:t>What should be done and why?</a:t>
            </a:r>
            <a:r>
              <a:rPr lang="en-US" sz="4000" dirty="0">
                <a:latin typeface="Times New Roman" panose="02020603050405020304" pitchFamily="18" charset="0"/>
                <a:cs typeface="Times New Roman" panose="02020603050405020304" pitchFamily="18" charset="0"/>
              </a:rPr>
              <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99032" y="745588"/>
            <a:ext cx="9493607" cy="5936566"/>
          </a:xfrm>
        </p:spPr>
        <p:txBody>
          <a:bodyPr>
            <a:noAutofit/>
          </a:bodyPr>
          <a:lstStyle/>
          <a:p>
            <a:r>
              <a:rPr lang="en-US" sz="1600" dirty="0">
                <a:solidFill>
                  <a:schemeClr val="accent2"/>
                </a:solidFill>
                <a:latin typeface="Times New Roman" panose="02020603050405020304" pitchFamily="18" charset="0"/>
                <a:cs typeface="Times New Roman" panose="02020603050405020304" pitchFamily="18" charset="0"/>
              </a:rPr>
              <a:t>The girl should receive </a:t>
            </a:r>
            <a:r>
              <a:rPr lang="en-US" sz="1600" dirty="0" smtClean="0">
                <a:solidFill>
                  <a:schemeClr val="accent2"/>
                </a:solidFill>
                <a:latin typeface="Times New Roman" panose="02020603050405020304" pitchFamily="18" charset="0"/>
                <a:cs typeface="Times New Roman" panose="02020603050405020304" pitchFamily="18" charset="0"/>
              </a:rPr>
              <a:t>counselling</a:t>
            </a:r>
          </a:p>
          <a:p>
            <a:pPr marL="0" indent="0">
              <a:buNone/>
            </a:pPr>
            <a:r>
              <a:rPr lang="en-US" sz="1600" dirty="0" smtClean="0">
                <a:solidFill>
                  <a:schemeClr val="accent2"/>
                </a:solidFill>
                <a:latin typeface="Times New Roman" panose="02020603050405020304" pitchFamily="18" charset="0"/>
                <a:cs typeface="Times New Roman" panose="02020603050405020304" pitchFamily="18" charset="0"/>
              </a:rPr>
              <a:t> This will help to overcome her trauma and see life in a positive way</a:t>
            </a:r>
          </a:p>
          <a:p>
            <a:r>
              <a:rPr lang="en-US" sz="1600" dirty="0" smtClean="0">
                <a:solidFill>
                  <a:schemeClr val="accent2"/>
                </a:solidFill>
                <a:latin typeface="Times New Roman" panose="02020603050405020304" pitchFamily="18" charset="0"/>
                <a:cs typeface="Times New Roman" panose="02020603050405020304" pitchFamily="18" charset="0"/>
              </a:rPr>
              <a:t>The </a:t>
            </a:r>
            <a:r>
              <a:rPr lang="en-US" sz="1600" dirty="0">
                <a:solidFill>
                  <a:schemeClr val="accent2"/>
                </a:solidFill>
                <a:latin typeface="Times New Roman" panose="02020603050405020304" pitchFamily="18" charset="0"/>
                <a:cs typeface="Times New Roman" panose="02020603050405020304" pitchFamily="18" charset="0"/>
              </a:rPr>
              <a:t>parents should be educated more on the effects of </a:t>
            </a:r>
            <a:r>
              <a:rPr lang="en-US" sz="1600" dirty="0" smtClean="0">
                <a:solidFill>
                  <a:schemeClr val="accent2"/>
                </a:solidFill>
                <a:latin typeface="Times New Roman" panose="02020603050405020304" pitchFamily="18" charset="0"/>
                <a:cs typeface="Times New Roman" panose="02020603050405020304" pitchFamily="18" charset="0"/>
              </a:rPr>
              <a:t>abortion</a:t>
            </a:r>
          </a:p>
          <a:p>
            <a:pPr marL="0" indent="0">
              <a:buNone/>
            </a:pPr>
            <a:r>
              <a:rPr lang="en-US" sz="1600" dirty="0" smtClean="0">
                <a:solidFill>
                  <a:schemeClr val="accent2"/>
                </a:solidFill>
                <a:latin typeface="Times New Roman" panose="02020603050405020304" pitchFamily="18" charset="0"/>
                <a:cs typeface="Times New Roman" panose="02020603050405020304" pitchFamily="18" charset="0"/>
              </a:rPr>
              <a:t>This </a:t>
            </a:r>
            <a:r>
              <a:rPr lang="en-US" sz="1600" dirty="0">
                <a:solidFill>
                  <a:schemeClr val="accent2"/>
                </a:solidFill>
                <a:latin typeface="Times New Roman" panose="02020603050405020304" pitchFamily="18" charset="0"/>
                <a:cs typeface="Times New Roman" panose="02020603050405020304" pitchFamily="18" charset="0"/>
              </a:rPr>
              <a:t>will help understand the risks involve and educate their child well and also help the child through her journey</a:t>
            </a:r>
          </a:p>
          <a:p>
            <a:r>
              <a:rPr lang="en-US" sz="1600" dirty="0">
                <a:solidFill>
                  <a:schemeClr val="accent2"/>
                </a:solidFill>
                <a:latin typeface="Times New Roman" panose="02020603050405020304" pitchFamily="18" charset="0"/>
                <a:cs typeface="Times New Roman" panose="02020603050405020304" pitchFamily="18" charset="0"/>
              </a:rPr>
              <a:t>The government should put in place laws of server punish individual who commits rape</a:t>
            </a:r>
          </a:p>
          <a:p>
            <a:pPr marL="0" indent="0">
              <a:buNone/>
            </a:pPr>
            <a:r>
              <a:rPr lang="en-US" sz="1600" dirty="0" smtClean="0">
                <a:solidFill>
                  <a:schemeClr val="accent2"/>
                </a:solidFill>
                <a:latin typeface="Times New Roman" panose="02020603050405020304" pitchFamily="18" charset="0"/>
                <a:cs typeface="Times New Roman" panose="02020603050405020304" pitchFamily="18" charset="0"/>
              </a:rPr>
              <a:t>This </a:t>
            </a:r>
            <a:r>
              <a:rPr lang="en-US" sz="1600" dirty="0">
                <a:solidFill>
                  <a:schemeClr val="accent2"/>
                </a:solidFill>
                <a:latin typeface="Times New Roman" panose="02020603050405020304" pitchFamily="18" charset="0"/>
                <a:cs typeface="Times New Roman" panose="02020603050405020304" pitchFamily="18" charset="0"/>
              </a:rPr>
              <a:t>will help people to avoid raping ladies and in turn, will reduce unwanted pregnancy that will lead to abortion.</a:t>
            </a:r>
          </a:p>
          <a:p>
            <a:r>
              <a:rPr lang="en-US" sz="1600" dirty="0">
                <a:solidFill>
                  <a:schemeClr val="accent2"/>
                </a:solidFill>
                <a:latin typeface="Times New Roman" panose="02020603050405020304" pitchFamily="18" charset="0"/>
                <a:cs typeface="Times New Roman" panose="02020603050405020304" pitchFamily="18" charset="0"/>
              </a:rPr>
              <a:t>To retain her own image and the </a:t>
            </a:r>
            <a:r>
              <a:rPr lang="en-US" sz="1600" dirty="0" smtClean="0">
                <a:solidFill>
                  <a:schemeClr val="accent2"/>
                </a:solidFill>
                <a:latin typeface="Times New Roman" panose="02020603050405020304" pitchFamily="18" charset="0"/>
                <a:cs typeface="Times New Roman" panose="02020603050405020304" pitchFamily="18" charset="0"/>
              </a:rPr>
              <a:t>parents</a:t>
            </a:r>
          </a:p>
          <a:p>
            <a:pPr marL="0" indent="0">
              <a:buNone/>
            </a:pPr>
            <a:r>
              <a:rPr lang="en-US" sz="1600" dirty="0" smtClean="0">
                <a:solidFill>
                  <a:schemeClr val="accent2"/>
                </a:solidFill>
                <a:latin typeface="Times New Roman" panose="02020603050405020304" pitchFamily="18" charset="0"/>
                <a:cs typeface="Times New Roman" panose="02020603050405020304" pitchFamily="18" charset="0"/>
              </a:rPr>
              <a:t>This </a:t>
            </a:r>
            <a:r>
              <a:rPr lang="en-US" sz="1600" dirty="0">
                <a:solidFill>
                  <a:schemeClr val="accent2"/>
                </a:solidFill>
                <a:latin typeface="Times New Roman" panose="02020603050405020304" pitchFamily="18" charset="0"/>
                <a:cs typeface="Times New Roman" panose="02020603050405020304" pitchFamily="18" charset="0"/>
              </a:rPr>
              <a:t>is by not information other people what really happened but look for alternatives of how to cope with the challenges they ae facing</a:t>
            </a:r>
          </a:p>
          <a:p>
            <a:r>
              <a:rPr lang="en-US" sz="1600" dirty="0">
                <a:solidFill>
                  <a:schemeClr val="accent2"/>
                </a:solidFill>
                <a:latin typeface="Times New Roman" panose="02020603050405020304" pitchFamily="18" charset="0"/>
                <a:cs typeface="Times New Roman" panose="02020603050405020304" pitchFamily="18" charset="0"/>
              </a:rPr>
              <a:t>Creation of awareness about abortion</a:t>
            </a:r>
          </a:p>
          <a:p>
            <a:pPr marL="0" indent="0">
              <a:buNone/>
            </a:pPr>
            <a:r>
              <a:rPr lang="en-US" sz="1600" dirty="0" smtClean="0">
                <a:solidFill>
                  <a:schemeClr val="accent2"/>
                </a:solidFill>
                <a:latin typeface="Times New Roman" panose="02020603050405020304" pitchFamily="18" charset="0"/>
                <a:cs typeface="Times New Roman" panose="02020603050405020304" pitchFamily="18" charset="0"/>
              </a:rPr>
              <a:t>This </a:t>
            </a:r>
            <a:r>
              <a:rPr lang="en-US" sz="1600" dirty="0">
                <a:solidFill>
                  <a:schemeClr val="accent2"/>
                </a:solidFill>
                <a:latin typeface="Times New Roman" panose="02020603050405020304" pitchFamily="18" charset="0"/>
                <a:cs typeface="Times New Roman" panose="02020603050405020304" pitchFamily="18" charset="0"/>
              </a:rPr>
              <a:t>will educate more people to understand the reason why abortion should be conducted and not conducted to a woman. This will help people not to condemn others when they perform an abortion due to medical problems.</a:t>
            </a:r>
          </a:p>
          <a:p>
            <a:r>
              <a:rPr lang="en-US" sz="1600" dirty="0">
                <a:solidFill>
                  <a:schemeClr val="accent2"/>
                </a:solidFill>
                <a:latin typeface="Times New Roman" panose="02020603050405020304" pitchFamily="18" charset="0"/>
                <a:cs typeface="Times New Roman" panose="02020603050405020304" pitchFamily="18" charset="0"/>
              </a:rPr>
              <a:t>Educating religious leader like the girl’s father about </a:t>
            </a:r>
            <a:r>
              <a:rPr lang="en-US" sz="1600" dirty="0" smtClean="0">
                <a:solidFill>
                  <a:schemeClr val="accent2"/>
                </a:solidFill>
                <a:latin typeface="Times New Roman" panose="02020603050405020304" pitchFamily="18" charset="0"/>
                <a:cs typeface="Times New Roman" panose="02020603050405020304" pitchFamily="18" charset="0"/>
              </a:rPr>
              <a:t>abortion</a:t>
            </a:r>
          </a:p>
          <a:p>
            <a:pPr marL="0" indent="0">
              <a:buNone/>
            </a:pPr>
            <a:r>
              <a:rPr lang="en-US" sz="1600" dirty="0" smtClean="0">
                <a:solidFill>
                  <a:schemeClr val="accent2"/>
                </a:solidFill>
                <a:latin typeface="Times New Roman" panose="02020603050405020304" pitchFamily="18" charset="0"/>
                <a:cs typeface="Times New Roman" panose="02020603050405020304" pitchFamily="18" charset="0"/>
              </a:rPr>
              <a:t> </a:t>
            </a:r>
            <a:r>
              <a:rPr lang="en-US" sz="1600" dirty="0">
                <a:solidFill>
                  <a:schemeClr val="accent2"/>
                </a:solidFill>
                <a:latin typeface="Times New Roman" panose="02020603050405020304" pitchFamily="18" charset="0"/>
                <a:cs typeface="Times New Roman" panose="02020603050405020304" pitchFamily="18" charset="0"/>
              </a:rPr>
              <a:t>This will help them preach the right message to others and not condemn abortion the way they do.</a:t>
            </a:r>
          </a:p>
          <a:p>
            <a:endParaRPr lang="en-US" sz="2400" dirty="0"/>
          </a:p>
        </p:txBody>
      </p:sp>
    </p:spTree>
    <p:extLst>
      <p:ext uri="{BB962C8B-B14F-4D97-AF65-F5344CB8AC3E}">
        <p14:creationId xmlns:p14="http://schemas.microsoft.com/office/powerpoint/2010/main" val="20687831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dirty="0">
                <a:latin typeface="Times New Roman" panose="02020603050405020304" pitchFamily="18" charset="0"/>
                <a:cs typeface="Times New Roman" panose="02020603050405020304" pitchFamily="18" charset="0"/>
              </a:rPr>
              <a:t>An ethical theory that will assist in this case</a:t>
            </a:r>
            <a:r>
              <a:rPr lang="en-US" sz="4000" dirty="0">
                <a:latin typeface="Times New Roman" panose="02020603050405020304" pitchFamily="18" charset="0"/>
                <a:cs typeface="Times New Roman" panose="02020603050405020304" pitchFamily="18" charset="0"/>
              </a:rPr>
              <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0166" y="2160589"/>
            <a:ext cx="8823836" cy="4535633"/>
          </a:xfrm>
        </p:spPr>
        <p:txBody>
          <a:bodyPr>
            <a:normAutofit/>
          </a:bodyPr>
          <a:lstStyle/>
          <a:p>
            <a:r>
              <a:rPr lang="en-US" sz="3200" dirty="0">
                <a:solidFill>
                  <a:schemeClr val="accent2"/>
                </a:solidFill>
                <a:latin typeface="Times New Roman" panose="02020603050405020304" pitchFamily="18" charset="0"/>
                <a:cs typeface="Times New Roman" panose="02020603050405020304" pitchFamily="18" charset="0"/>
              </a:rPr>
              <a:t>An ethical theory that could be used in this case is the utilitarianism theory that is used to implement the fair choices to ensure little harm is done to the parties who are involved. The parents and the girl should decide and look at the course of action they need and also evaluate the outcomes of the action they will obtain from aborting the fetus. Here they will look at the benefits or the harm of their action and decide based on the outcome of the two.</a:t>
            </a:r>
          </a:p>
          <a:p>
            <a:endParaRPr lang="en-US" sz="3200"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181086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latin typeface="Times New Roman" panose="02020603050405020304" pitchFamily="18" charset="0"/>
                <a:cs typeface="Times New Roman" panose="02020603050405020304" pitchFamily="18" charset="0"/>
              </a:rPr>
              <a:t>Questions</a:t>
            </a:r>
            <a:r>
              <a:rPr lang="en-US" sz="4000" dirty="0">
                <a:latin typeface="Times New Roman" panose="02020603050405020304" pitchFamily="18" charset="0"/>
                <a:cs typeface="Times New Roman" panose="02020603050405020304" pitchFamily="18" charset="0"/>
              </a:rPr>
              <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22031" y="1457205"/>
            <a:ext cx="8851971" cy="5056137"/>
          </a:xfrm>
        </p:spPr>
        <p:txBody>
          <a:bodyPr/>
          <a:lstStyle/>
          <a:p>
            <a:r>
              <a:rPr lang="en-US" sz="2400" dirty="0">
                <a:solidFill>
                  <a:schemeClr val="accent2"/>
                </a:solidFill>
                <a:latin typeface="Times New Roman" panose="02020603050405020304" pitchFamily="18" charset="0"/>
                <a:cs typeface="Times New Roman" panose="02020603050405020304" pitchFamily="18" charset="0"/>
              </a:rPr>
              <a:t>According to the law, is abortion legal or illegal? Explain your answer</a:t>
            </a:r>
          </a:p>
          <a:p>
            <a:r>
              <a:rPr lang="en-US" sz="2400" dirty="0">
                <a:solidFill>
                  <a:schemeClr val="accent2"/>
                </a:solidFill>
                <a:latin typeface="Times New Roman" panose="02020603050405020304" pitchFamily="18" charset="0"/>
                <a:cs typeface="Times New Roman" panose="02020603050405020304" pitchFamily="18" charset="0"/>
              </a:rPr>
              <a:t>What are the circumstances in which abortion can be legal and illegal?</a:t>
            </a:r>
          </a:p>
          <a:p>
            <a:r>
              <a:rPr lang="en-US" sz="2400" dirty="0">
                <a:solidFill>
                  <a:schemeClr val="accent2"/>
                </a:solidFill>
                <a:latin typeface="Times New Roman" panose="02020603050405020304" pitchFamily="18" charset="0"/>
                <a:cs typeface="Times New Roman" panose="02020603050405020304" pitchFamily="18" charset="0"/>
              </a:rPr>
              <a:t>Is abortion morally wrong or right?</a:t>
            </a:r>
          </a:p>
          <a:p>
            <a:r>
              <a:rPr lang="en-US" sz="2400" dirty="0">
                <a:solidFill>
                  <a:schemeClr val="accent2"/>
                </a:solidFill>
                <a:latin typeface="Times New Roman" panose="02020603050405020304" pitchFamily="18" charset="0"/>
                <a:cs typeface="Times New Roman" panose="02020603050405020304" pitchFamily="18" charset="0"/>
              </a:rPr>
              <a:t>Was the decision of the parents and the girl to abort ethical? Example your answer</a:t>
            </a:r>
          </a:p>
          <a:p>
            <a:r>
              <a:rPr lang="en-US" sz="2400" dirty="0">
                <a:solidFill>
                  <a:schemeClr val="accent2"/>
                </a:solidFill>
                <a:latin typeface="Times New Roman" panose="02020603050405020304" pitchFamily="18" charset="0"/>
                <a:cs typeface="Times New Roman" panose="02020603050405020304" pitchFamily="18" charset="0"/>
              </a:rPr>
              <a:t>What other ethical theories can be used to explain the case above?</a:t>
            </a:r>
          </a:p>
          <a:p>
            <a:r>
              <a:rPr lang="en-US" sz="2400" dirty="0">
                <a:solidFill>
                  <a:schemeClr val="accent2"/>
                </a:solidFill>
                <a:latin typeface="Times New Roman" panose="02020603050405020304" pitchFamily="18" charset="0"/>
                <a:cs typeface="Times New Roman" panose="02020603050405020304" pitchFamily="18" charset="0"/>
              </a:rPr>
              <a:t>Should the girls doing abortion be condemned and discriminated by the society?</a:t>
            </a:r>
          </a:p>
          <a:p>
            <a:r>
              <a:rPr lang="en-US" sz="2400" dirty="0">
                <a:solidFill>
                  <a:schemeClr val="accent2"/>
                </a:solidFill>
                <a:latin typeface="Times New Roman" panose="02020603050405020304" pitchFamily="18" charset="0"/>
                <a:cs typeface="Times New Roman" panose="02020603050405020304" pitchFamily="18" charset="0"/>
              </a:rPr>
              <a:t>Is abortion database issue? Explain your answer.</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3857321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53</TotalTime>
  <Words>1064</Words>
  <Application>Microsoft Office PowerPoint</Application>
  <PresentationFormat>Widescreen</PresentationFormat>
  <Paragraphs>61</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Times New Roman</vt:lpstr>
      <vt:lpstr>Trebuchet MS</vt:lpstr>
      <vt:lpstr>Wingdings 3</vt:lpstr>
      <vt:lpstr>Facet</vt:lpstr>
      <vt:lpstr>CASES FOUR</vt:lpstr>
      <vt:lpstr>Case summary </vt:lpstr>
      <vt:lpstr>Ethical issues in the case </vt:lpstr>
      <vt:lpstr>Possible solutions to the case and its justification to the solution </vt:lpstr>
      <vt:lpstr>Cont. Possible solutions to the case and its justification to the solution </vt:lpstr>
      <vt:lpstr>What should be done and why? </vt:lpstr>
      <vt:lpstr>An ethical theory that will assist in this case </vt:lpstr>
      <vt:lpstr>Questions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Lucious Cartel</dc:creator>
  <cp:lastModifiedBy>Lucious Cartel</cp:lastModifiedBy>
  <cp:revision>7</cp:revision>
  <dcterms:created xsi:type="dcterms:W3CDTF">2016-10-05T06:17:44Z</dcterms:created>
  <dcterms:modified xsi:type="dcterms:W3CDTF">2016-10-05T07:15:24Z</dcterms:modified>
</cp:coreProperties>
</file>