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3"/>
  </p:notesMasterIdLst>
  <p:sldIdLst>
    <p:sldId id="256" r:id="rId2"/>
    <p:sldId id="265" r:id="rId3"/>
    <p:sldId id="257" r:id="rId4"/>
    <p:sldId id="258" r:id="rId5"/>
    <p:sldId id="259" r:id="rId6"/>
    <p:sldId id="261" r:id="rId7"/>
    <p:sldId id="262" r:id="rId8"/>
    <p:sldId id="263" r:id="rId9"/>
    <p:sldId id="264" r:id="rId10"/>
    <p:sldId id="266" r:id="rId11"/>
    <p:sldId id="260"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6335" autoAdjust="0"/>
  </p:normalViewPr>
  <p:slideViewPr>
    <p:cSldViewPr snapToGrid="0" snapToObjects="1">
      <p:cViewPr varScale="1">
        <p:scale>
          <a:sx n="51" d="100"/>
          <a:sy n="51" d="100"/>
        </p:scale>
        <p:origin x="2544"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0E1315-65B1-2646-836B-11945B975AEE}" type="datetimeFigureOut">
              <a:rPr lang="en-US" smtClean="0"/>
              <a:t>6/20/2016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A564DC2-C545-764D-9363-0A5C77429709}" type="slidenum">
              <a:rPr lang="en-US" smtClean="0"/>
              <a:t>‹#›</a:t>
            </a:fld>
            <a:endParaRPr lang="en-US"/>
          </a:p>
        </p:txBody>
      </p:sp>
    </p:spTree>
    <p:extLst>
      <p:ext uri="{BB962C8B-B14F-4D97-AF65-F5344CB8AC3E}">
        <p14:creationId xmlns:p14="http://schemas.microsoft.com/office/powerpoint/2010/main" val="178725303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564DC2-C545-764D-9363-0A5C77429709}" type="slidenum">
              <a:rPr lang="en-US" smtClean="0"/>
              <a:t>2</a:t>
            </a:fld>
            <a:endParaRPr lang="en-US"/>
          </a:p>
        </p:txBody>
      </p:sp>
    </p:spTree>
    <p:extLst>
      <p:ext uri="{BB962C8B-B14F-4D97-AF65-F5344CB8AC3E}">
        <p14:creationId xmlns:p14="http://schemas.microsoft.com/office/powerpoint/2010/main" val="12397666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t>John Watson proposed that the process of classical conditioning was able to explain all aspects of human psychology. </a:t>
            </a:r>
            <a:r>
              <a:rPr lang="en-US" sz="1200" kern="1200" dirty="0">
                <a:solidFill>
                  <a:schemeClr val="tx1"/>
                </a:solidFill>
                <a:latin typeface="+mn-lt"/>
                <a:ea typeface="+mn-ea"/>
                <a:cs typeface="+mn-cs"/>
              </a:rPr>
              <a:t>Everything from speech to emotional responses were simply patterns of stimulus and response. Watson denied completely the existence of the mind or consciousness. Watson believed that all individual differences in behavior were due to different experiences of learning</a:t>
            </a:r>
            <a:r>
              <a:rPr lang="en-US" sz="1200" kern="1200" baseline="0" dirty="0">
                <a:solidFill>
                  <a:schemeClr val="tx1"/>
                </a:solidFill>
                <a:latin typeface="+mn-lt"/>
                <a:ea typeface="+mn-ea"/>
                <a:cs typeface="+mn-cs"/>
              </a:rPr>
              <a:t> </a:t>
            </a:r>
            <a:r>
              <a:rPr lang="en-US" dirty="0"/>
              <a:t>(McLeod, S. A.,</a:t>
            </a:r>
            <a:r>
              <a:rPr lang="en-US" baseline="0" dirty="0"/>
              <a:t> </a:t>
            </a:r>
            <a:r>
              <a:rPr lang="en-US" dirty="0"/>
              <a:t>2014)</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a:t>.</a:t>
            </a:r>
          </a:p>
        </p:txBody>
      </p:sp>
      <p:sp>
        <p:nvSpPr>
          <p:cNvPr id="4" name="Slide Number Placeholder 3"/>
          <p:cNvSpPr>
            <a:spLocks noGrp="1"/>
          </p:cNvSpPr>
          <p:nvPr>
            <p:ph type="sldNum" sz="quarter" idx="10"/>
          </p:nvPr>
        </p:nvSpPr>
        <p:spPr/>
        <p:txBody>
          <a:bodyPr/>
          <a:lstStyle/>
          <a:p>
            <a:fld id="{DA564DC2-C545-764D-9363-0A5C77429709}" type="slidenum">
              <a:rPr lang="en-US" smtClean="0"/>
              <a:t>3</a:t>
            </a:fld>
            <a:endParaRPr lang="en-US"/>
          </a:p>
        </p:txBody>
      </p:sp>
    </p:spTree>
    <p:extLst>
      <p:ext uri="{BB962C8B-B14F-4D97-AF65-F5344CB8AC3E}">
        <p14:creationId xmlns:p14="http://schemas.microsoft.com/office/powerpoint/2010/main" val="32382746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t>Stage 1: </a:t>
            </a:r>
            <a:r>
              <a:rPr lang="en-US" sz="1200" kern="1200" dirty="0">
                <a:solidFill>
                  <a:schemeClr val="tx1"/>
                </a:solidFill>
                <a:latin typeface="+mn-lt"/>
                <a:ea typeface="+mn-ea"/>
                <a:cs typeface="+mn-cs"/>
              </a:rPr>
              <a:t>In basic terms, this means that a stimulus in the environment has produced a behavior / response which is unlearned (i.e. unconditioned) and therefore is a natural response which has not been taught. In this respect no new behavior has been learned yet. The NS could be a person, object, place, etc. The neutral stimulus in classical conditioning does not produce a response until it is paired with the unconditioned stimulus </a:t>
            </a:r>
            <a:r>
              <a:rPr lang="en-US" dirty="0"/>
              <a:t>(McLeod, S. A.,</a:t>
            </a:r>
            <a:r>
              <a:rPr lang="en-US" baseline="0" dirty="0"/>
              <a:t> </a:t>
            </a:r>
            <a:r>
              <a:rPr lang="en-US" dirty="0"/>
              <a:t>2014)</a:t>
            </a:r>
            <a:r>
              <a:rPr lang="en-US" sz="1200" kern="1200" dirty="0">
                <a:solidFill>
                  <a:schemeClr val="tx1"/>
                </a:solidFill>
                <a:latin typeface="+mn-lt"/>
                <a:ea typeface="+mn-ea"/>
                <a:cs typeface="+mn-cs"/>
              </a:rPr>
              <a:t>. </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Stage</a:t>
            </a:r>
            <a:r>
              <a:rPr lang="en-US" sz="1200" kern="1200" baseline="0" dirty="0">
                <a:solidFill>
                  <a:schemeClr val="tx1"/>
                </a:solidFill>
                <a:latin typeface="+mn-lt"/>
                <a:ea typeface="+mn-ea"/>
                <a:cs typeface="+mn-cs"/>
              </a:rPr>
              <a:t> 2: </a:t>
            </a:r>
            <a:r>
              <a:rPr lang="en-US" sz="1200" kern="1200" dirty="0">
                <a:solidFill>
                  <a:schemeClr val="tx1"/>
                </a:solidFill>
                <a:latin typeface="+mn-lt"/>
                <a:ea typeface="+mn-ea"/>
                <a:cs typeface="+mn-cs"/>
              </a:rPr>
              <a:t>Often during this stage the UCS must be associated with the CS on a number of occasions, or trials, for learning to take place. However, one trail learning can happen on certain occasions when it is not necessary for an association to be strengthened over time (such as being sick after food poisoning or drinking too much alcohol) </a:t>
            </a:r>
            <a:r>
              <a:rPr lang="en-US" dirty="0"/>
              <a:t>(McLeod, S. A.,</a:t>
            </a:r>
            <a:r>
              <a:rPr lang="en-US" baseline="0" dirty="0"/>
              <a:t> </a:t>
            </a:r>
            <a:r>
              <a:rPr lang="en-US" dirty="0"/>
              <a:t>2014)</a:t>
            </a:r>
            <a:r>
              <a:rPr lang="en-US" sz="1200" kern="1200" dirty="0">
                <a:solidFill>
                  <a:schemeClr val="tx1"/>
                </a:solidFill>
                <a:latin typeface="+mn-lt"/>
                <a:ea typeface="+mn-ea"/>
                <a:cs typeface="+mn-cs"/>
              </a:rPr>
              <a:t>.</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Stage 3:For example a person (CS) who has been associated with nice perfume (UCS) is now found attractive (CR). Also chocolate (CS) which was eaten before a person was sick with a virus (UCS) is now produces a response of nausea (CR) </a:t>
            </a:r>
            <a:r>
              <a:rPr lang="en-US" dirty="0"/>
              <a:t>(McLeod, S. A.,</a:t>
            </a:r>
            <a:r>
              <a:rPr lang="en-US" baseline="0" dirty="0"/>
              <a:t> </a:t>
            </a:r>
            <a:r>
              <a:rPr lang="en-US" dirty="0"/>
              <a:t>2014)</a:t>
            </a:r>
            <a:r>
              <a:rPr lang="en-US" sz="1200" kern="1200" dirty="0">
                <a:solidFill>
                  <a:schemeClr val="tx1"/>
                </a:solidFill>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DA564DC2-C545-764D-9363-0A5C77429709}" type="slidenum">
              <a:rPr lang="en-US" smtClean="0"/>
              <a:t>4</a:t>
            </a:fld>
            <a:endParaRPr lang="en-US"/>
          </a:p>
        </p:txBody>
      </p:sp>
    </p:spTree>
    <p:extLst>
      <p:ext uri="{BB962C8B-B14F-4D97-AF65-F5344CB8AC3E}">
        <p14:creationId xmlns:p14="http://schemas.microsoft.com/office/powerpoint/2010/main" val="31303547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The participant in the experiment was a child that Watson and </a:t>
            </a:r>
            <a:r>
              <a:rPr lang="en-US" sz="1200" kern="1200" dirty="0" err="1">
                <a:solidFill>
                  <a:schemeClr val="tx1"/>
                </a:solidFill>
                <a:latin typeface="+mn-lt"/>
                <a:ea typeface="+mn-ea"/>
                <a:cs typeface="+mn-cs"/>
              </a:rPr>
              <a:t>Rayner</a:t>
            </a:r>
            <a:r>
              <a:rPr lang="en-US" sz="1200" kern="1200" dirty="0">
                <a:solidFill>
                  <a:schemeClr val="tx1"/>
                </a:solidFill>
                <a:latin typeface="+mn-lt"/>
                <a:ea typeface="+mn-ea"/>
                <a:cs typeface="+mn-cs"/>
              </a:rPr>
              <a:t> called "Albert B.", but is known popularly today as Little Albert.</a:t>
            </a:r>
            <a:r>
              <a:rPr lang="en-US" sz="1200" kern="1200" baseline="0" dirty="0">
                <a:solidFill>
                  <a:schemeClr val="tx1"/>
                </a:solidFill>
                <a:latin typeface="+mn-lt"/>
                <a:ea typeface="+mn-ea"/>
                <a:cs typeface="+mn-cs"/>
              </a:rPr>
              <a:t> </a:t>
            </a:r>
            <a:r>
              <a:rPr lang="en-US" sz="1200" kern="1200" dirty="0">
                <a:solidFill>
                  <a:schemeClr val="tx1"/>
                </a:solidFill>
                <a:latin typeface="+mn-lt"/>
                <a:ea typeface="+mn-ea"/>
                <a:cs typeface="+mn-cs"/>
              </a:rPr>
              <a:t>Around the age of nine months, Watson and </a:t>
            </a:r>
            <a:r>
              <a:rPr lang="en-US" sz="1200" kern="1200" dirty="0" err="1">
                <a:solidFill>
                  <a:schemeClr val="tx1"/>
                </a:solidFill>
                <a:latin typeface="+mn-lt"/>
                <a:ea typeface="+mn-ea"/>
                <a:cs typeface="+mn-cs"/>
              </a:rPr>
              <a:t>Rayner</a:t>
            </a:r>
            <a:r>
              <a:rPr lang="en-US" sz="1200" kern="1200" dirty="0">
                <a:solidFill>
                  <a:schemeClr val="tx1"/>
                </a:solidFill>
                <a:latin typeface="+mn-lt"/>
                <a:ea typeface="+mn-ea"/>
                <a:cs typeface="+mn-cs"/>
              </a:rPr>
              <a:t> exposed the child to a series of stimuli including a white rat, a rabbit, a monkey, masks and burning newspapers and observed the boy's reactions. The boy initially showed no fear of any of the objects he was shown.</a:t>
            </a:r>
            <a:r>
              <a:rPr lang="en-US" sz="1200" kern="1200" baseline="0" dirty="0">
                <a:solidFill>
                  <a:schemeClr val="tx1"/>
                </a:solidFill>
                <a:latin typeface="+mn-lt"/>
                <a:ea typeface="+mn-ea"/>
                <a:cs typeface="+mn-cs"/>
              </a:rPr>
              <a:t> </a:t>
            </a:r>
            <a:r>
              <a:rPr lang="en-US" sz="1200" kern="1200" dirty="0">
                <a:solidFill>
                  <a:schemeClr val="tx1"/>
                </a:solidFill>
                <a:latin typeface="+mn-lt"/>
                <a:ea typeface="+mn-ea"/>
                <a:cs typeface="+mn-cs"/>
              </a:rPr>
              <a:t>The next time Albert was exposed the rat, Watson made a loud noise by hitting a metal pipe with a hammer. Naturally, the child began to cry after hearing the loud noise. After repeatedly pairing the white rat with the loud noise, Albert began to cry simply after seeing the rat</a:t>
            </a:r>
            <a:r>
              <a:rPr lang="en-US" sz="1200" kern="1200" baseline="0" dirty="0">
                <a:solidFill>
                  <a:schemeClr val="tx1"/>
                </a:solidFill>
                <a:latin typeface="+mn-lt"/>
                <a:ea typeface="+mn-ea"/>
                <a:cs typeface="+mn-cs"/>
              </a:rPr>
              <a:t> </a:t>
            </a:r>
            <a:r>
              <a:rPr lang="en-US" dirty="0"/>
              <a:t>(McLeod, S. A.,</a:t>
            </a:r>
            <a:r>
              <a:rPr lang="en-US" baseline="0" dirty="0"/>
              <a:t> </a:t>
            </a:r>
            <a:r>
              <a:rPr lang="en-US" dirty="0"/>
              <a:t>2014).</a:t>
            </a:r>
            <a:endParaRPr lang="en-US" sz="1200" kern="1200" dirty="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Watson and </a:t>
            </a:r>
            <a:r>
              <a:rPr lang="en-US" sz="1200" kern="1200" dirty="0" err="1">
                <a:solidFill>
                  <a:schemeClr val="tx1"/>
                </a:solidFill>
                <a:latin typeface="+mn-lt"/>
                <a:ea typeface="+mn-ea"/>
                <a:cs typeface="+mn-cs"/>
              </a:rPr>
              <a:t>Rayner</a:t>
            </a:r>
            <a:r>
              <a:rPr lang="en-US" sz="1200" kern="1200" dirty="0">
                <a:solidFill>
                  <a:schemeClr val="tx1"/>
                </a:solidFill>
                <a:latin typeface="+mn-lt"/>
                <a:ea typeface="+mn-ea"/>
                <a:cs typeface="+mn-cs"/>
              </a:rPr>
              <a:t> had shown that classical conditioning could be used to create a phobia. A phobia is an irrational fear, i.e. a fear that is out of proportion to the danger. Over the next few weeks and months Little Albert was observed and 10 days after conditioning his fear of the rat was much less marked. This dying out of a learned response is called extinction. However, even after a full month it was still evident, and the association could be renewed by repeating the original procedure a few times </a:t>
            </a:r>
            <a:r>
              <a:rPr lang="en-US" dirty="0"/>
              <a:t>(McLeod, S. </a:t>
            </a:r>
            <a:r>
              <a:rPr lang="en-US"/>
              <a:t>A.,</a:t>
            </a:r>
            <a:r>
              <a:rPr lang="en-US" baseline="0"/>
              <a:t> </a:t>
            </a:r>
            <a:r>
              <a:rPr lang="en-US"/>
              <a:t>2014)</a:t>
            </a:r>
            <a:r>
              <a:rPr lang="en-US" sz="1200" kern="1200">
                <a:solidFill>
                  <a:schemeClr val="tx1"/>
                </a:solidFill>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DA564DC2-C545-764D-9363-0A5C77429709}" type="slidenum">
              <a:rPr lang="en-US" smtClean="0"/>
              <a:t>5</a:t>
            </a:fld>
            <a:endParaRPr lang="en-US"/>
          </a:p>
        </p:txBody>
      </p:sp>
    </p:spTree>
    <p:extLst>
      <p:ext uri="{BB962C8B-B14F-4D97-AF65-F5344CB8AC3E}">
        <p14:creationId xmlns:p14="http://schemas.microsoft.com/office/powerpoint/2010/main" val="24284246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latin typeface="Calibri" charset="0"/>
              </a:rPr>
              <a:t>The process of potty training a child is challenging hence consumes a lot of time, however, classical conditioning makes the process manageable. Classical conditioning involves a technique applied in learning which relates to stimuli hence in the paper it will indicate the process of using the potty instead of diapers and later using the toilet. The process involves the application of five components which are namely neutral stimuli (NS) which produce no response therefore considered to be irrelevant. The NS appears to be the training toilet for the child hence should be child-friendly for instance a training potty. The unconditional stimulus (UCS) appears to produce response naturally and automatically, for instance, the child longing to use the bathroom (Maia &amp; </a:t>
            </a:r>
            <a:r>
              <a:rPr lang="en-US" dirty="0" err="1">
                <a:latin typeface="Calibri" charset="0"/>
              </a:rPr>
              <a:t>Jozefowiez</a:t>
            </a:r>
            <a:r>
              <a:rPr lang="en-US" dirty="0">
                <a:latin typeface="Calibri" charset="0"/>
              </a:rPr>
              <a:t>, 2015). The unconditioned response (UCR) appears to be natural response towards the stimulus that is unconditioned hence requires no learning, for instance, visiting the bathroom in diapers. Conditioned stimulus coordinates with unconditioned stimulus to come up with a conditioned response. Therefore, the conditioned response appears to be the ability of the child to take the training potty for use when they long for bathroom use instead of using the diapers.</a:t>
            </a:r>
          </a:p>
          <a:p>
            <a:endParaRPr lang="en-US" dirty="0"/>
          </a:p>
        </p:txBody>
      </p:sp>
      <p:sp>
        <p:nvSpPr>
          <p:cNvPr id="4" name="Slide Number Placeholder 3"/>
          <p:cNvSpPr>
            <a:spLocks noGrp="1"/>
          </p:cNvSpPr>
          <p:nvPr>
            <p:ph type="sldNum" sz="quarter" idx="10"/>
          </p:nvPr>
        </p:nvSpPr>
        <p:spPr/>
        <p:txBody>
          <a:bodyPr/>
          <a:lstStyle/>
          <a:p>
            <a:fld id="{DA564DC2-C545-764D-9363-0A5C77429709}" type="slidenum">
              <a:rPr lang="en-US" smtClean="0"/>
              <a:t>6</a:t>
            </a:fld>
            <a:endParaRPr lang="en-US"/>
          </a:p>
        </p:txBody>
      </p:sp>
    </p:spTree>
    <p:extLst>
      <p:ext uri="{BB962C8B-B14F-4D97-AF65-F5344CB8AC3E}">
        <p14:creationId xmlns:p14="http://schemas.microsoft.com/office/powerpoint/2010/main" val="31269100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latin typeface="Calibri" charset="0"/>
              </a:rPr>
              <a:t>The training potty should be on the ground near the toilet, then after feeding the child and wait for him to feel like relieving himself. Take the child to the toilet where the potty is hence he should be encouraged on relating the bathroom use with that of the potty. Thereafter, the child should be put on the potty to relieve himself hence the process should be repeated several times until he identifies how to relate the bathroom with the potty.  If the child successfully repeats the process after several attempts, congratulate them by showering them with praise (Maia &amp; </a:t>
            </a:r>
            <a:r>
              <a:rPr lang="en-US" dirty="0" err="1">
                <a:latin typeface="Calibri" charset="0"/>
              </a:rPr>
              <a:t>Jozefowiez</a:t>
            </a:r>
            <a:r>
              <a:rPr lang="en-US" dirty="0">
                <a:latin typeface="Calibri" charset="0"/>
              </a:rPr>
              <a:t>, 2015).</a:t>
            </a:r>
          </a:p>
          <a:p>
            <a:endParaRPr lang="en-US" dirty="0"/>
          </a:p>
        </p:txBody>
      </p:sp>
      <p:sp>
        <p:nvSpPr>
          <p:cNvPr id="4" name="Slide Number Placeholder 3"/>
          <p:cNvSpPr>
            <a:spLocks noGrp="1"/>
          </p:cNvSpPr>
          <p:nvPr>
            <p:ph type="sldNum" sz="quarter" idx="10"/>
          </p:nvPr>
        </p:nvSpPr>
        <p:spPr/>
        <p:txBody>
          <a:bodyPr/>
          <a:lstStyle/>
          <a:p>
            <a:fld id="{DA564DC2-C545-764D-9363-0A5C77429709}" type="slidenum">
              <a:rPr lang="en-US" smtClean="0"/>
              <a:t>7</a:t>
            </a:fld>
            <a:endParaRPr lang="en-US"/>
          </a:p>
        </p:txBody>
      </p:sp>
    </p:spTree>
    <p:extLst>
      <p:ext uri="{BB962C8B-B14F-4D97-AF65-F5344CB8AC3E}">
        <p14:creationId xmlns:p14="http://schemas.microsoft.com/office/powerpoint/2010/main" val="39917440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latin typeface="Calibri" charset="0"/>
              </a:rPr>
              <a:t>The ability to train a child on how to relieve himself in a potty increases the child’s ability of going to the bathroom to relieve himself rather than on the diapers. The child makes the work of the parent easy as it will be easy to manage the child as he appears not to use the diapers, therefore, no changing of diapers will often take place. The process of training the child is fun as the parent enjoys seeing the child learn new concepts in life.</a:t>
            </a:r>
          </a:p>
          <a:p>
            <a:endParaRPr lang="en-US" dirty="0"/>
          </a:p>
        </p:txBody>
      </p:sp>
      <p:sp>
        <p:nvSpPr>
          <p:cNvPr id="4" name="Slide Number Placeholder 3"/>
          <p:cNvSpPr>
            <a:spLocks noGrp="1"/>
          </p:cNvSpPr>
          <p:nvPr>
            <p:ph type="sldNum" sz="quarter" idx="10"/>
          </p:nvPr>
        </p:nvSpPr>
        <p:spPr/>
        <p:txBody>
          <a:bodyPr/>
          <a:lstStyle/>
          <a:p>
            <a:fld id="{DA564DC2-C545-764D-9363-0A5C77429709}" type="slidenum">
              <a:rPr lang="en-US" smtClean="0"/>
              <a:t>8</a:t>
            </a:fld>
            <a:endParaRPr lang="en-US"/>
          </a:p>
        </p:txBody>
      </p:sp>
    </p:spTree>
    <p:extLst>
      <p:ext uri="{BB962C8B-B14F-4D97-AF65-F5344CB8AC3E}">
        <p14:creationId xmlns:p14="http://schemas.microsoft.com/office/powerpoint/2010/main" val="13185685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Training</a:t>
            </a:r>
            <a:r>
              <a:rPr lang="en-US" baseline="0" dirty="0"/>
              <a:t> a child to using the potty can be easy but difficult at the same time. It can be easier to train them when using classical conditioning because of the steps it takes to train them. Step one would be a neutral stimulus. This would be the potty training toilet ("How To: Potty Train Your Child ", </a:t>
            </a:r>
            <a:r>
              <a:rPr lang="en-US" baseline="0" dirty="0" err="1"/>
              <a:t>n.d.</a:t>
            </a:r>
            <a:r>
              <a:rPr lang="en-US" baseline="0" dirty="0"/>
              <a:t>). It would be best to get one that is kid friendly so the child knows that it is for them. The best place to put it would be next to the regular toilet so they know what it is for. Step 2 would be the unconditioned stimulus. This would be considered the child's urge to use the bathroom ("How To: Potty Train Your Child ", </a:t>
            </a:r>
            <a:r>
              <a:rPr lang="en-US" baseline="0" dirty="0" err="1"/>
              <a:t>n.d.</a:t>
            </a:r>
            <a:r>
              <a:rPr lang="en-US" baseline="0" dirty="0"/>
              <a:t>) . It is important to learn signs that your child needs to use the bathroom because it makes it easier to train them. Step 3 would be the unconditioned response. This is a natural reaction to the unconditioned stimulus and it would be the child using the bathroom in their diaper ("How To: Potty Train Your Child ", </a:t>
            </a:r>
            <a:r>
              <a:rPr lang="en-US" baseline="0" dirty="0" err="1"/>
              <a:t>n.d.</a:t>
            </a:r>
            <a:r>
              <a:rPr lang="en-US" baseline="0" dirty="0"/>
              <a:t>). At this point the child don’t know any better but to use the bathroom in their diaper. Step 4 would be conditioned stimulus and this step would start training on the potty ("How To: Potty Train Your Child ", </a:t>
            </a:r>
            <a:r>
              <a:rPr lang="en-US" baseline="0" dirty="0" err="1"/>
              <a:t>n.d.</a:t>
            </a:r>
            <a:r>
              <a:rPr lang="en-US" baseline="0" dirty="0"/>
              <a:t>). In order to do this part, it is best to set the child on the potty several times of the day so they will know what to use the potty for. Some of the best times would be an hour or so after they eat or when you notice your child has to use the bathroom. Once this part is don’t the last step would be conditioned response. At this point the child knows to use the potty when they feel the urge to use the bathroom ("How To: Potty Train Your Child ", </a:t>
            </a:r>
            <a:r>
              <a:rPr lang="en-US" baseline="0" dirty="0" err="1"/>
              <a:t>n.d.</a:t>
            </a:r>
            <a:r>
              <a:rPr lang="en-US" baseline="0" dirty="0"/>
              <a:t>).  This response is to the conditioned stimulus. </a:t>
            </a:r>
            <a:endParaRPr lang="en-US" dirty="0"/>
          </a:p>
        </p:txBody>
      </p:sp>
      <p:sp>
        <p:nvSpPr>
          <p:cNvPr id="4" name="Slide Number Placeholder 3"/>
          <p:cNvSpPr>
            <a:spLocks noGrp="1"/>
          </p:cNvSpPr>
          <p:nvPr>
            <p:ph type="sldNum" sz="quarter" idx="10"/>
          </p:nvPr>
        </p:nvSpPr>
        <p:spPr/>
        <p:txBody>
          <a:bodyPr/>
          <a:lstStyle/>
          <a:p>
            <a:fld id="{DA564DC2-C545-764D-9363-0A5C77429709}" type="slidenum">
              <a:rPr lang="en-US" smtClean="0"/>
              <a:t>9</a:t>
            </a:fld>
            <a:endParaRPr lang="en-US"/>
          </a:p>
        </p:txBody>
      </p:sp>
    </p:spTree>
    <p:extLst>
      <p:ext uri="{BB962C8B-B14F-4D97-AF65-F5344CB8AC3E}">
        <p14:creationId xmlns:p14="http://schemas.microsoft.com/office/powerpoint/2010/main" val="35676373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564DC2-C545-764D-9363-0A5C77429709}" type="slidenum">
              <a:rPr lang="en-US" smtClean="0"/>
              <a:t>11</a:t>
            </a:fld>
            <a:endParaRPr lang="en-US"/>
          </a:p>
        </p:txBody>
      </p:sp>
    </p:spTree>
    <p:extLst>
      <p:ext uri="{BB962C8B-B14F-4D97-AF65-F5344CB8AC3E}">
        <p14:creationId xmlns:p14="http://schemas.microsoft.com/office/powerpoint/2010/main" val="9440425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en-US"/>
              <a:t>Click to edit Master title style</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7C3F878-F5E8-489B-AC8A-64F2A7E22C28}" type="datetimeFigureOut">
              <a:rPr lang="en-US" smtClean="0"/>
              <a:pPr/>
              <a:t>6/20/2016</a:t>
            </a:fld>
            <a:endParaRPr lang="en-US"/>
          </a:p>
        </p:txBody>
      </p:sp>
      <p:sp>
        <p:nvSpPr>
          <p:cNvPr id="5" name="Footer Placeholder 4"/>
          <p:cNvSpPr>
            <a:spLocks noGrp="1"/>
          </p:cNvSpPr>
          <p:nvPr>
            <p:ph type="ftr" sz="quarter" idx="11"/>
          </p:nvPr>
        </p:nvSpPr>
        <p:spPr>
          <a:xfrm>
            <a:off x="2396319" y="329308"/>
            <a:ext cx="3086292" cy="309201"/>
          </a:xfrm>
        </p:spPr>
        <p:txBody>
          <a:bodyPr/>
          <a:lstStyle/>
          <a:p>
            <a:endParaRPr lang="en-US" dirty="0"/>
          </a:p>
        </p:txBody>
      </p:sp>
      <p:sp>
        <p:nvSpPr>
          <p:cNvPr id="6" name="Slide Number Placeholder 5"/>
          <p:cNvSpPr>
            <a:spLocks noGrp="1"/>
          </p:cNvSpPr>
          <p:nvPr>
            <p:ph type="sldNum" sz="quarter" idx="12"/>
          </p:nvPr>
        </p:nvSpPr>
        <p:spPr>
          <a:xfrm>
            <a:off x="1434703" y="798973"/>
            <a:ext cx="802005" cy="503578"/>
          </a:xfrm>
        </p:spPr>
        <p:txBody>
          <a:bodyPr/>
          <a:lstStyle/>
          <a:p>
            <a:fld id="{651FC063-5EA9-49AF-AFAF-D68C9E82B23B}" type="slidenum">
              <a:rPr lang="en-US" smtClean="0"/>
              <a:pPr/>
              <a:t>‹#›</a:t>
            </a:fld>
            <a:endParaRPr lang="en-US"/>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3958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7C3F878-F5E8-489B-AC8A-64F2A7E22C28}" type="datetimeFigureOut">
              <a:rPr lang="en-US" smtClean="0"/>
              <a:pPr/>
              <a:t>6/20/2016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1FC063-5EA9-49AF-AFAF-D68C9E82B23B}" type="slidenum">
              <a:rPr lang="en-US" smtClean="0"/>
              <a:pPr/>
              <a:t>‹#›</a:t>
            </a:fld>
            <a:endParaRPr lang="en-US"/>
          </a:p>
        </p:txBody>
      </p:sp>
    </p:spTree>
    <p:extLst>
      <p:ext uri="{BB962C8B-B14F-4D97-AF65-F5344CB8AC3E}">
        <p14:creationId xmlns:p14="http://schemas.microsoft.com/office/powerpoint/2010/main" val="39862141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7C3F878-F5E8-489B-AC8A-64F2A7E22C28}" type="datetimeFigureOut">
              <a:rPr lang="en-US" smtClean="0"/>
              <a:pPr/>
              <a:t>6/20/2016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1FC063-5EA9-49AF-AFAF-D68C9E82B23B}" type="slidenum">
              <a:rPr lang="en-US" smtClean="0"/>
              <a:pPr/>
              <a:t>‹#›</a:t>
            </a:fld>
            <a:endParaRPr lang="en-US"/>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99371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7C3F878-F5E8-489B-AC8A-64F2A7E22C28}" type="datetimeFigureOut">
              <a:rPr lang="en-US" smtClean="0"/>
              <a:pPr/>
              <a:t>6/20/2016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1FC063-5EA9-49AF-AFAF-D68C9E82B23B}" type="slidenum">
              <a:rPr lang="en-US" smtClean="0"/>
              <a:pPr/>
              <a:t>‹#›</a:t>
            </a:fld>
            <a:endParaRPr lang="en-US"/>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24852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en-US"/>
              <a:t>Click to edit Master title style</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7C3F878-F5E8-489B-AC8A-64F2A7E22C28}" type="datetimeFigureOut">
              <a:rPr lang="en-US" smtClean="0"/>
              <a:pPr/>
              <a:t>6/20/2016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1FC063-5EA9-49AF-AFAF-D68C9E82B23B}" type="slidenum">
              <a:rPr lang="en-US" smtClean="0"/>
              <a:pPr/>
              <a:t>‹#›</a:t>
            </a:fld>
            <a:endParaRPr lang="en-US"/>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88016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7C3F878-F5E8-489B-AC8A-64F2A7E22C28}" type="datetimeFigureOut">
              <a:rPr lang="en-US" smtClean="0"/>
              <a:pPr/>
              <a:t>6/20/2016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1FC063-5EA9-49AF-AFAF-D68C9E82B23B}" type="slidenum">
              <a:rPr lang="en-US" smtClean="0"/>
              <a:pPr/>
              <a:t>‹#›</a:t>
            </a:fld>
            <a:endParaRPr lang="en-US"/>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694742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1443491" y="2824270"/>
            <a:ext cx="3125766"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889182" y="2821491"/>
            <a:ext cx="31256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7C3F878-F5E8-489B-AC8A-64F2A7E22C28}" type="datetimeFigureOut">
              <a:rPr lang="en-US" smtClean="0"/>
              <a:pPr/>
              <a:t>6/20/2016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1FC063-5EA9-49AF-AFAF-D68C9E82B23B}" type="slidenum">
              <a:rPr lang="en-US" smtClean="0"/>
              <a:pPr/>
              <a:t>‹#›</a:t>
            </a:fld>
            <a:endParaRPr lang="en-US"/>
          </a:p>
        </p:txBody>
      </p:sp>
    </p:spTree>
    <p:extLst>
      <p:ext uri="{BB962C8B-B14F-4D97-AF65-F5344CB8AC3E}">
        <p14:creationId xmlns:p14="http://schemas.microsoft.com/office/powerpoint/2010/main" val="12161971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7C3F878-F5E8-489B-AC8A-64F2A7E22C28}" type="datetimeFigureOut">
              <a:rPr lang="en-US" smtClean="0"/>
              <a:pPr/>
              <a:t>6/20/2016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1FC063-5EA9-49AF-AFAF-D68C9E82B23B}" type="slidenum">
              <a:rPr lang="en-US" smtClean="0"/>
              <a:pPr/>
              <a:t>‹#›</a:t>
            </a:fld>
            <a:endParaRPr lang="en-US"/>
          </a:p>
        </p:txBody>
      </p:sp>
    </p:spTree>
    <p:extLst>
      <p:ext uri="{BB962C8B-B14F-4D97-AF65-F5344CB8AC3E}">
        <p14:creationId xmlns:p14="http://schemas.microsoft.com/office/powerpoint/2010/main" val="492848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C3F878-F5E8-489B-AC8A-64F2A7E22C28}" type="datetimeFigureOut">
              <a:rPr lang="en-US" smtClean="0"/>
              <a:pPr/>
              <a:t>6/20/2016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1FC063-5EA9-49AF-AFAF-D68C9E82B23B}" type="slidenum">
              <a:rPr lang="en-US" smtClean="0"/>
              <a:pPr/>
              <a:t>‹#›</a:t>
            </a:fld>
            <a:endParaRPr lang="en-US"/>
          </a:p>
        </p:txBody>
      </p:sp>
    </p:spTree>
    <p:extLst>
      <p:ext uri="{BB962C8B-B14F-4D97-AF65-F5344CB8AC3E}">
        <p14:creationId xmlns:p14="http://schemas.microsoft.com/office/powerpoint/2010/main" val="36051883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B7C3F878-F5E8-489B-AC8A-64F2A7E22C28}" type="datetimeFigureOut">
              <a:rPr lang="en-US" smtClean="0"/>
              <a:pPr/>
              <a:t>6/20/2016</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51FC063-5EA9-49AF-AFAF-D68C9E82B23B}" type="slidenum">
              <a:rPr lang="en-US" smtClean="0"/>
              <a:pPr/>
              <a:t>‹#›</a:t>
            </a:fld>
            <a:endParaRPr lang="en-US"/>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154847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B7C3F878-F5E8-489B-AC8A-64F2A7E22C28}" type="datetimeFigureOut">
              <a:rPr lang="en-US" smtClean="0"/>
              <a:pPr/>
              <a:t>6/20/2016</a:t>
            </a:fld>
            <a:endParaRPr lang="en-US"/>
          </a:p>
        </p:txBody>
      </p:sp>
      <p:sp>
        <p:nvSpPr>
          <p:cNvPr id="6" name="Footer Placeholder 5"/>
          <p:cNvSpPr>
            <a:spLocks noGrp="1"/>
          </p:cNvSpPr>
          <p:nvPr>
            <p:ph type="ftr" sz="quarter" idx="11"/>
          </p:nvPr>
        </p:nvSpPr>
        <p:spPr>
          <a:xfrm>
            <a:off x="1437530" y="318641"/>
            <a:ext cx="3251553" cy="320931"/>
          </a:xfrm>
        </p:spPr>
        <p:txBody>
          <a:bodyPr/>
          <a:lstStyle/>
          <a:p>
            <a:endParaRPr lang="en-US" dirty="0"/>
          </a:p>
        </p:txBody>
      </p:sp>
      <p:sp>
        <p:nvSpPr>
          <p:cNvPr id="7" name="Slide Number Placeholder 6"/>
          <p:cNvSpPr>
            <a:spLocks noGrp="1"/>
          </p:cNvSpPr>
          <p:nvPr>
            <p:ph type="sldNum" sz="quarter" idx="12"/>
          </p:nvPr>
        </p:nvSpPr>
        <p:spPr/>
        <p:txBody>
          <a:bodyPr/>
          <a:lstStyle/>
          <a:p>
            <a:fld id="{651FC063-5EA9-49AF-AFAF-D68C9E82B23B}" type="slidenum">
              <a:rPr lang="en-US" smtClean="0"/>
              <a:pPr/>
              <a:t>‹#›</a:t>
            </a:fld>
            <a:endParaRPr lang="en-US"/>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77099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cstate="email">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B7C3F878-F5E8-489B-AC8A-64F2A7E22C28}" type="datetimeFigureOut">
              <a:rPr lang="en-US" smtClean="0"/>
              <a:pPr/>
              <a:t>6/20/2016</a:t>
            </a:fld>
            <a:endParaRPr lang="en-US" dirty="0"/>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651FC063-5EA9-49AF-AFAF-D68C9E82B23B}" type="slidenum">
              <a:rPr lang="en-US" smtClean="0"/>
              <a:pPr/>
              <a:t>‹#›</a:t>
            </a:fld>
            <a:endParaRPr lang="en-US" dirty="0"/>
          </a:p>
        </p:txBody>
      </p:sp>
    </p:spTree>
    <p:extLst>
      <p:ext uri="{BB962C8B-B14F-4D97-AF65-F5344CB8AC3E}">
        <p14:creationId xmlns:p14="http://schemas.microsoft.com/office/powerpoint/2010/main" val="3449688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simplypsychology.org/classical-conditioning.html"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Classical Conditioning</a:t>
            </a:r>
          </a:p>
        </p:txBody>
      </p:sp>
      <p:sp>
        <p:nvSpPr>
          <p:cNvPr id="3" name="Subtitle 2"/>
          <p:cNvSpPr>
            <a:spLocks noGrp="1"/>
          </p:cNvSpPr>
          <p:nvPr>
            <p:ph type="subTitle" idx="1"/>
          </p:nvPr>
        </p:nvSpPr>
        <p:spPr/>
        <p:txBody>
          <a:bodyPr>
            <a:normAutofit fontScale="70000" lnSpcReduction="20000"/>
          </a:bodyPr>
          <a:lstStyle/>
          <a:p>
            <a:r>
              <a:rPr lang="en-US" dirty="0"/>
              <a:t>Corina </a:t>
            </a:r>
            <a:r>
              <a:rPr lang="en-US" dirty="0" err="1"/>
              <a:t>Reveles</a:t>
            </a:r>
            <a:r>
              <a:rPr lang="en-US" dirty="0"/>
              <a:t>, Mauri Smith, Martha Vazquez, </a:t>
            </a:r>
            <a:r>
              <a:rPr lang="en-US" dirty="0" err="1"/>
              <a:t>Myia</a:t>
            </a:r>
            <a:r>
              <a:rPr lang="en-US" dirty="0"/>
              <a:t> Featherstone-Jones</a:t>
            </a:r>
          </a:p>
          <a:p>
            <a:r>
              <a:rPr lang="en-US" dirty="0"/>
              <a:t>June 20, 2016</a:t>
            </a:r>
          </a:p>
          <a:p>
            <a:r>
              <a:rPr lang="en-US" dirty="0" err="1"/>
              <a:t>Psy</a:t>
            </a:r>
            <a:r>
              <a:rPr lang="en-US" dirty="0"/>
              <a:t>/390</a:t>
            </a:r>
          </a:p>
        </p:txBody>
      </p:sp>
    </p:spTree>
    <p:extLst>
      <p:ext uri="{BB962C8B-B14F-4D97-AF65-F5344CB8AC3E}">
        <p14:creationId xmlns:p14="http://schemas.microsoft.com/office/powerpoint/2010/main" val="3822707608"/>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52870957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Refernces</a:t>
            </a:r>
            <a:endParaRPr lang="en-US" dirty="0"/>
          </a:p>
        </p:txBody>
      </p:sp>
      <p:sp>
        <p:nvSpPr>
          <p:cNvPr id="3" name="Content Placeholder 2"/>
          <p:cNvSpPr>
            <a:spLocks noGrp="1"/>
          </p:cNvSpPr>
          <p:nvPr>
            <p:ph idx="1"/>
          </p:nvPr>
        </p:nvSpPr>
        <p:spPr/>
        <p:txBody>
          <a:bodyPr>
            <a:normAutofit/>
          </a:bodyPr>
          <a:lstStyle/>
          <a:p>
            <a:r>
              <a:rPr lang="en-US" dirty="0"/>
              <a:t>Maia, J., &amp; </a:t>
            </a:r>
            <a:r>
              <a:rPr lang="en-US" dirty="0" err="1"/>
              <a:t>Jozefowiez</a:t>
            </a:r>
            <a:r>
              <a:rPr lang="en-US" dirty="0"/>
              <a:t>, J. (2015). </a:t>
            </a:r>
            <a:r>
              <a:rPr lang="en-US" i="1" dirty="0"/>
              <a:t>Classical Conditioning.</a:t>
            </a:r>
          </a:p>
          <a:p>
            <a:r>
              <a:rPr lang="en-US" dirty="0"/>
              <a:t>McLeod, S. A. (2014). Classical Conditioning. Retrieved from </a:t>
            </a:r>
            <a:r>
              <a:rPr lang="en-US" dirty="0">
                <a:hlinkClick r:id="rId3"/>
              </a:rPr>
              <a:t>www.simplypsychology.org/classical-conditioning.html</a:t>
            </a:r>
            <a:endParaRPr lang="en-US" dirty="0"/>
          </a:p>
          <a:p>
            <a:pPr marL="0" indent="0">
              <a:buNone/>
            </a:pPr>
            <a:r>
              <a:rPr lang="en-US" dirty="0"/>
              <a:t>HOW TO: POTTY TRAIN YOUR CHILD . (</a:t>
            </a:r>
            <a:r>
              <a:rPr lang="en-US" dirty="0" err="1"/>
              <a:t>n.d.</a:t>
            </a:r>
            <a:r>
              <a:rPr lang="en-US" dirty="0"/>
              <a:t>). Retrieved from http://505808166265617584.weebly.com/classical-conditioning.html</a:t>
            </a:r>
          </a:p>
        </p:txBody>
      </p:sp>
    </p:spTree>
    <p:extLst>
      <p:ext uri="{BB962C8B-B14F-4D97-AF65-F5344CB8AC3E}">
        <p14:creationId xmlns:p14="http://schemas.microsoft.com/office/powerpoint/2010/main" val="1781375663"/>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What is Classical Conditioning</a:t>
            </a:r>
          </a:p>
        </p:txBody>
      </p:sp>
      <p:sp>
        <p:nvSpPr>
          <p:cNvPr id="3" name="Content Placeholder 2"/>
          <p:cNvSpPr>
            <a:spLocks noGrp="1"/>
          </p:cNvSpPr>
          <p:nvPr>
            <p:ph idx="1"/>
          </p:nvPr>
        </p:nvSpPr>
        <p:spPr/>
        <p:txBody>
          <a:bodyPr/>
          <a:lstStyle/>
          <a:p>
            <a:r>
              <a:rPr lang="en-US" dirty="0"/>
              <a:t>Classical Conditioning is a “learning theory” ….</a:t>
            </a:r>
          </a:p>
        </p:txBody>
      </p:sp>
      <p:pic>
        <p:nvPicPr>
          <p:cNvPr id="5" name="Picture 4"/>
          <p:cNvPicPr>
            <a:picLocks noChangeAspect="1"/>
          </p:cNvPicPr>
          <p:nvPr/>
        </p:nvPicPr>
        <p:blipFill>
          <a:blip r:embed="rId3"/>
          <a:stretch>
            <a:fillRect/>
          </a:stretch>
        </p:blipFill>
        <p:spPr>
          <a:xfrm>
            <a:off x="2414587" y="2659951"/>
            <a:ext cx="3762972" cy="2615895"/>
          </a:xfrm>
          <a:prstGeom prst="rect">
            <a:avLst/>
          </a:prstGeom>
        </p:spPr>
      </p:pic>
    </p:spTree>
    <p:extLst>
      <p:ext uri="{BB962C8B-B14F-4D97-AF65-F5344CB8AC3E}">
        <p14:creationId xmlns:p14="http://schemas.microsoft.com/office/powerpoint/2010/main" val="387473878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br>
              <a:rPr lang="en-US" dirty="0"/>
            </a:br>
            <a:r>
              <a:rPr lang="en-US" dirty="0"/>
              <a:t>Classical Conditioning</a:t>
            </a:r>
          </a:p>
        </p:txBody>
      </p:sp>
      <p:sp>
        <p:nvSpPr>
          <p:cNvPr id="3" name="Content Placeholder 2"/>
          <p:cNvSpPr>
            <a:spLocks noGrp="1"/>
          </p:cNvSpPr>
          <p:nvPr>
            <p:ph idx="1"/>
          </p:nvPr>
        </p:nvSpPr>
        <p:spPr/>
        <p:txBody>
          <a:bodyPr/>
          <a:lstStyle/>
          <a:p>
            <a:r>
              <a:rPr lang="en-US" dirty="0"/>
              <a:t>John Watson</a:t>
            </a:r>
          </a:p>
          <a:p>
            <a:r>
              <a:rPr lang="en-US" dirty="0"/>
              <a:t>Three stages of classical conditioning</a:t>
            </a:r>
          </a:p>
          <a:p>
            <a:r>
              <a:rPr lang="en-US" dirty="0"/>
              <a:t>Little Albert experiment </a:t>
            </a:r>
          </a:p>
          <a:p>
            <a:endParaRPr lang="en-US" dirty="0"/>
          </a:p>
        </p:txBody>
      </p:sp>
    </p:spTree>
    <p:extLst>
      <p:ext uri="{BB962C8B-B14F-4D97-AF65-F5344CB8AC3E}">
        <p14:creationId xmlns:p14="http://schemas.microsoft.com/office/powerpoint/2010/main" val="454740152"/>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Three stages of classical conditioning</a:t>
            </a:r>
          </a:p>
        </p:txBody>
      </p:sp>
      <p:sp>
        <p:nvSpPr>
          <p:cNvPr id="3" name="Content Placeholder 2"/>
          <p:cNvSpPr>
            <a:spLocks noGrp="1"/>
          </p:cNvSpPr>
          <p:nvPr>
            <p:ph idx="1"/>
          </p:nvPr>
        </p:nvSpPr>
        <p:spPr/>
        <p:txBody>
          <a:bodyPr>
            <a:normAutofit fontScale="85000" lnSpcReduction="20000"/>
          </a:bodyPr>
          <a:lstStyle/>
          <a:p>
            <a:r>
              <a:rPr lang="en-US" dirty="0"/>
              <a:t>Stage 1: Before conditioning</a:t>
            </a:r>
          </a:p>
          <a:p>
            <a:pPr lvl="1"/>
            <a:r>
              <a:rPr lang="en-US" dirty="0"/>
              <a:t>the </a:t>
            </a:r>
            <a:r>
              <a:rPr lang="en-US" b="1" dirty="0"/>
              <a:t>unconditioned stimulus</a:t>
            </a:r>
            <a:r>
              <a:rPr lang="en-US" dirty="0"/>
              <a:t> produces an </a:t>
            </a:r>
            <a:r>
              <a:rPr lang="en-US" b="1" dirty="0"/>
              <a:t>unconditioned response</a:t>
            </a:r>
            <a:r>
              <a:rPr lang="en-US" dirty="0"/>
              <a:t> in an organism</a:t>
            </a:r>
          </a:p>
          <a:p>
            <a:pPr lvl="1"/>
            <a:r>
              <a:rPr lang="en-US" dirty="0"/>
              <a:t>this stage also involves another stimulus which has no effect on a person and is called the </a:t>
            </a:r>
            <a:r>
              <a:rPr lang="en-US" b="1" dirty="0"/>
              <a:t>neutral stimulus</a:t>
            </a:r>
            <a:endParaRPr lang="en-US" dirty="0"/>
          </a:p>
          <a:p>
            <a:r>
              <a:rPr lang="en-US" dirty="0"/>
              <a:t>Stage 2: During conditioning</a:t>
            </a:r>
          </a:p>
          <a:p>
            <a:pPr lvl="1"/>
            <a:r>
              <a:rPr lang="en-US" dirty="0"/>
              <a:t>during this stage a stimulus which produces no response (i.e. neutral) is associated with the unconditioned stimulus at which point it now becomes known as the </a:t>
            </a:r>
            <a:r>
              <a:rPr lang="en-US" b="1" dirty="0"/>
              <a:t>conditioned stimulus </a:t>
            </a:r>
            <a:endParaRPr lang="en-US" dirty="0"/>
          </a:p>
          <a:p>
            <a:r>
              <a:rPr lang="en-US" dirty="0"/>
              <a:t>Stage 3: After conditioning</a:t>
            </a:r>
          </a:p>
          <a:p>
            <a:pPr lvl="1"/>
            <a:r>
              <a:rPr lang="en-US" dirty="0"/>
              <a:t>Now the conditioned stimulus has been associated with the unconditioned stimulus to create a new conditioned response.</a:t>
            </a:r>
          </a:p>
        </p:txBody>
      </p:sp>
    </p:spTree>
    <p:extLst>
      <p:ext uri="{BB962C8B-B14F-4D97-AF65-F5344CB8AC3E}">
        <p14:creationId xmlns:p14="http://schemas.microsoft.com/office/powerpoint/2010/main" val="399961746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Little Albert</a:t>
            </a:r>
          </a:p>
        </p:txBody>
      </p:sp>
      <p:pic>
        <p:nvPicPr>
          <p:cNvPr id="5" name="Content Placeholder 4"/>
          <p:cNvPicPr>
            <a:picLocks noGrp="1" noChangeAspect="1"/>
          </p:cNvPicPr>
          <p:nvPr>
            <p:ph idx="1"/>
          </p:nvPr>
        </p:nvPicPr>
        <p:blipFill>
          <a:blip r:embed="rId3"/>
          <a:srcRect l="-9816" r="-9816"/>
          <a:stretch>
            <a:fillRect/>
          </a:stretch>
        </p:blipFill>
        <p:spPr>
          <a:xfrm>
            <a:off x="1300324" y="1873250"/>
            <a:ext cx="6618288" cy="3849688"/>
          </a:xfrm>
        </p:spPr>
      </p:pic>
    </p:spTree>
    <p:extLst>
      <p:ext uri="{BB962C8B-B14F-4D97-AF65-F5344CB8AC3E}">
        <p14:creationId xmlns:p14="http://schemas.microsoft.com/office/powerpoint/2010/main" val="1128097100"/>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Scenario</a:t>
            </a:r>
          </a:p>
        </p:txBody>
      </p:sp>
      <p:sp>
        <p:nvSpPr>
          <p:cNvPr id="3" name="Content Placeholder 2"/>
          <p:cNvSpPr>
            <a:spLocks noGrp="1"/>
          </p:cNvSpPr>
          <p:nvPr>
            <p:ph idx="1"/>
          </p:nvPr>
        </p:nvSpPr>
        <p:spPr/>
        <p:txBody>
          <a:bodyPr/>
          <a:lstStyle/>
          <a:p>
            <a:r>
              <a:rPr lang="en-US" dirty="0"/>
              <a:t>Application of classical conditioning on training a child </a:t>
            </a:r>
          </a:p>
          <a:p>
            <a:r>
              <a:rPr lang="en-US" dirty="0"/>
              <a:t>Components of classical conditioning.</a:t>
            </a:r>
          </a:p>
          <a:p>
            <a:r>
              <a:rPr lang="en-US" dirty="0"/>
              <a:t>How the components apply in the training of a child on how to use a potty.</a:t>
            </a:r>
          </a:p>
          <a:p>
            <a:pPr marL="0" indent="0">
              <a:buNone/>
            </a:pPr>
            <a:endParaRPr lang="en-US" dirty="0"/>
          </a:p>
        </p:txBody>
      </p:sp>
    </p:spTree>
    <p:extLst>
      <p:ext uri="{BB962C8B-B14F-4D97-AF65-F5344CB8AC3E}">
        <p14:creationId xmlns:p14="http://schemas.microsoft.com/office/powerpoint/2010/main" val="34157976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Child Training</a:t>
            </a:r>
          </a:p>
        </p:txBody>
      </p:sp>
      <p:sp>
        <p:nvSpPr>
          <p:cNvPr id="3" name="Content Placeholder 2"/>
          <p:cNvSpPr>
            <a:spLocks noGrp="1"/>
          </p:cNvSpPr>
          <p:nvPr>
            <p:ph idx="1"/>
          </p:nvPr>
        </p:nvSpPr>
        <p:spPr/>
        <p:txBody>
          <a:bodyPr/>
          <a:lstStyle/>
          <a:p>
            <a:r>
              <a:rPr lang="en-US" dirty="0"/>
              <a:t>Training begins with putting the potty on the ground next to the toilet.</a:t>
            </a:r>
          </a:p>
          <a:p>
            <a:r>
              <a:rPr lang="en-US" dirty="0"/>
              <a:t>Take child to the toilet where the potty is located.</a:t>
            </a:r>
          </a:p>
          <a:p>
            <a:r>
              <a:rPr lang="en-US" dirty="0"/>
              <a:t>Process is repeated continuously.</a:t>
            </a:r>
          </a:p>
          <a:p>
            <a:r>
              <a:rPr lang="en-US" dirty="0"/>
              <a:t>Praise the child for learning.</a:t>
            </a:r>
          </a:p>
          <a:p>
            <a:pPr marL="0" indent="0">
              <a:buNone/>
            </a:pPr>
            <a:endParaRPr lang="en-US" dirty="0"/>
          </a:p>
        </p:txBody>
      </p:sp>
    </p:spTree>
    <p:extLst>
      <p:ext uri="{BB962C8B-B14F-4D97-AF65-F5344CB8AC3E}">
        <p14:creationId xmlns:p14="http://schemas.microsoft.com/office/powerpoint/2010/main" val="3328753658"/>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Speaking Note</a:t>
            </a:r>
          </a:p>
        </p:txBody>
      </p:sp>
      <p:sp>
        <p:nvSpPr>
          <p:cNvPr id="3" name="Content Placeholder 2"/>
          <p:cNvSpPr>
            <a:spLocks noGrp="1"/>
          </p:cNvSpPr>
          <p:nvPr>
            <p:ph idx="1"/>
          </p:nvPr>
        </p:nvSpPr>
        <p:spPr/>
        <p:txBody>
          <a:bodyPr/>
          <a:lstStyle/>
          <a:p>
            <a:r>
              <a:rPr lang="en-US" dirty="0"/>
              <a:t>Child training enhances the ability of the child to relieve himself in the potty and not diapers.</a:t>
            </a:r>
          </a:p>
          <a:p>
            <a:r>
              <a:rPr lang="en-US" dirty="0"/>
              <a:t>Creates easy management</a:t>
            </a:r>
          </a:p>
          <a:p>
            <a:r>
              <a:rPr lang="en-US" dirty="0"/>
              <a:t>Classes are fun.</a:t>
            </a:r>
          </a:p>
          <a:p>
            <a:pPr marL="0" indent="0">
              <a:buNone/>
            </a:pPr>
            <a:endParaRPr lang="en-US" dirty="0"/>
          </a:p>
        </p:txBody>
      </p:sp>
    </p:spTree>
    <p:extLst>
      <p:ext uri="{BB962C8B-B14F-4D97-AF65-F5344CB8AC3E}">
        <p14:creationId xmlns:p14="http://schemas.microsoft.com/office/powerpoint/2010/main" val="316169154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Apply classical conditioning to potty training</a:t>
            </a:r>
          </a:p>
        </p:txBody>
      </p:sp>
      <p:sp>
        <p:nvSpPr>
          <p:cNvPr id="3" name="Content Placeholder 2"/>
          <p:cNvSpPr>
            <a:spLocks noGrp="1"/>
          </p:cNvSpPr>
          <p:nvPr>
            <p:ph idx="1"/>
          </p:nvPr>
        </p:nvSpPr>
        <p:spPr/>
        <p:txBody>
          <a:bodyPr/>
          <a:lstStyle/>
          <a:p>
            <a:r>
              <a:rPr lang="en-US" dirty="0"/>
              <a:t>Neutral stimulus- potty training toilet</a:t>
            </a:r>
          </a:p>
          <a:p>
            <a:r>
              <a:rPr lang="en-US" dirty="0"/>
              <a:t>Unconditioned </a:t>
            </a:r>
            <a:r>
              <a:rPr lang="en-US"/>
              <a:t>stimulus- child's </a:t>
            </a:r>
            <a:r>
              <a:rPr lang="en-US" dirty="0"/>
              <a:t>urge to use the bathroom</a:t>
            </a:r>
          </a:p>
          <a:p>
            <a:r>
              <a:rPr lang="en-US" dirty="0"/>
              <a:t>Unconditioned response- going to bathroom in diaper</a:t>
            </a:r>
          </a:p>
          <a:p>
            <a:r>
              <a:rPr lang="en-US" dirty="0"/>
              <a:t>Conditioned stimulus- training on potty</a:t>
            </a:r>
          </a:p>
          <a:p>
            <a:r>
              <a:rPr lang="en-US" dirty="0"/>
              <a:t>Conditioned response- child learns to use potty</a:t>
            </a:r>
          </a:p>
        </p:txBody>
      </p:sp>
    </p:spTree>
    <p:extLst>
      <p:ext uri="{BB962C8B-B14F-4D97-AF65-F5344CB8AC3E}">
        <p14:creationId xmlns:p14="http://schemas.microsoft.com/office/powerpoint/2010/main" val="3847133903"/>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Gallery</Template>
  <TotalTime>5440</TotalTime>
  <Words>1656</Words>
  <Application>Microsoft Office PowerPoint</Application>
  <PresentationFormat>On-screen Show (4:3)</PresentationFormat>
  <Paragraphs>63</Paragraphs>
  <Slides>11</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Gill Sans MT</vt:lpstr>
      <vt:lpstr>Gallery</vt:lpstr>
      <vt:lpstr>Classical Conditioning</vt:lpstr>
      <vt:lpstr>What is Classical Conditioning</vt:lpstr>
      <vt:lpstr> Classical Conditioning</vt:lpstr>
      <vt:lpstr>Three stages of classical conditioning</vt:lpstr>
      <vt:lpstr>Little Albert</vt:lpstr>
      <vt:lpstr>Scenario</vt:lpstr>
      <vt:lpstr>Child Training</vt:lpstr>
      <vt:lpstr>Speaking Note</vt:lpstr>
      <vt:lpstr>Apply classical conditioning to potty training</vt:lpstr>
      <vt:lpstr>Summary</vt:lpstr>
      <vt:lpstr>Refernces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Classical Conditioning</dc:title>
  <dc:creator>Corina Reveles</dc:creator>
  <cp:lastModifiedBy>Martha</cp:lastModifiedBy>
  <cp:revision>13</cp:revision>
  <dcterms:created xsi:type="dcterms:W3CDTF">2016-06-15T01:46:03Z</dcterms:created>
  <dcterms:modified xsi:type="dcterms:W3CDTF">2016-06-21T04:40:47Z</dcterms:modified>
</cp:coreProperties>
</file>