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12"/>
  </p:notesMasterIdLst>
  <p:sldIdLst>
    <p:sldId id="267" r:id="rId2"/>
    <p:sldId id="263" r:id="rId3"/>
    <p:sldId id="268" r:id="rId4"/>
    <p:sldId id="261" r:id="rId5"/>
    <p:sldId id="257" r:id="rId6"/>
    <p:sldId id="260" r:id="rId7"/>
    <p:sldId id="259" r:id="rId8"/>
    <p:sldId id="265" r:id="rId9"/>
    <p:sldId id="266"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7" autoAdjust="0"/>
    <p:restoredTop sz="76775" autoAdjust="0"/>
  </p:normalViewPr>
  <p:slideViewPr>
    <p:cSldViewPr snapToGrid="0">
      <p:cViewPr varScale="1">
        <p:scale>
          <a:sx n="53" d="100"/>
          <a:sy n="53" d="100"/>
        </p:scale>
        <p:origin x="994"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81847-DC25-4266-A521-C76A5DA6730F}" type="datetimeFigureOut">
              <a:rPr lang="en-US" smtClean="0"/>
              <a:t>5/22/2016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2E78DB-D4DD-4CA8-AF5E-F74F92392685}" type="slidenum">
              <a:rPr lang="en-US" smtClean="0"/>
              <a:t>‹#›</a:t>
            </a:fld>
            <a:endParaRPr lang="en-US"/>
          </a:p>
        </p:txBody>
      </p:sp>
    </p:spTree>
    <p:extLst>
      <p:ext uri="{BB962C8B-B14F-4D97-AF65-F5344CB8AC3E}">
        <p14:creationId xmlns:p14="http://schemas.microsoft.com/office/powerpoint/2010/main" val="4116610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research will try to help to understand the negative long term effects of cyberbullying in adolescents. </a:t>
            </a:r>
            <a:r>
              <a:rPr lang="en-US" smtClean="0"/>
              <a:t>Adolescents can be affected in different areas such as self-esteem, performance at school, substance abuse, sexual intimidation and relationships with friends and family. </a:t>
            </a:r>
          </a:p>
          <a:p>
            <a:endParaRPr lang="en-US" dirty="0"/>
          </a:p>
        </p:txBody>
      </p:sp>
      <p:sp>
        <p:nvSpPr>
          <p:cNvPr id="4" name="Slide Number Placeholder 3"/>
          <p:cNvSpPr>
            <a:spLocks noGrp="1"/>
          </p:cNvSpPr>
          <p:nvPr>
            <p:ph type="sldNum" sz="quarter" idx="10"/>
          </p:nvPr>
        </p:nvSpPr>
        <p:spPr/>
        <p:txBody>
          <a:bodyPr/>
          <a:lstStyle/>
          <a:p>
            <a:fld id="{EF2E78DB-D4DD-4CA8-AF5E-F74F92392685}" type="slidenum">
              <a:rPr lang="en-US" smtClean="0"/>
              <a:t>1</a:t>
            </a:fld>
            <a:endParaRPr lang="en-US"/>
          </a:p>
        </p:txBody>
      </p:sp>
    </p:spTree>
    <p:extLst>
      <p:ext uri="{BB962C8B-B14F-4D97-AF65-F5344CB8AC3E}">
        <p14:creationId xmlns:p14="http://schemas.microsoft.com/office/powerpoint/2010/main" val="1529070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study will reveal that adolescents who are exposed to media are at risk of being cyberbullied.   This research will help to understand the long-term negative effects of cyberbullying behavior such as self-esteem, and academic performances among others.</a:t>
            </a:r>
            <a:endParaRPr lang="en-US" dirty="0"/>
          </a:p>
        </p:txBody>
      </p:sp>
      <p:sp>
        <p:nvSpPr>
          <p:cNvPr id="4" name="Slide Number Placeholder 3"/>
          <p:cNvSpPr>
            <a:spLocks noGrp="1"/>
          </p:cNvSpPr>
          <p:nvPr>
            <p:ph type="sldNum" sz="quarter" idx="10"/>
          </p:nvPr>
        </p:nvSpPr>
        <p:spPr/>
        <p:txBody>
          <a:bodyPr/>
          <a:lstStyle/>
          <a:p>
            <a:fld id="{EF2E78DB-D4DD-4CA8-AF5E-F74F92392685}" type="slidenum">
              <a:rPr lang="en-US" smtClean="0"/>
              <a:t>3</a:t>
            </a:fld>
            <a:endParaRPr lang="en-US"/>
          </a:p>
        </p:txBody>
      </p:sp>
    </p:spTree>
    <p:extLst>
      <p:ext uri="{BB962C8B-B14F-4D97-AF65-F5344CB8AC3E}">
        <p14:creationId xmlns:p14="http://schemas.microsoft.com/office/powerpoint/2010/main" val="1545814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of the study showed support of the two hypotheses.</a:t>
            </a:r>
            <a:r>
              <a:rPr lang="en-US" baseline="0" dirty="0" smtClean="0"/>
              <a:t> It also provided verification to previous studies that exposure to adverse media caused boys and girls to engage in cyberbullying. Additionally, it showed that adolescents’ engaged in cyberbullying for prolonged periods of time. There was several different components that were measured all using competent methodologies. </a:t>
            </a:r>
            <a:endParaRPr lang="en-US" dirty="0"/>
          </a:p>
        </p:txBody>
      </p:sp>
      <p:sp>
        <p:nvSpPr>
          <p:cNvPr id="4" name="Slide Number Placeholder 3"/>
          <p:cNvSpPr>
            <a:spLocks noGrp="1"/>
          </p:cNvSpPr>
          <p:nvPr>
            <p:ph type="sldNum" sz="quarter" idx="10"/>
          </p:nvPr>
        </p:nvSpPr>
        <p:spPr/>
        <p:txBody>
          <a:bodyPr/>
          <a:lstStyle/>
          <a:p>
            <a:fld id="{EF2E78DB-D4DD-4CA8-AF5E-F74F92392685}" type="slidenum">
              <a:rPr lang="en-US" smtClean="0"/>
              <a:t>4</a:t>
            </a:fld>
            <a:endParaRPr lang="en-US"/>
          </a:p>
        </p:txBody>
      </p:sp>
    </p:spTree>
    <p:extLst>
      <p:ext uri="{BB962C8B-B14F-4D97-AF65-F5344CB8AC3E}">
        <p14:creationId xmlns:p14="http://schemas.microsoft.com/office/powerpoint/2010/main" val="442159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sample that our study will use are about 1,005 adolescents between the ages of 11 and 17 years old. We would like to use adolescents from different ethnic and economical backgrounds for our study. We feel that because our study will be examining the effect that social media has on adolescents, this will be the best age group to examine. </a:t>
            </a:r>
            <a:endParaRPr lang="en-US" dirty="0"/>
          </a:p>
        </p:txBody>
      </p:sp>
      <p:sp>
        <p:nvSpPr>
          <p:cNvPr id="4" name="Slide Number Placeholder 3"/>
          <p:cNvSpPr>
            <a:spLocks noGrp="1"/>
          </p:cNvSpPr>
          <p:nvPr>
            <p:ph type="sldNum" sz="quarter" idx="10"/>
          </p:nvPr>
        </p:nvSpPr>
        <p:spPr/>
        <p:txBody>
          <a:bodyPr/>
          <a:lstStyle/>
          <a:p>
            <a:fld id="{EF2E78DB-D4DD-4CA8-AF5E-F74F92392685}" type="slidenum">
              <a:rPr lang="en-US" smtClean="0"/>
              <a:t>5</a:t>
            </a:fld>
            <a:endParaRPr lang="en-US"/>
          </a:p>
        </p:txBody>
      </p:sp>
    </p:spTree>
    <p:extLst>
      <p:ext uri="{BB962C8B-B14F-4D97-AF65-F5344CB8AC3E}">
        <p14:creationId xmlns:p14="http://schemas.microsoft.com/office/powerpoint/2010/main" val="2119230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studies design was very complex and there was many moving parts. It was a lengthily</a:t>
            </a:r>
            <a:r>
              <a:rPr lang="en-US" baseline="0" dirty="0" smtClean="0"/>
              <a:t> and time consuming endeavor, however a lot was learned from the researchers efforts. Also, the researchers identified that additional specific studies must be performed in order to isolate the data and gain a more concrete conclusion regarding the effects of cyberbullying </a:t>
            </a:r>
            <a:r>
              <a:rPr lang="en-US" baseline="0" smtClean="0"/>
              <a:t>on adolescents.  </a:t>
            </a:r>
            <a:endParaRPr lang="en-US" dirty="0"/>
          </a:p>
        </p:txBody>
      </p:sp>
      <p:sp>
        <p:nvSpPr>
          <p:cNvPr id="4" name="Slide Number Placeholder 3"/>
          <p:cNvSpPr>
            <a:spLocks noGrp="1"/>
          </p:cNvSpPr>
          <p:nvPr>
            <p:ph type="sldNum" sz="quarter" idx="10"/>
          </p:nvPr>
        </p:nvSpPr>
        <p:spPr/>
        <p:txBody>
          <a:bodyPr/>
          <a:lstStyle/>
          <a:p>
            <a:fld id="{EF2E78DB-D4DD-4CA8-AF5E-F74F92392685}" type="slidenum">
              <a:rPr lang="en-US" smtClean="0"/>
              <a:t>6</a:t>
            </a:fld>
            <a:endParaRPr lang="en-US"/>
          </a:p>
        </p:txBody>
      </p:sp>
    </p:spTree>
    <p:extLst>
      <p:ext uri="{BB962C8B-B14F-4D97-AF65-F5344CB8AC3E}">
        <p14:creationId xmlns:p14="http://schemas.microsoft.com/office/powerpoint/2010/main" val="918149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we conduct this replication then it will only help increase the external validity of the data initially obtained. If we are able to receive the same information from our study then it will help support the initial data and show that it is accurate </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Elmes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Kantowitz</a:t>
            </a:r>
            <a:r>
              <a:rPr lang="en-US" sz="1200" b="0" i="0" kern="1200" dirty="0" smtClean="0">
                <a:solidFill>
                  <a:schemeClr val="tx1"/>
                </a:solidFill>
                <a:effectLst/>
                <a:latin typeface="+mn-lt"/>
                <a:ea typeface="+mn-ea"/>
                <a:cs typeface="+mn-cs"/>
              </a:rPr>
              <a:t>, &amp; </a:t>
            </a:r>
            <a:r>
              <a:rPr lang="en-US" sz="1200" b="0" i="0" kern="1200" dirty="0" err="1" smtClean="0">
                <a:solidFill>
                  <a:schemeClr val="tx1"/>
                </a:solidFill>
                <a:effectLst/>
                <a:latin typeface="+mn-lt"/>
                <a:ea typeface="+mn-ea"/>
                <a:cs typeface="+mn-cs"/>
              </a:rPr>
              <a:t>Roediger</a:t>
            </a:r>
            <a:r>
              <a:rPr lang="en-US" sz="1200" b="0" i="0" kern="1200" dirty="0" smtClean="0">
                <a:solidFill>
                  <a:schemeClr val="tx1"/>
                </a:solidFill>
                <a:effectLst/>
                <a:latin typeface="+mn-lt"/>
                <a:ea typeface="+mn-ea"/>
                <a:cs typeface="+mn-cs"/>
              </a:rPr>
              <a:t>, 2012).</a:t>
            </a:r>
            <a:r>
              <a:rPr lang="en-US" baseline="0" dirty="0" smtClean="0"/>
              <a:t> Studies that do not have any type of replications will lack external validity which is one of the reasons it is important to replicate this study. It will also show society the important role that social media plays on creating cyberbullying children. Not only is it important for the information to be valid but it also needs to be reliable. Reliability is where the data of the study has to measured the same way and have the same consistent outcome </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Elmes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Kantowitz</a:t>
            </a:r>
            <a:r>
              <a:rPr lang="en-US" sz="1200" b="0" i="0" kern="1200" dirty="0" smtClean="0">
                <a:solidFill>
                  <a:schemeClr val="tx1"/>
                </a:solidFill>
                <a:effectLst/>
                <a:latin typeface="+mn-lt"/>
                <a:ea typeface="+mn-ea"/>
                <a:cs typeface="+mn-cs"/>
              </a:rPr>
              <a:t>, &amp; </a:t>
            </a:r>
            <a:r>
              <a:rPr lang="en-US" sz="1200" b="0" i="0" kern="1200" dirty="0" err="1" smtClean="0">
                <a:solidFill>
                  <a:schemeClr val="tx1"/>
                </a:solidFill>
                <a:effectLst/>
                <a:latin typeface="+mn-lt"/>
                <a:ea typeface="+mn-ea"/>
                <a:cs typeface="+mn-cs"/>
              </a:rPr>
              <a:t>Roediger</a:t>
            </a:r>
            <a:r>
              <a:rPr lang="en-US" sz="1200" b="0" i="0" kern="1200" dirty="0" smtClean="0">
                <a:solidFill>
                  <a:schemeClr val="tx1"/>
                </a:solidFill>
                <a:effectLst/>
                <a:latin typeface="+mn-lt"/>
                <a:ea typeface="+mn-ea"/>
                <a:cs typeface="+mn-cs"/>
              </a:rPr>
              <a:t>, 2012).</a:t>
            </a:r>
            <a:r>
              <a:rPr lang="en-US" baseline="0" dirty="0" smtClean="0"/>
              <a:t> In our proposed study we would like to keep the reliability consistent. </a:t>
            </a:r>
            <a:endParaRPr lang="en-US" dirty="0"/>
          </a:p>
        </p:txBody>
      </p:sp>
      <p:sp>
        <p:nvSpPr>
          <p:cNvPr id="4" name="Slide Number Placeholder 3"/>
          <p:cNvSpPr>
            <a:spLocks noGrp="1"/>
          </p:cNvSpPr>
          <p:nvPr>
            <p:ph type="sldNum" sz="quarter" idx="10"/>
          </p:nvPr>
        </p:nvSpPr>
        <p:spPr/>
        <p:txBody>
          <a:bodyPr/>
          <a:lstStyle/>
          <a:p>
            <a:fld id="{EF2E78DB-D4DD-4CA8-AF5E-F74F92392685}" type="slidenum">
              <a:rPr lang="en-US" smtClean="0"/>
              <a:t>7</a:t>
            </a:fld>
            <a:endParaRPr lang="en-US"/>
          </a:p>
        </p:txBody>
      </p:sp>
    </p:spTree>
    <p:extLst>
      <p:ext uri="{BB962C8B-B14F-4D97-AF65-F5344CB8AC3E}">
        <p14:creationId xmlns:p14="http://schemas.microsoft.com/office/powerpoint/2010/main" val="415243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0A89ECE-5255-4974-A943-895A2BAF8071}" type="datetimeFigureOut">
              <a:rPr lang="en-US" smtClean="0"/>
              <a:t>5/22/2016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9CBD0D0-1081-46F4-850B-9FBF47EAFAB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2208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89ECE-5255-4974-A943-895A2BAF8071}"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BD0D0-1081-46F4-850B-9FBF47EAFABE}" type="slidenum">
              <a:rPr lang="en-US" smtClean="0"/>
              <a:t>‹#›</a:t>
            </a:fld>
            <a:endParaRPr lang="en-US"/>
          </a:p>
        </p:txBody>
      </p:sp>
    </p:spTree>
    <p:extLst>
      <p:ext uri="{BB962C8B-B14F-4D97-AF65-F5344CB8AC3E}">
        <p14:creationId xmlns:p14="http://schemas.microsoft.com/office/powerpoint/2010/main" val="3287831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A89ECE-5255-4974-A943-895A2BAF8071}"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BD0D0-1081-46F4-850B-9FBF47EAFAB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590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A89ECE-5255-4974-A943-895A2BAF8071}"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BD0D0-1081-46F4-850B-9FBF47EAFAB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7220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A89ECE-5255-4974-A943-895A2BAF8071}"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BD0D0-1081-46F4-850B-9FBF47EAFABE}" type="slidenum">
              <a:rPr lang="en-US" smtClean="0"/>
              <a:t>‹#›</a:t>
            </a:fld>
            <a:endParaRPr lang="en-US"/>
          </a:p>
        </p:txBody>
      </p:sp>
    </p:spTree>
    <p:extLst>
      <p:ext uri="{BB962C8B-B14F-4D97-AF65-F5344CB8AC3E}">
        <p14:creationId xmlns:p14="http://schemas.microsoft.com/office/powerpoint/2010/main" val="2313256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A89ECE-5255-4974-A943-895A2BAF8071}"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BD0D0-1081-46F4-850B-9FBF47EAFAB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9105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A89ECE-5255-4974-A943-895A2BAF8071}"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BD0D0-1081-46F4-850B-9FBF47EAFAB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877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A89ECE-5255-4974-A943-895A2BAF8071}"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BD0D0-1081-46F4-850B-9FBF47EAFAB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1629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A89ECE-5255-4974-A943-895A2BAF8071}"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BD0D0-1081-46F4-850B-9FBF47EAFAB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398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A89ECE-5255-4974-A943-895A2BAF8071}"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BD0D0-1081-46F4-850B-9FBF47EAFABE}" type="slidenum">
              <a:rPr lang="en-US" smtClean="0"/>
              <a:t>‹#›</a:t>
            </a:fld>
            <a:endParaRPr lang="en-US"/>
          </a:p>
        </p:txBody>
      </p:sp>
    </p:spTree>
    <p:extLst>
      <p:ext uri="{BB962C8B-B14F-4D97-AF65-F5344CB8AC3E}">
        <p14:creationId xmlns:p14="http://schemas.microsoft.com/office/powerpoint/2010/main" val="350163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A89ECE-5255-4974-A943-895A2BAF8071}"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BD0D0-1081-46F4-850B-9FBF47EAFAB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0950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A89ECE-5255-4974-A943-895A2BAF8071}"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BD0D0-1081-46F4-850B-9FBF47EAFABE}" type="slidenum">
              <a:rPr lang="en-US" smtClean="0"/>
              <a:t>‹#›</a:t>
            </a:fld>
            <a:endParaRPr lang="en-US"/>
          </a:p>
        </p:txBody>
      </p:sp>
    </p:spTree>
    <p:extLst>
      <p:ext uri="{BB962C8B-B14F-4D97-AF65-F5344CB8AC3E}">
        <p14:creationId xmlns:p14="http://schemas.microsoft.com/office/powerpoint/2010/main" val="630204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A89ECE-5255-4974-A943-895A2BAF8071}" type="datetimeFigureOut">
              <a:rPr lang="en-US" smtClean="0"/>
              <a:t>5/22/2016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CBD0D0-1081-46F4-850B-9FBF47EAFAB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7852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A89ECE-5255-4974-A943-895A2BAF8071}" type="datetimeFigureOut">
              <a:rPr lang="en-US" smtClean="0"/>
              <a:t>5/22/2016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CBD0D0-1081-46F4-850B-9FBF47EAFAB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258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89ECE-5255-4974-A943-895A2BAF8071}" type="datetimeFigureOut">
              <a:rPr lang="en-US" smtClean="0"/>
              <a:t>5/22/2016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CBD0D0-1081-46F4-850B-9FBF47EAFABE}" type="slidenum">
              <a:rPr lang="en-US" smtClean="0"/>
              <a:t>‹#›</a:t>
            </a:fld>
            <a:endParaRPr lang="en-US"/>
          </a:p>
        </p:txBody>
      </p:sp>
    </p:spTree>
    <p:extLst>
      <p:ext uri="{BB962C8B-B14F-4D97-AF65-F5344CB8AC3E}">
        <p14:creationId xmlns:p14="http://schemas.microsoft.com/office/powerpoint/2010/main" val="677027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89ECE-5255-4974-A943-895A2BAF8071}"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BD0D0-1081-46F4-850B-9FBF47EAFAB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997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89ECE-5255-4974-A943-895A2BAF8071}"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BD0D0-1081-46F4-850B-9FBF47EAFABE}" type="slidenum">
              <a:rPr lang="en-US" smtClean="0"/>
              <a:t>‹#›</a:t>
            </a:fld>
            <a:endParaRPr lang="en-US"/>
          </a:p>
        </p:txBody>
      </p:sp>
    </p:spTree>
    <p:extLst>
      <p:ext uri="{BB962C8B-B14F-4D97-AF65-F5344CB8AC3E}">
        <p14:creationId xmlns:p14="http://schemas.microsoft.com/office/powerpoint/2010/main" val="418346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A89ECE-5255-4974-A943-895A2BAF8071}" type="datetimeFigureOut">
              <a:rPr lang="en-US" smtClean="0"/>
              <a:t>5/22/2016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CBD0D0-1081-46F4-850B-9FBF47EAFABE}" type="slidenum">
              <a:rPr lang="en-US" smtClean="0"/>
              <a:t>‹#›</a:t>
            </a:fld>
            <a:endParaRPr lang="en-US"/>
          </a:p>
        </p:txBody>
      </p:sp>
    </p:spTree>
    <p:extLst>
      <p:ext uri="{BB962C8B-B14F-4D97-AF65-F5344CB8AC3E}">
        <p14:creationId xmlns:p14="http://schemas.microsoft.com/office/powerpoint/2010/main" val="171339209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hyperlink" Target="http://grodennetwork.org/children/AspergersCenter.as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Research Question</a:t>
            </a:r>
            <a:endParaRPr lang="en-US" dirty="0"/>
          </a:p>
        </p:txBody>
      </p:sp>
      <p:sp>
        <p:nvSpPr>
          <p:cNvPr id="3" name="Content Placeholder 2"/>
          <p:cNvSpPr>
            <a:spLocks noGrp="1"/>
          </p:cNvSpPr>
          <p:nvPr>
            <p:ph idx="1"/>
          </p:nvPr>
        </p:nvSpPr>
        <p:spPr/>
        <p:txBody>
          <a:bodyPr>
            <a:normAutofit/>
          </a:bodyPr>
          <a:lstStyle/>
          <a:p>
            <a:r>
              <a:rPr lang="en-US" sz="2800" dirty="0" smtClean="0"/>
              <a:t>The long-term effects of cyberbullying in </a:t>
            </a:r>
            <a:endParaRPr lang="en-US" sz="2800" dirty="0"/>
          </a:p>
          <a:p>
            <a:pPr marL="0" indent="0">
              <a:buNone/>
            </a:pPr>
            <a:r>
              <a:rPr lang="en-US" sz="2800" dirty="0" smtClean="0"/>
              <a:t>	adolescents.</a:t>
            </a:r>
            <a:endParaRPr lang="en-US" sz="2800" dirty="0"/>
          </a:p>
        </p:txBody>
      </p:sp>
      <p:grpSp>
        <p:nvGrpSpPr>
          <p:cNvPr id="7" name="Group 6"/>
          <p:cNvGrpSpPr/>
          <p:nvPr/>
        </p:nvGrpSpPr>
        <p:grpSpPr>
          <a:xfrm>
            <a:off x="4673598" y="3145363"/>
            <a:ext cx="4371886" cy="2717799"/>
            <a:chOff x="6095999" y="2743199"/>
            <a:chExt cx="4371886" cy="2717799"/>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644" y="2743199"/>
              <a:ext cx="1953241" cy="2438401"/>
            </a:xfrm>
            <a:prstGeom prst="rect">
              <a:avLst/>
            </a:prstGeom>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9" y="3674533"/>
              <a:ext cx="2381953" cy="1786465"/>
            </a:xfrm>
            <a:prstGeom prst="rect">
              <a:avLst/>
            </a:prstGeom>
            <a:ln>
              <a:noFill/>
            </a:ln>
          </p:spPr>
        </p:pic>
      </p:grpSp>
    </p:spTree>
    <p:extLst>
      <p:ext uri="{BB962C8B-B14F-4D97-AF65-F5344CB8AC3E}">
        <p14:creationId xmlns:p14="http://schemas.microsoft.com/office/powerpoint/2010/main" val="2610457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dirty="0" err="1"/>
              <a:t>Elmes</a:t>
            </a:r>
            <a:r>
              <a:rPr lang="en-US" dirty="0"/>
              <a:t>, D. G., </a:t>
            </a:r>
            <a:r>
              <a:rPr lang="en-US" dirty="0" err="1"/>
              <a:t>Kantowitz</a:t>
            </a:r>
            <a:r>
              <a:rPr lang="en-US" dirty="0"/>
              <a:t>, B. H., &amp; </a:t>
            </a:r>
            <a:r>
              <a:rPr lang="en-US" dirty="0" err="1"/>
              <a:t>Roediger</a:t>
            </a:r>
            <a:r>
              <a:rPr lang="en-US" dirty="0"/>
              <a:t>, H. L. (2012). </a:t>
            </a:r>
            <a:r>
              <a:rPr lang="en-US" i="1" dirty="0"/>
              <a:t>Research methods in</a:t>
            </a:r>
            <a:r>
              <a:rPr lang="en-US" dirty="0"/>
              <a:t/>
            </a:r>
            <a:br>
              <a:rPr lang="en-US" dirty="0"/>
            </a:br>
            <a:r>
              <a:rPr lang="en-US" i="1" dirty="0" smtClean="0"/>
              <a:t> </a:t>
            </a:r>
            <a:r>
              <a:rPr lang="en-US" i="1" dirty="0"/>
              <a:t>psychology</a:t>
            </a:r>
            <a:r>
              <a:rPr lang="en-US" dirty="0"/>
              <a:t> (9th ed.). Belmont, CA: Thomson/Wadsworth</a:t>
            </a:r>
            <a:r>
              <a:rPr lang="en-US" dirty="0" smtClean="0"/>
              <a:t>.</a:t>
            </a:r>
          </a:p>
          <a:p>
            <a:r>
              <a:rPr lang="en-US" dirty="0" smtClean="0"/>
              <a:t>Hamer</a:t>
            </a:r>
            <a:r>
              <a:rPr lang="en-US" dirty="0"/>
              <a:t>, A. H., &amp; </a:t>
            </a:r>
            <a:r>
              <a:rPr lang="en-US" dirty="0" err="1"/>
              <a:t>Konijn</a:t>
            </a:r>
            <a:r>
              <a:rPr lang="en-US" dirty="0"/>
              <a:t>, E. A. (2015, February). Adolescents' media exposure may increase their cyberbullying behavior: A longitudinal study. </a:t>
            </a:r>
            <a:r>
              <a:rPr lang="en-US" i="1" dirty="0"/>
              <a:t>Journal of Adolescent Health</a:t>
            </a:r>
            <a:r>
              <a:rPr lang="en-US" dirty="0"/>
              <a:t>, </a:t>
            </a:r>
            <a:r>
              <a:rPr lang="en-US" i="1" dirty="0"/>
              <a:t>56</a:t>
            </a:r>
            <a:r>
              <a:rPr lang="en-US" dirty="0"/>
              <a:t>(2), 203-208</a:t>
            </a:r>
            <a:r>
              <a:rPr lang="en-US" dirty="0" smtClean="0"/>
              <a:t>.</a:t>
            </a:r>
            <a:endParaRPr lang="en-US" dirty="0"/>
          </a:p>
          <a:p>
            <a:r>
              <a:rPr lang="en-US" dirty="0"/>
              <a:t>The </a:t>
            </a:r>
            <a:r>
              <a:rPr lang="en-US" dirty="0" err="1"/>
              <a:t>Groden</a:t>
            </a:r>
            <a:r>
              <a:rPr lang="en-US" dirty="0"/>
              <a:t> Network. (</a:t>
            </a:r>
            <a:r>
              <a:rPr lang="en-US" dirty="0" err="1"/>
              <a:t>n.d.</a:t>
            </a:r>
            <a:r>
              <a:rPr lang="en-US" dirty="0"/>
              <a:t>). Retrieved from </a:t>
            </a:r>
            <a:r>
              <a:rPr lang="en-US" dirty="0">
                <a:hlinkClick r:id="rId2"/>
              </a:rPr>
              <a:t>http://</a:t>
            </a:r>
            <a:r>
              <a:rPr lang="en-US" dirty="0" smtClean="0">
                <a:hlinkClick r:id="rId2"/>
              </a:rPr>
              <a:t>grodennetwork.org/children/AspergersCenter.asp</a:t>
            </a:r>
            <a:endParaRPr lang="en-US" dirty="0" smtClean="0"/>
          </a:p>
          <a:p>
            <a:endParaRPr lang="en-US" dirty="0"/>
          </a:p>
        </p:txBody>
      </p:sp>
    </p:spTree>
    <p:extLst>
      <p:ext uri="{BB962C8B-B14F-4D97-AF65-F5344CB8AC3E}">
        <p14:creationId xmlns:p14="http://schemas.microsoft.com/office/powerpoint/2010/main" val="351693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A summary of the literature review</a:t>
            </a:r>
            <a:br>
              <a:rPr lang="en-US" dirty="0"/>
            </a:br>
            <a:r>
              <a:rPr lang="en-US" dirty="0" smtClean="0"/>
              <a:t>Anyone??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827153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Research Hypothesis</a:t>
            </a:r>
            <a:endParaRPr lang="en-US" dirty="0"/>
          </a:p>
        </p:txBody>
      </p:sp>
      <p:sp>
        <p:nvSpPr>
          <p:cNvPr id="3" name="Content Placeholder 2"/>
          <p:cNvSpPr>
            <a:spLocks noGrp="1"/>
          </p:cNvSpPr>
          <p:nvPr>
            <p:ph idx="1"/>
          </p:nvPr>
        </p:nvSpPr>
        <p:spPr/>
        <p:txBody>
          <a:bodyPr/>
          <a:lstStyle/>
          <a:p>
            <a:r>
              <a:rPr lang="en-US" sz="2800" dirty="0" smtClean="0"/>
              <a:t>Adolescents’ exposure to media increases the </a:t>
            </a:r>
          </a:p>
          <a:p>
            <a:pPr marL="0" indent="0">
              <a:buNone/>
            </a:pPr>
            <a:r>
              <a:rPr lang="en-US" sz="2800" dirty="0"/>
              <a:t>	</a:t>
            </a:r>
            <a:r>
              <a:rPr lang="en-US" sz="2800" dirty="0" smtClean="0"/>
              <a:t>risk on cyberbullying</a:t>
            </a: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4266" y="3542237"/>
            <a:ext cx="3722744" cy="2161116"/>
          </a:xfrm>
          <a:prstGeom prst="rect">
            <a:avLst/>
          </a:prstGeom>
        </p:spPr>
      </p:pic>
    </p:spTree>
    <p:extLst>
      <p:ext uri="{BB962C8B-B14F-4D97-AF65-F5344CB8AC3E}">
        <p14:creationId xmlns:p14="http://schemas.microsoft.com/office/powerpoint/2010/main" val="2870658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Summary of the Methods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r>
              <a:rPr lang="en-US" dirty="0"/>
              <a:t>Does exposure to media that portrays antisocial behaviors coupled with adverse risk behavior cause cyberbullying and/or increase an adolescent propensity to partake in cyber bullying?</a:t>
            </a:r>
          </a:p>
          <a:p>
            <a:r>
              <a:rPr lang="en-US" dirty="0"/>
              <a:t> Following are the methods used to measure the different aspects of the study: a content-based media exposure scale was used, also a mixed-model analysis, and lastly a cyberbullying questionnaire.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Hamer</a:t>
            </a:r>
            <a:r>
              <a:rPr lang="en-US" dirty="0">
                <a:latin typeface="Times New Roman" panose="02020603050405020304" pitchFamily="18" charset="0"/>
                <a:cs typeface="Times New Roman" panose="02020603050405020304" pitchFamily="18" charset="0"/>
              </a:rPr>
              <a:t>, &amp; </a:t>
            </a:r>
            <a:r>
              <a:rPr lang="en-US" dirty="0" err="1">
                <a:latin typeface="Times New Roman" panose="02020603050405020304" pitchFamily="18" charset="0"/>
                <a:cs typeface="Times New Roman" panose="02020603050405020304" pitchFamily="18" charset="0"/>
              </a:rPr>
              <a:t>Konijin</a:t>
            </a:r>
            <a:r>
              <a:rPr lang="en-US" dirty="0">
                <a:latin typeface="Times New Roman" panose="02020603050405020304" pitchFamily="18" charset="0"/>
                <a:cs typeface="Times New Roman" panose="02020603050405020304" pitchFamily="18" charset="0"/>
              </a:rPr>
              <a:t>, 2015)</a:t>
            </a:r>
          </a:p>
          <a:p>
            <a:r>
              <a:rPr lang="en-US" dirty="0" smtClean="0"/>
              <a:t>There </a:t>
            </a:r>
            <a:r>
              <a:rPr lang="en-US" dirty="0"/>
              <a:t>were two hypotheses formed for this study. First, looked at adolescents</a:t>
            </a:r>
            <a:r>
              <a:rPr lang="en-US"/>
              <a:t>'  </a:t>
            </a:r>
            <a:r>
              <a:rPr lang="en-US" smtClean="0"/>
              <a:t>“exposure </a:t>
            </a:r>
            <a:r>
              <a:rPr lang="en-US" dirty="0"/>
              <a:t>to antisocial media content is positively related to initial rates in cyberbullying </a:t>
            </a:r>
            <a:r>
              <a:rPr lang="en-US"/>
              <a:t>behavior</a:t>
            </a:r>
            <a:r>
              <a:rPr lang="en-US" smtClean="0"/>
              <a:t>.” </a:t>
            </a:r>
            <a:r>
              <a:rPr lang="en-US" dirty="0"/>
              <a:t>The second, </a:t>
            </a:r>
            <a:r>
              <a:rPr lang="en-US" dirty="0" smtClean="0"/>
              <a:t>“An </a:t>
            </a:r>
            <a:r>
              <a:rPr lang="en-US" dirty="0"/>
              <a:t>increase over time in adolescent’s exposure to antisocial media content is positively related to an increase over time in cyberbullying </a:t>
            </a:r>
            <a:r>
              <a:rPr lang="en-US" dirty="0" smtClean="0"/>
              <a:t>behavior.”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Hamer</a:t>
            </a:r>
            <a:r>
              <a:rPr lang="en-US" dirty="0">
                <a:latin typeface="Times New Roman" panose="02020603050405020304" pitchFamily="18" charset="0"/>
                <a:cs typeface="Times New Roman" panose="02020603050405020304" pitchFamily="18" charset="0"/>
              </a:rPr>
              <a:t>, &amp; </a:t>
            </a:r>
            <a:r>
              <a:rPr lang="en-US" dirty="0" err="1">
                <a:latin typeface="Times New Roman" panose="02020603050405020304" pitchFamily="18" charset="0"/>
                <a:cs typeface="Times New Roman" panose="02020603050405020304" pitchFamily="18" charset="0"/>
              </a:rPr>
              <a:t>Konijin</a:t>
            </a:r>
            <a:r>
              <a:rPr lang="en-US" dirty="0">
                <a:latin typeface="Times New Roman" panose="02020603050405020304" pitchFamily="18" charset="0"/>
                <a:cs typeface="Times New Roman" panose="02020603050405020304" pitchFamily="18" charset="0"/>
              </a:rPr>
              <a:t>, 2015)</a:t>
            </a:r>
          </a:p>
          <a:p>
            <a:r>
              <a:rPr lang="en-US" dirty="0" smtClean="0"/>
              <a:t>In </a:t>
            </a:r>
            <a:r>
              <a:rPr lang="en-US" dirty="0"/>
              <a:t>summary the study provided empirical evidence that when adolescents’ are exposed to media that portrays antisocial and risk behavior there is a significant increase in cyberbullying over time, also the study identified boys are more prone to this type of behavior than girls.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240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Sample Used For The Study</a:t>
            </a:r>
            <a:endParaRPr lang="en-US" dirty="0"/>
          </a:p>
        </p:txBody>
      </p:sp>
      <p:sp>
        <p:nvSpPr>
          <p:cNvPr id="3" name="Content Placeholder 2"/>
          <p:cNvSpPr>
            <a:spLocks noGrp="1"/>
          </p:cNvSpPr>
          <p:nvPr>
            <p:ph sz="half" idx="1"/>
          </p:nvPr>
        </p:nvSpPr>
        <p:spPr/>
        <p:txBody>
          <a:bodyPr/>
          <a:lstStyle/>
          <a:p>
            <a:r>
              <a:rPr lang="en-US" dirty="0" smtClean="0"/>
              <a:t>Adolescents between the ages of 11 and 17</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6752" y="2560638"/>
            <a:ext cx="5016009" cy="3584131"/>
          </a:xfrm>
        </p:spPr>
      </p:pic>
    </p:spTree>
    <p:extLst>
      <p:ext uri="{BB962C8B-B14F-4D97-AF65-F5344CB8AC3E}">
        <p14:creationId xmlns:p14="http://schemas.microsoft.com/office/powerpoint/2010/main" val="3084519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The Study Design</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p:txBody>
          <a:bodyPr>
            <a:normAutofit fontScale="77500" lnSpcReduction="20000"/>
          </a:bodyPr>
          <a:lstStyle/>
          <a:p>
            <a:r>
              <a:rPr lang="en-US" dirty="0" smtClean="0">
                <a:latin typeface="Times New Roman" panose="02020603050405020304" pitchFamily="18" charset="0"/>
                <a:cs typeface="Times New Roman" panose="02020603050405020304" pitchFamily="18" charset="0"/>
              </a:rPr>
              <a:t>“The aim of the study was to examine the effect of adolescents’ exposure to media portraying antisocial and risk behavior on cyberbullying </a:t>
            </a:r>
            <a:r>
              <a:rPr lang="en-US" dirty="0">
                <a:latin typeface="Times New Roman" panose="02020603050405020304" pitchFamily="18" charset="0"/>
                <a:cs typeface="Times New Roman" panose="02020603050405020304" pitchFamily="18" charset="0"/>
              </a:rPr>
              <a:t>behavior over time.” (</a:t>
            </a:r>
            <a:r>
              <a:rPr lang="en-US" dirty="0" err="1">
                <a:latin typeface="Times New Roman" panose="02020603050405020304" pitchFamily="18" charset="0"/>
                <a:cs typeface="Times New Roman" panose="02020603050405020304" pitchFamily="18" charset="0"/>
              </a:rPr>
              <a:t>Hamer</a:t>
            </a:r>
            <a:r>
              <a:rPr lang="en-US" dirty="0">
                <a:latin typeface="Times New Roman" panose="02020603050405020304" pitchFamily="18" charset="0"/>
                <a:cs typeface="Times New Roman" panose="02020603050405020304" pitchFamily="18" charset="0"/>
              </a:rPr>
              <a:t>, &amp; </a:t>
            </a:r>
            <a:r>
              <a:rPr lang="en-US" dirty="0" err="1">
                <a:latin typeface="Times New Roman" panose="02020603050405020304" pitchFamily="18" charset="0"/>
                <a:cs typeface="Times New Roman" panose="02020603050405020304" pitchFamily="18" charset="0"/>
              </a:rPr>
              <a:t>Konijin</a:t>
            </a:r>
            <a:r>
              <a:rPr lang="en-US" dirty="0">
                <a:latin typeface="Times New Roman" panose="02020603050405020304" pitchFamily="18" charset="0"/>
                <a:cs typeface="Times New Roman" panose="02020603050405020304" pitchFamily="18" charset="0"/>
              </a:rPr>
              <a:t>, 2015)</a:t>
            </a:r>
          </a:p>
          <a:p>
            <a:r>
              <a:rPr lang="en-US" dirty="0" smtClean="0">
                <a:latin typeface="Times New Roman" panose="02020603050405020304" pitchFamily="18" charset="0"/>
                <a:cs typeface="Times New Roman" panose="02020603050405020304" pitchFamily="18" charset="0"/>
              </a:rPr>
              <a:t>The study used a Longitudinal design which is a Descriptive method. </a:t>
            </a:r>
            <a:r>
              <a:rPr lang="en-US" dirty="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Hamer</a:t>
            </a:r>
            <a:r>
              <a:rPr lang="en-US" dirty="0">
                <a:latin typeface="Times New Roman" panose="02020603050405020304" pitchFamily="18" charset="0"/>
                <a:cs typeface="Times New Roman" panose="02020603050405020304" pitchFamily="18" charset="0"/>
              </a:rPr>
              <a:t>, &amp; </a:t>
            </a:r>
            <a:r>
              <a:rPr lang="en-US" dirty="0" err="1">
                <a:latin typeface="Times New Roman" panose="02020603050405020304" pitchFamily="18" charset="0"/>
                <a:cs typeface="Times New Roman" panose="02020603050405020304" pitchFamily="18" charset="0"/>
              </a:rPr>
              <a:t>Konijin</a:t>
            </a:r>
            <a:r>
              <a:rPr lang="en-US" dirty="0">
                <a:latin typeface="Times New Roman" panose="02020603050405020304" pitchFamily="18" charset="0"/>
                <a:cs typeface="Times New Roman" panose="02020603050405020304" pitchFamily="18" charset="0"/>
              </a:rPr>
              <a:t>, 2015)</a:t>
            </a:r>
          </a:p>
          <a:p>
            <a:r>
              <a:rPr lang="en-US" dirty="0" smtClean="0">
                <a:latin typeface="Times New Roman" panose="02020603050405020304" pitchFamily="18" charset="0"/>
                <a:cs typeface="Times New Roman" panose="02020603050405020304" pitchFamily="18" charset="0"/>
              </a:rPr>
              <a:t>The study was spread out over a regular school year of two secondary schools, and assessed at the beginning, middle, and the end. </a:t>
            </a:r>
            <a:r>
              <a:rPr lang="en-US" dirty="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Hamer</a:t>
            </a:r>
            <a:r>
              <a:rPr lang="en-US" dirty="0">
                <a:latin typeface="Times New Roman" panose="02020603050405020304" pitchFamily="18" charset="0"/>
                <a:cs typeface="Times New Roman" panose="02020603050405020304" pitchFamily="18" charset="0"/>
              </a:rPr>
              <a:t>, &amp; </a:t>
            </a:r>
            <a:r>
              <a:rPr lang="en-US" dirty="0" err="1">
                <a:latin typeface="Times New Roman" panose="02020603050405020304" pitchFamily="18" charset="0"/>
                <a:cs typeface="Times New Roman" panose="02020603050405020304" pitchFamily="18" charset="0"/>
              </a:rPr>
              <a:t>Konijin</a:t>
            </a:r>
            <a:r>
              <a:rPr lang="en-US" dirty="0">
                <a:latin typeface="Times New Roman" panose="02020603050405020304" pitchFamily="18" charset="0"/>
                <a:cs typeface="Times New Roman" panose="02020603050405020304" pitchFamily="18" charset="0"/>
              </a:rPr>
              <a:t>, 2015)</a:t>
            </a:r>
          </a:p>
          <a:p>
            <a:r>
              <a:rPr lang="en-US" dirty="0" smtClean="0">
                <a:latin typeface="Times New Roman" panose="02020603050405020304" pitchFamily="18" charset="0"/>
                <a:cs typeface="Times New Roman" panose="02020603050405020304" pitchFamily="18" charset="0"/>
              </a:rPr>
              <a:t>Cyberbullying behavior and exposure to media with antisocial behavior were the variables. (</a:t>
            </a:r>
            <a:r>
              <a:rPr lang="en-US" dirty="0" err="1" smtClean="0">
                <a:latin typeface="Times New Roman" panose="02020603050405020304" pitchFamily="18" charset="0"/>
                <a:cs typeface="Times New Roman" panose="02020603050405020304" pitchFamily="18" charset="0"/>
              </a:rPr>
              <a:t>Hamer</a:t>
            </a:r>
            <a:r>
              <a:rPr lang="en-US" dirty="0">
                <a:latin typeface="Times New Roman" panose="02020603050405020304" pitchFamily="18" charset="0"/>
                <a:cs typeface="Times New Roman" panose="02020603050405020304" pitchFamily="18" charset="0"/>
              </a:rPr>
              <a:t>, &amp; </a:t>
            </a:r>
            <a:r>
              <a:rPr lang="en-US" dirty="0" err="1">
                <a:latin typeface="Times New Roman" panose="02020603050405020304" pitchFamily="18" charset="0"/>
                <a:cs typeface="Times New Roman" panose="02020603050405020304" pitchFamily="18" charset="0"/>
              </a:rPr>
              <a:t>Konijin</a:t>
            </a:r>
            <a:r>
              <a:rPr lang="en-US" dirty="0">
                <a:latin typeface="Times New Roman" panose="02020603050405020304" pitchFamily="18" charset="0"/>
                <a:cs typeface="Times New Roman" panose="02020603050405020304" pitchFamily="18" charset="0"/>
              </a:rPr>
              <a:t>, 2015</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“All measures were taken with the Likert-type items, each followed by five-point rating scales.”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Hamer</a:t>
            </a:r>
            <a:r>
              <a:rPr lang="en-US" dirty="0">
                <a:latin typeface="Times New Roman" panose="02020603050405020304" pitchFamily="18" charset="0"/>
                <a:cs typeface="Times New Roman" panose="02020603050405020304" pitchFamily="18" charset="0"/>
              </a:rPr>
              <a:t>, &amp; </a:t>
            </a:r>
            <a:r>
              <a:rPr lang="en-US" dirty="0" err="1">
                <a:latin typeface="Times New Roman" panose="02020603050405020304" pitchFamily="18" charset="0"/>
                <a:cs typeface="Times New Roman" panose="02020603050405020304" pitchFamily="18" charset="0"/>
              </a:rPr>
              <a:t>Konijin</a:t>
            </a:r>
            <a:r>
              <a:rPr lang="en-US" dirty="0">
                <a:latin typeface="Times New Roman" panose="02020603050405020304" pitchFamily="18" charset="0"/>
                <a:cs typeface="Times New Roman" panose="02020603050405020304" pitchFamily="18" charset="0"/>
              </a:rPr>
              <a:t>, 2015)</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5343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 and Reliability</a:t>
            </a:r>
            <a:endParaRPr lang="en-US" dirty="0"/>
          </a:p>
        </p:txBody>
      </p:sp>
      <p:sp>
        <p:nvSpPr>
          <p:cNvPr id="3" name="Content Placeholder 2"/>
          <p:cNvSpPr>
            <a:spLocks noGrp="1"/>
          </p:cNvSpPr>
          <p:nvPr>
            <p:ph sz="half" idx="1"/>
          </p:nvPr>
        </p:nvSpPr>
        <p:spPr/>
        <p:txBody>
          <a:bodyPr/>
          <a:lstStyle/>
          <a:p>
            <a:r>
              <a:rPr lang="en-US" dirty="0" smtClean="0"/>
              <a:t>External Validity</a:t>
            </a:r>
          </a:p>
          <a:p>
            <a:r>
              <a:rPr lang="en-US" dirty="0" smtClean="0"/>
              <a:t>Reliability</a:t>
            </a:r>
            <a:endParaRPr lang="en-US" dirty="0"/>
          </a:p>
        </p:txBody>
      </p:sp>
    </p:spTree>
    <p:extLst>
      <p:ext uri="{BB962C8B-B14F-4D97-AF65-F5344CB8AC3E}">
        <p14:creationId xmlns:p14="http://schemas.microsoft.com/office/powerpoint/2010/main" val="2371773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Discuss any possible Type I and Type II errors</a:t>
            </a:r>
            <a:br>
              <a:rPr lang="en-US" dirty="0"/>
            </a:br>
            <a:r>
              <a:rPr lang="en-US" dirty="0" smtClean="0"/>
              <a:t>Anyone??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090595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dirty="0" smtClean="0"/>
              <a:t>Address ways to validate findings: Noe</a:t>
            </a:r>
            <a:r>
              <a:rPr lang="en-US" dirty="0"/>
              <a:t/>
            </a:r>
            <a:br>
              <a:rPr lang="en-US" dirty="0"/>
            </a:br>
            <a:r>
              <a:rPr lang="en-US" sz="2000" dirty="0" smtClean="0"/>
              <a:t>Also, remember to add notes at the bottom of the slide citing all sources and add references</a:t>
            </a:r>
            <a:br>
              <a:rPr lang="en-US" sz="2000" dirty="0" smtClean="0"/>
            </a:br>
            <a:r>
              <a:rPr lang="en-US" sz="2000" dirty="0" smtClean="0"/>
              <a:t>to the last slide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809925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346</TotalTime>
  <Words>855</Words>
  <Application>Microsoft Office PowerPoint</Application>
  <PresentationFormat>Widescreen</PresentationFormat>
  <Paragraphs>45</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Garamond</vt:lpstr>
      <vt:lpstr>Times New Roman</vt:lpstr>
      <vt:lpstr>Organic</vt:lpstr>
      <vt:lpstr>The Research Question</vt:lpstr>
      <vt:lpstr>A summary of the literature review Anyone??</vt:lpstr>
      <vt:lpstr>The Research Hypothesis</vt:lpstr>
      <vt:lpstr>Summary of the Methods</vt:lpstr>
      <vt:lpstr>The Sample Used For The Study</vt:lpstr>
      <vt:lpstr>The Study Design</vt:lpstr>
      <vt:lpstr>Validity and Reliability</vt:lpstr>
      <vt:lpstr>Discuss any possible Type I and Type II errors Anyone??</vt:lpstr>
      <vt:lpstr>Address ways to validate findings: Noe Also, remember to add notes at the bottom of the slide citing all sources and add references to the last slide</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Proposal Presentation</dc:title>
  <dc:creator>Becky Turrubiarte</dc:creator>
  <cp:lastModifiedBy>Melvin Lewis</cp:lastModifiedBy>
  <cp:revision>33</cp:revision>
  <dcterms:created xsi:type="dcterms:W3CDTF">2016-05-21T04:00:17Z</dcterms:created>
  <dcterms:modified xsi:type="dcterms:W3CDTF">2016-05-22T20:05:49Z</dcterms:modified>
</cp:coreProperties>
</file>