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55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a:t>Click to edit Master title style</a:t>
            </a:r>
            <a:endParaRPr dirty="0"/>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Blank.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solidFill>
              <a:schemeClr val="accent1">
                <a:lumMod val="40000"/>
                <a:lumOff val="60000"/>
                <a:alpha val="40000"/>
              </a:schemeClr>
            </a:solidFill>
            <a:miter lim="800000"/>
          </a:ln>
          <a:effectLst>
            <a:innerShdw blurRad="457200">
              <a:schemeClr val="accent1">
                <a:alpha val="80000"/>
              </a:schemeClr>
            </a:innerShdw>
            <a:softEdge rad="3175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4267200" y="0"/>
            <a:ext cx="4876800" cy="6858000"/>
            <a:chOff x="4267200" y="0"/>
            <a:chExt cx="4876800" cy="6858000"/>
          </a:xfrm>
        </p:grpSpPr>
        <p:pic>
          <p:nvPicPr>
            <p:cNvPr id="10" name="Picture 9"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1" name="Picture 10"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noFill/>
            <a:miter lim="800000"/>
          </a:ln>
          <a:effectLst>
            <a:innerShdw blurRad="457200">
              <a:schemeClr val="tx1">
                <a:lumMod val="50000"/>
                <a:lumOff val="50000"/>
                <a:alpha val="80000"/>
              </a:schemeClr>
            </a:innerShdw>
            <a:softEdge rad="1270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7696200" cy="6858000"/>
            <a:chOff x="0" y="0"/>
            <a:chExt cx="7696200" cy="6858000"/>
          </a:xfrm>
        </p:grpSpPr>
        <p:pic>
          <p:nvPicPr>
            <p:cNvPr id="8" name="Picture 7" descr="Overlay-Blank.jpg"/>
            <p:cNvPicPr>
              <a:picLocks noChangeAspect="1"/>
            </p:cNvPicPr>
            <p:nvPr userDrawn="1"/>
          </p:nvPicPr>
          <p:blipFill>
            <a:blip r:embed="rId2"/>
            <a:srcRect l="1471" r="16862"/>
            <a:stretch>
              <a:fillRect/>
            </a:stretch>
          </p:blipFill>
          <p:spPr>
            <a:xfrm>
              <a:off x="0" y="0"/>
              <a:ext cx="7467600"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7428309" y="0"/>
              <a:ext cx="267891" cy="6858000"/>
            </a:xfrm>
            <a:prstGeom prst="rect">
              <a:avLst/>
            </a:prstGeom>
          </p:spPr>
        </p:pic>
      </p:grpSp>
      <p:sp>
        <p:nvSpPr>
          <p:cNvPr id="2" name="Vertical Title 1"/>
          <p:cNvSpPr>
            <a:spLocks noGrp="1"/>
          </p:cNvSpPr>
          <p:nvPr>
            <p:ph type="title" orient="vert"/>
          </p:nvPr>
        </p:nvSpPr>
        <p:spPr>
          <a:xfrm>
            <a:off x="7620000" y="381001"/>
            <a:ext cx="1447800" cy="56975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381000" y="381001"/>
            <a:ext cx="6705600" cy="5697537"/>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
        <p:nvSpPr>
          <p:cNvPr id="14" name="Picture Placeholder 13"/>
          <p:cNvSpPr>
            <a:spLocks noGrp="1"/>
          </p:cNvSpPr>
          <p:nvPr>
            <p:ph type="pic" sz="quarter" idx="12"/>
          </p:nvPr>
        </p:nvSpPr>
        <p:spPr>
          <a:xfrm>
            <a:off x="3307977" y="950260"/>
            <a:ext cx="2528046" cy="2528046"/>
          </a:xfrm>
          <a:prstGeom prst="ellipse">
            <a:avLst/>
          </a:prstGeom>
          <a:solidFill>
            <a:schemeClr val="bg1">
              <a:lumMod val="85000"/>
            </a:schemeClr>
          </a:solidFill>
          <a:ln w="101600">
            <a:noFill/>
            <a:miter lim="800000"/>
          </a:ln>
          <a:effectLst>
            <a:innerShdw blurRad="762000">
              <a:schemeClr val="accent1">
                <a:alpha val="80000"/>
              </a:schemeClr>
            </a:innerShdw>
            <a:softEdge rad="317500"/>
          </a:effectLst>
        </p:spPr>
        <p:txBody>
          <a:bodyPr vert="horz" lIns="91440" tIns="45720" rIns="91440" bIns="45720" rtlCol="0">
            <a:normAutofit/>
          </a:bodyPr>
          <a:lstStyle>
            <a:lvl1pPr marL="0" indent="0" algn="ctr" defTabSz="914400" rtl="0" eaLnBrk="1" latinLnBrk="0" hangingPunct="1">
              <a:spcBef>
                <a:spcPts val="2400"/>
              </a:spcBef>
              <a:buClr>
                <a:schemeClr val="accent1">
                  <a:lumMod val="60000"/>
                  <a:lumOff val="40000"/>
                </a:schemeClr>
              </a:buClr>
              <a:buFont typeface="Candara" pitchFamily="34" charset="0"/>
              <a:buNone/>
              <a:defRPr sz="2400" kern="1200">
                <a:solidFill>
                  <a:schemeClr val="tx2"/>
                </a:solidFill>
                <a:latin typeface="+mn-lt"/>
                <a:ea typeface="+mn-ea"/>
                <a:cs typeface="+mn-cs"/>
              </a:defRPr>
            </a:lvl1pPr>
          </a:lstStyle>
          <a:p>
            <a:r>
              <a:rPr lang="en-US"/>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54200" y="1851212"/>
            <a:ext cx="5446714" cy="1730375"/>
          </a:xfrm>
        </p:spPr>
        <p:txBody>
          <a:bodyPr anchor="b" anchorCtr="0"/>
          <a:lstStyle>
            <a:lvl1pPr algn="ctr">
              <a:lnSpc>
                <a:spcPts val="6800"/>
              </a:lnSpc>
              <a:defRPr sz="6500" b="0" cap="none" baseline="0">
                <a:latin typeface="+mj-lt"/>
              </a:defRPr>
            </a:lvl1pPr>
          </a:lstStyle>
          <a:p>
            <a:r>
              <a:rPr lang="en-US"/>
              <a:t>Click to edit Master title style</a:t>
            </a:r>
            <a:endParaRPr/>
          </a:p>
        </p:txBody>
      </p:sp>
      <p:sp>
        <p:nvSpPr>
          <p:cNvPr id="3" name="Text Placeholder 2"/>
          <p:cNvSpPr>
            <a:spLocks noGrp="1"/>
          </p:cNvSpPr>
          <p:nvPr>
            <p:ph type="body" idx="1"/>
          </p:nvPr>
        </p:nvSpPr>
        <p:spPr>
          <a:xfrm>
            <a:off x="1854200" y="3576918"/>
            <a:ext cx="5446714" cy="829982"/>
          </a:xfrm>
        </p:spPr>
        <p:txBody>
          <a:bodyPr anchor="t" anchorCtr="0">
            <a:normAutofit/>
          </a:bodyPr>
          <a:lstStyle>
            <a:lvl1pPr marL="0" indent="0" algn="ctr">
              <a:spcBef>
                <a:spcPts val="300"/>
              </a:spcBef>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040A78-2A4B-4566-8626-79DE0D4C1085}"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grpSp>
        <p:nvGrpSpPr>
          <p:cNvPr id="7" name="Group 9"/>
          <p:cNvGrpSpPr/>
          <p:nvPr/>
        </p:nvGrpSpPr>
        <p:grpSpPr>
          <a:xfrm>
            <a:off x="0" y="0"/>
            <a:ext cx="9144000" cy="1191256"/>
            <a:chOff x="0" y="0"/>
            <a:chExt cx="9144000" cy="1191256"/>
          </a:xfrm>
        </p:grpSpPr>
        <p:pic>
          <p:nvPicPr>
            <p:cNvPr id="8" name="Picture 7"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9" name="Picture 8"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grpSp>
        <p:nvGrpSpPr>
          <p:cNvPr id="10" name="Group 10"/>
          <p:cNvGrpSpPr/>
          <p:nvPr/>
        </p:nvGrpSpPr>
        <p:grpSpPr>
          <a:xfrm flipV="1">
            <a:off x="0" y="5666744"/>
            <a:ext cx="9144000" cy="1191256"/>
            <a:chOff x="0" y="0"/>
            <a:chExt cx="9144000" cy="1191256"/>
          </a:xfrm>
        </p:grpSpPr>
        <p:pic>
          <p:nvPicPr>
            <p:cNvPr id="12" name="Picture 11"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13" name="Picture 12"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pic>
        <p:nvPicPr>
          <p:cNvPr id="14" name="Picture 13" descr="HR-Color.png"/>
          <p:cNvPicPr>
            <a:picLocks noChangeAspect="1"/>
          </p:cNvPicPr>
          <p:nvPr/>
        </p:nvPicPr>
        <p:blipFill>
          <a:blip r:embed="rId4"/>
          <a:stretch>
            <a:fillRect/>
          </a:stretch>
        </p:blipFill>
        <p:spPr>
          <a:xfrm>
            <a:off x="1554480" y="3258805"/>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0" y="1372650"/>
            <a:ext cx="9144000" cy="5485350"/>
            <a:chOff x="0" y="1372650"/>
            <a:chExt cx="9144000" cy="5485350"/>
          </a:xfrm>
        </p:grpSpPr>
        <p:pic>
          <p:nvPicPr>
            <p:cNvPr id="9" name="Picture 8"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0" name="Picture 9"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92162"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66534"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06040A78-2A4B-4566-8626-79DE0D4C1085}"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372650"/>
            <a:ext cx="9144000" cy="5485350"/>
            <a:chOff x="0" y="1372650"/>
            <a:chExt cx="9144000" cy="5485350"/>
          </a:xfrm>
        </p:grpSpPr>
        <p:pic>
          <p:nvPicPr>
            <p:cNvPr id="11" name="Picture 10"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2" name="Picture 11"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7240"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7240"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66048"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048"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06040A78-2A4B-4566-8626-79DE0D4C1085}" type="datetimeFigureOut">
              <a:rPr lang="en-US" smtClean="0"/>
              <a:t>3/13/2016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C526B6-F861-4D54-BBE9-4BB519D3F342}" type="slidenum">
              <a:rPr lang="en-US" smtClean="0"/>
              <a:t>‹#›</a:t>
            </a:fld>
            <a:endParaRPr lang="en-US"/>
          </a:p>
        </p:txBody>
      </p:sp>
      <p:pic>
        <p:nvPicPr>
          <p:cNvPr id="14" name="Picture 13" descr="Overlay-HorizontalBridge.jpg"/>
          <p:cNvPicPr>
            <a:picLocks noChangeAspect="1"/>
          </p:cNvPicPr>
          <p:nvPr/>
        </p:nvPicPr>
        <p:blipFill>
          <a:blip r:embed="rId3"/>
          <a:srcRect t="23425" r="61031" b="39764"/>
          <a:stretch>
            <a:fillRect/>
          </a:stretch>
        </p:blipFill>
        <p:spPr>
          <a:xfrm>
            <a:off x="4766048" y="2460812"/>
            <a:ext cx="3563348" cy="98613"/>
          </a:xfrm>
          <a:prstGeom prst="rect">
            <a:avLst/>
          </a:prstGeom>
          <a:solidFill>
            <a:schemeClr val="bg2">
              <a:lumMod val="40000"/>
              <a:lumOff val="60000"/>
            </a:schemeClr>
          </a:solidFill>
        </p:spPr>
      </p:pic>
      <p:pic>
        <p:nvPicPr>
          <p:cNvPr id="15" name="Picture 14" descr="Overlay-HorizontalBridge.jpg"/>
          <p:cNvPicPr>
            <a:picLocks noChangeAspect="1"/>
          </p:cNvPicPr>
          <p:nvPr/>
        </p:nvPicPr>
        <p:blipFill>
          <a:blip r:embed="rId3"/>
          <a:srcRect t="23425" r="61031" b="39764"/>
          <a:stretch>
            <a:fillRect/>
          </a:stretch>
        </p:blipFill>
        <p:spPr>
          <a:xfrm>
            <a:off x="780052" y="2460812"/>
            <a:ext cx="3563348" cy="98613"/>
          </a:xfrm>
          <a:prstGeom prst="rect">
            <a:avLst/>
          </a:prstGeom>
          <a:solidFill>
            <a:schemeClr val="bg2">
              <a:lumMod val="40000"/>
              <a:lumOff val="60000"/>
            </a:schemeClr>
          </a:solid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0" y="1372650"/>
            <a:ext cx="9144000" cy="5485350"/>
            <a:chOff x="0" y="1372650"/>
            <a:chExt cx="9144000" cy="5485350"/>
          </a:xfrm>
        </p:grpSpPr>
        <p:pic>
          <p:nvPicPr>
            <p:cNvPr id="7" name="Picture 6"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8" name="Picture 7"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06040A78-2A4B-4566-8626-79DE0D4C1085}" type="datetimeFigureOut">
              <a:rPr lang="en-US" smtClean="0"/>
              <a:t>3/13/2016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Blank.jp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06040A78-2A4B-4566-8626-79DE0D4C1085}" type="datetimeFigureOut">
              <a:rPr lang="en-US" smtClean="0"/>
              <a:t>3/13/2016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4267200" y="0"/>
            <a:ext cx="4876800" cy="6858000"/>
            <a:chOff x="4267200" y="0"/>
            <a:chExt cx="4876800" cy="6858000"/>
          </a:xfrm>
        </p:grpSpPr>
        <p:pic>
          <p:nvPicPr>
            <p:cNvPr id="9" name="Picture 8"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776" cy="1537447"/>
          </a:xfrm>
        </p:spPr>
        <p:txBody>
          <a:bodyPr anchor="b"/>
          <a:lstStyle>
            <a:lvl1pPr algn="ctr">
              <a:lnSpc>
                <a:spcPct val="100000"/>
              </a:lnSpc>
              <a:defRPr sz="3600" b="0"/>
            </a:lvl1pPr>
          </a:lstStyle>
          <a:p>
            <a:r>
              <a:rPr lang="en-US"/>
              <a:t>Click to edit Master title style</a:t>
            </a:r>
            <a:endParaRPr/>
          </a:p>
        </p:txBody>
      </p:sp>
      <p:sp>
        <p:nvSpPr>
          <p:cNvPr id="3" name="Content Placeholder 2"/>
          <p:cNvSpPr>
            <a:spLocks noGrp="1"/>
          </p:cNvSpPr>
          <p:nvPr>
            <p:ph idx="1"/>
          </p:nvPr>
        </p:nvSpPr>
        <p:spPr>
          <a:xfrm>
            <a:off x="4885859" y="381001"/>
            <a:ext cx="3813174" cy="5697537"/>
          </a:xfrm>
        </p:spPr>
        <p:txBody>
          <a:bodyPr>
            <a:normAutofit/>
          </a:bodyPr>
          <a:lstStyle>
            <a:lvl1pPr>
              <a:defRPr sz="2400" b="0"/>
            </a:lvl1pPr>
            <a:lvl2pPr>
              <a:defRPr sz="2200" b="0"/>
            </a:lvl2pPr>
            <a:lvl3pPr>
              <a:defRPr sz="2000" b="0"/>
            </a:lvl3pPr>
            <a:lvl4pPr>
              <a:defRPr sz="1800" b="0"/>
            </a:lvl4pPr>
            <a:lvl5pPr>
              <a:defRPr sz="1800" b="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381000" y="2209801"/>
            <a:ext cx="3612776" cy="3200400"/>
          </a:xfrm>
        </p:spPr>
        <p:txBody>
          <a:bodyPr>
            <a:normAutofit/>
          </a:bodyPr>
          <a:lstStyle>
            <a:lvl1pPr marL="0" indent="0" algn="ctr">
              <a:spcBef>
                <a:spcPts val="600"/>
              </a:spcBef>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3/13/2016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4267200" y="6356350"/>
            <a:ext cx="609600" cy="365125"/>
          </a:xfrm>
        </p:spPr>
        <p:txBody>
          <a:bodyPr/>
          <a:lstStyle>
            <a:lvl1pPr algn="ctr">
              <a:defRPr>
                <a:solidFill>
                  <a:schemeClr val="tx2">
                    <a:lumMod val="40000"/>
                    <a:lumOff val="60000"/>
                  </a:schemeClr>
                </a:solidFill>
              </a:defRPr>
            </a:lvl1pPr>
          </a:lstStyle>
          <a:p>
            <a:fld id="{3EC526B6-F861-4D54-BBE9-4BB519D3F3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62" y="40341"/>
            <a:ext cx="7570787" cy="1411941"/>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92162" y="1761565"/>
            <a:ext cx="7570787" cy="428961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200" b="1">
                <a:solidFill>
                  <a:schemeClr val="tx2">
                    <a:lumMod val="40000"/>
                    <a:lumOff val="60000"/>
                  </a:schemeClr>
                </a:solidFill>
              </a:defRPr>
            </a:lvl1pPr>
          </a:lstStyle>
          <a:p>
            <a:fld id="{06040A78-2A4B-4566-8626-79DE0D4C1085}" type="datetimeFigureOut">
              <a:rPr lang="en-US" smtClean="0"/>
              <a:t>3/13/2016</a:t>
            </a:fld>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b="1">
                <a:solidFill>
                  <a:schemeClr val="tx2">
                    <a:lumMod val="40000"/>
                    <a:lumOff val="60000"/>
                  </a:schemeClr>
                </a:solidFill>
              </a:defRPr>
            </a:lvl1pPr>
          </a:lstStyle>
          <a:p>
            <a:fld id="{3EC526B6-F861-4D54-BBE9-4BB519D3F342}" type="slidenum">
              <a:rPr lang="en-US" smtClean="0"/>
              <a:t>‹#›</a:t>
            </a:fld>
            <a:endParaRPr lang="en-US"/>
          </a:p>
        </p:txBody>
      </p:sp>
      <p:sp>
        <p:nvSpPr>
          <p:cNvPr id="5" name="Footer Placeholder 4"/>
          <p:cNvSpPr>
            <a:spLocks noGrp="1"/>
          </p:cNvSpPr>
          <p:nvPr>
            <p:ph type="ftr" sz="quarter" idx="3"/>
          </p:nvPr>
        </p:nvSpPr>
        <p:spPr>
          <a:xfrm>
            <a:off x="372035" y="6356350"/>
            <a:ext cx="2895600" cy="365125"/>
          </a:xfrm>
          <a:prstGeom prst="rect">
            <a:avLst/>
          </a:prstGeom>
        </p:spPr>
        <p:txBody>
          <a:bodyPr vert="horz" lIns="91440" tIns="45720" rIns="91440" bIns="45720" rtlCol="0" anchor="ctr"/>
          <a:lstStyle>
            <a:lvl1pPr algn="l">
              <a:defRPr sz="1200" b="1">
                <a:solidFill>
                  <a:schemeClr val="tx2">
                    <a:lumMod val="40000"/>
                    <a:lumOff val="60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ts val="6000"/>
        </a:lnSpc>
        <a:spcBef>
          <a:spcPct val="0"/>
        </a:spcBef>
        <a:buNone/>
        <a:defRPr sz="5400" kern="1200">
          <a:solidFill>
            <a:schemeClr val="tx2"/>
          </a:solidFill>
          <a:latin typeface="+mn-lt"/>
          <a:ea typeface="+mj-ea"/>
          <a:cs typeface="+mj-cs"/>
        </a:defRPr>
      </a:lvl1pPr>
    </p:titleStyle>
    <p:bodyStyle>
      <a:lvl1pPr marL="342900" indent="-342900" algn="l" defTabSz="914400" rtl="0" eaLnBrk="1" latinLnBrk="0" hangingPunct="1">
        <a:spcBef>
          <a:spcPts val="2400"/>
        </a:spcBef>
        <a:buClr>
          <a:schemeClr val="accent1">
            <a:lumMod val="60000"/>
            <a:lumOff val="40000"/>
          </a:schemeClr>
        </a:buClr>
        <a:buFont typeface="Candara" pitchFamily="34" charset="0"/>
        <a:buChar char="•"/>
        <a:defRPr sz="2800" kern="1200">
          <a:solidFill>
            <a:schemeClr val="tx2"/>
          </a:solidFill>
          <a:latin typeface="+mn-lt"/>
          <a:ea typeface="+mn-ea"/>
          <a:cs typeface="+mn-cs"/>
        </a:defRPr>
      </a:lvl1pPr>
      <a:lvl2pPr marL="685800" indent="-336550" algn="l" defTabSz="914400" rtl="0" eaLnBrk="1" latinLnBrk="0" hangingPunct="1">
        <a:spcBef>
          <a:spcPts val="600"/>
        </a:spcBef>
        <a:buClr>
          <a:schemeClr val="tx2"/>
        </a:buClr>
        <a:buFont typeface="Candara" pitchFamily="34" charset="0"/>
        <a:buChar char="•"/>
        <a:defRPr sz="2600" kern="1200">
          <a:solidFill>
            <a:schemeClr val="tx2"/>
          </a:solidFill>
          <a:latin typeface="+mn-lt"/>
          <a:ea typeface="+mn-ea"/>
          <a:cs typeface="+mn-cs"/>
        </a:defRPr>
      </a:lvl2pPr>
      <a:lvl3pPr marL="1035050" indent="-349250" algn="l" defTabSz="914400" rtl="0" eaLnBrk="1" latinLnBrk="0" hangingPunct="1">
        <a:spcBef>
          <a:spcPts val="600"/>
        </a:spcBef>
        <a:buClr>
          <a:schemeClr val="accent1">
            <a:lumMod val="60000"/>
            <a:lumOff val="40000"/>
          </a:schemeClr>
        </a:buClr>
        <a:buFont typeface="Candara" pitchFamily="34" charset="0"/>
        <a:buChar char="•"/>
        <a:defRPr sz="2400" kern="1200">
          <a:solidFill>
            <a:schemeClr val="tx2"/>
          </a:solidFill>
          <a:latin typeface="+mn-lt"/>
          <a:ea typeface="+mn-ea"/>
          <a:cs typeface="+mn-cs"/>
        </a:defRPr>
      </a:lvl3pPr>
      <a:lvl4pPr marL="1371600" indent="-336550" algn="l" defTabSz="914400" rtl="0" eaLnBrk="1" latinLnBrk="0" hangingPunct="1">
        <a:spcBef>
          <a:spcPts val="600"/>
        </a:spcBef>
        <a:buClr>
          <a:schemeClr val="tx2"/>
        </a:buClr>
        <a:buFont typeface="Candara" pitchFamily="34" charset="0"/>
        <a:buChar char="•"/>
        <a:defRPr sz="2200" kern="1200">
          <a:solidFill>
            <a:schemeClr val="tx2"/>
          </a:solidFill>
          <a:latin typeface="+mn-lt"/>
          <a:ea typeface="+mn-ea"/>
          <a:cs typeface="+mn-cs"/>
        </a:defRPr>
      </a:lvl4pPr>
      <a:lvl5pPr marL="1720850" indent="-349250" algn="l" defTabSz="914400" rtl="0" eaLnBrk="1" latinLnBrk="0" hangingPunct="1">
        <a:spcBef>
          <a:spcPts val="600"/>
        </a:spcBef>
        <a:buClr>
          <a:schemeClr val="accent1">
            <a:lumMod val="60000"/>
            <a:lumOff val="40000"/>
          </a:schemeClr>
        </a:buClr>
        <a:buFont typeface="Candara" pitchFamily="34" charset="0"/>
        <a:buChar char="•"/>
        <a:defRPr sz="2000" kern="1200">
          <a:solidFill>
            <a:schemeClr val="tx2"/>
          </a:solidFill>
          <a:latin typeface="+mn-lt"/>
          <a:ea typeface="+mn-ea"/>
          <a:cs typeface="+mn-cs"/>
        </a:defRPr>
      </a:lvl5pPr>
      <a:lvl6pPr marL="2055813"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6pPr>
      <a:lvl7pPr marL="2398713"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7pPr>
      <a:lvl8pPr marL="2743200"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8pPr>
      <a:lvl9pPr marL="3087688"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Problem Solving and Decision Making</a:t>
            </a:r>
          </a:p>
        </p:txBody>
      </p:sp>
      <p:sp>
        <p:nvSpPr>
          <p:cNvPr id="3" name="Subtitle 2"/>
          <p:cNvSpPr>
            <a:spLocks noGrp="1"/>
          </p:cNvSpPr>
          <p:nvPr>
            <p:ph type="subTitle" idx="1"/>
          </p:nvPr>
        </p:nvSpPr>
        <p:spPr/>
        <p:txBody>
          <a:bodyPr>
            <a:normAutofit fontScale="70000" lnSpcReduction="20000"/>
          </a:bodyPr>
          <a:lstStyle/>
          <a:p>
            <a:r>
              <a:rPr lang="en-US" dirty="0"/>
              <a:t>Corina Reveles</a:t>
            </a:r>
          </a:p>
          <a:p>
            <a:r>
              <a:rPr lang="en-US" dirty="0"/>
              <a:t>Martha Vazquez</a:t>
            </a:r>
          </a:p>
          <a:p>
            <a:r>
              <a:rPr lang="en-US" dirty="0"/>
              <a:t>Monique Townsend</a:t>
            </a:r>
          </a:p>
          <a:p>
            <a:r>
              <a:rPr lang="en-US" dirty="0"/>
              <a:t>Katherine Ortega</a:t>
            </a:r>
          </a:p>
        </p:txBody>
      </p:sp>
    </p:spTree>
    <p:extLst>
      <p:ext uri="{BB962C8B-B14F-4D97-AF65-F5344CB8AC3E}">
        <p14:creationId xmlns:p14="http://schemas.microsoft.com/office/powerpoint/2010/main" val="330249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pPr algn="ctr"/>
            <a:r>
              <a:rPr lang="en-US" dirty="0"/>
              <a:t>What is problem solving and decision making</a:t>
            </a:r>
          </a:p>
          <a:p>
            <a:pPr algn="ctr"/>
            <a:r>
              <a:rPr lang="en-US" dirty="0"/>
              <a:t>Describing the scenario</a:t>
            </a:r>
          </a:p>
          <a:p>
            <a:pPr algn="ctr"/>
            <a:r>
              <a:rPr lang="en-US" dirty="0"/>
              <a:t>Making decisions to solve the problem</a:t>
            </a:r>
          </a:p>
          <a:p>
            <a:pPr algn="ctr"/>
            <a:r>
              <a:rPr lang="en-US" dirty="0"/>
              <a:t>Problem solving strategies</a:t>
            </a:r>
          </a:p>
          <a:p>
            <a:pPr algn="ctr"/>
            <a:r>
              <a:rPr lang="en-US" dirty="0"/>
              <a:t>Analyzing the role of perception, attention, memory, and language</a:t>
            </a:r>
          </a:p>
        </p:txBody>
      </p:sp>
    </p:spTree>
    <p:extLst>
      <p:ext uri="{BB962C8B-B14F-4D97-AF65-F5344CB8AC3E}">
        <p14:creationId xmlns:p14="http://schemas.microsoft.com/office/powerpoint/2010/main" val="59931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Solving &amp; Decision Making</a:t>
            </a:r>
          </a:p>
        </p:txBody>
      </p:sp>
      <p:sp>
        <p:nvSpPr>
          <p:cNvPr id="3" name="Content Placeholder 2"/>
          <p:cNvSpPr>
            <a:spLocks noGrp="1"/>
          </p:cNvSpPr>
          <p:nvPr>
            <p:ph idx="1"/>
          </p:nvPr>
        </p:nvSpPr>
        <p:spPr>
          <a:xfrm>
            <a:off x="792162" y="1761565"/>
            <a:ext cx="7991301" cy="5096435"/>
          </a:xfrm>
        </p:spPr>
        <p:txBody>
          <a:bodyPr>
            <a:normAutofit fontScale="92500" lnSpcReduction="20000"/>
          </a:bodyPr>
          <a:lstStyle/>
          <a:p>
            <a:r>
              <a:rPr lang="en-US" b="1" u="sng" dirty="0"/>
              <a:t>Problem solving </a:t>
            </a:r>
            <a:r>
              <a:rPr lang="en-US" dirty="0"/>
              <a:t>is the process of working through details of a problem to reach a solution. Problem solving may include mathematical or systematic operations and can be a gauge of an individual's critical thinking skills.</a:t>
            </a:r>
          </a:p>
          <a:p>
            <a:r>
              <a:rPr lang="en-US" b="1" u="sng" dirty="0"/>
              <a:t>Decision making </a:t>
            </a:r>
            <a:r>
              <a:rPr lang="en-US" dirty="0"/>
              <a:t>is the thought process of selecting a logical choice from the available options. When trying to make a good decision, a person must weight the positives and negatives of each option, and consider all the negatives of each option, and consider all the alternatives. For effective decision making, a person must be able to forecast the outcome of each option as well, and based on all these items, determine which option is the best for that particular situation.</a:t>
            </a:r>
          </a:p>
        </p:txBody>
      </p:sp>
    </p:spTree>
    <p:extLst>
      <p:ext uri="{BB962C8B-B14F-4D97-AF65-F5344CB8AC3E}">
        <p14:creationId xmlns:p14="http://schemas.microsoft.com/office/powerpoint/2010/main" val="349362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a:t>
            </a:r>
          </a:p>
        </p:txBody>
      </p:sp>
      <p:sp>
        <p:nvSpPr>
          <p:cNvPr id="3" name="Content Placeholder 2"/>
          <p:cNvSpPr>
            <a:spLocks noGrp="1"/>
          </p:cNvSpPr>
          <p:nvPr>
            <p:ph idx="1"/>
          </p:nvPr>
        </p:nvSpPr>
        <p:spPr/>
        <p:txBody>
          <a:bodyPr>
            <a:normAutofit fontScale="70000" lnSpcReduction="20000"/>
          </a:bodyPr>
          <a:lstStyle/>
          <a:p>
            <a:r>
              <a:rPr lang="en-US" dirty="0"/>
              <a:t>John has been newly hired into a supervisory role. He has six direct reports. Three have worked for the company less than five years; the other three have more than ten years in the department. Overall, John has been impressed with the staff’s dedication to serving the department’s administrative needs and responding to requests from clients and other departments. However, he has observed that one of the long time staff members, Marie, seems to take a long time with any of her assignments and is avoided by most of the other staff requesting her services. Her behavior strikes him as unwelcoming and he has overheard her raise her voice a few times. When John brought up the issue with his boss, Noah, he says Marie gets the job done and is known for being hard to work with. This has been a long standing issue and the last supervisor did little to change the situation. Noah is also new to his role and wants to have a high performing office. Noah wants you to address Marie’s behavior.</a:t>
            </a:r>
          </a:p>
        </p:txBody>
      </p:sp>
    </p:spTree>
    <p:extLst>
      <p:ext uri="{BB962C8B-B14F-4D97-AF65-F5344CB8AC3E}">
        <p14:creationId xmlns:p14="http://schemas.microsoft.com/office/powerpoint/2010/main" val="3183157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Decisions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04487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Solving Strategies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7016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Roles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57335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6434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22340921"/>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fusion">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Infusion">
      <a:majorFont>
        <a:latin typeface="Mistral"/>
        <a:ea typeface=""/>
        <a:cs typeface=""/>
        <a:font script="Jpan" typeface="ＤＦＰ行書体"/>
        <a:font script="Hans" typeface="宋体"/>
        <a:font script="Hant" typeface="新細明體"/>
      </a:majorFont>
      <a:minorFont>
        <a:latin typeface="Candara"/>
        <a:ea typeface=""/>
        <a:cs typeface=""/>
        <a:font script="Jpan" typeface="メイリオ"/>
        <a:font script="Hans" typeface="宋体"/>
        <a:font script="Hant" typeface="新細明體"/>
      </a:minorFont>
    </a:fontScheme>
    <a:fmtScheme name="Infusion">
      <a:fillStyleLst>
        <a:solidFill>
          <a:schemeClr val="phClr"/>
        </a:solidFill>
        <a:blipFill rotWithShape="1">
          <a:blip xmlns:r="http://schemas.openxmlformats.org/officeDocument/2006/relationships" r:embed="rId1">
            <a:duotone>
              <a:schemeClr val="phClr">
                <a:shade val="70000"/>
                <a:satMod val="120000"/>
              </a:schemeClr>
              <a:schemeClr val="phClr">
                <a:tint val="70000"/>
                <a:satMod val="300000"/>
                <a:lumMod val="125000"/>
              </a:schemeClr>
            </a:duotone>
          </a:blip>
          <a:tile tx="0" ty="0" sx="50000" sy="50000" flip="none" algn="tl"/>
        </a:blipFill>
        <a:blipFill rotWithShape="1">
          <a:blip xmlns:r="http://schemas.openxmlformats.org/officeDocument/2006/relationships" r:embed="rId2">
            <a:duotone>
              <a:schemeClr val="phClr">
                <a:shade val="70000"/>
                <a:satMod val="120000"/>
              </a:schemeClr>
              <a:schemeClr val="phClr">
                <a:tint val="70000"/>
                <a:satMod val="135000"/>
              </a:schemeClr>
            </a:duotone>
          </a:blip>
          <a:tile tx="0" ty="0" sx="40000" sy="40000" flip="none" algn="tl"/>
        </a:blipFill>
      </a:fillStyleLst>
      <a:lnStyleLst>
        <a:ln w="38100" cap="flat" cmpd="sng" algn="ctr">
          <a:solidFill>
            <a:schemeClr val="phClr">
              <a:alpha val="70000"/>
              <a:satMod val="105000"/>
            </a:schemeClr>
          </a:solidFill>
          <a:prstDash val="solid"/>
          <a:miter/>
        </a:ln>
        <a:ln w="50800" cap="flat" cmpd="sng" algn="ctr">
          <a:solidFill>
            <a:schemeClr val="phClr">
              <a:alpha val="50000"/>
            </a:schemeClr>
          </a:solidFill>
          <a:prstDash val="solid"/>
          <a:miter/>
        </a:ln>
        <a:ln w="88900" cap="flat" cmpd="sng" algn="ctr">
          <a:solidFill>
            <a:schemeClr val="phClr">
              <a:alpha val="40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innerShdw blurRad="190500" dir="13500000">
              <a:srgbClr val="000000">
                <a:alpha val="50000"/>
              </a:srgbClr>
            </a:innerShdw>
            <a:outerShdw blurRad="38100" dist="25400" dir="5400000" rotWithShape="0">
              <a:srgbClr val="000000">
                <a:alpha val="50000"/>
              </a:srgbClr>
            </a:outerShdw>
          </a:effectLst>
        </a:effectStyle>
      </a:effectStyleLst>
      <a:bgFillStyleLst>
        <a:blipFill rotWithShape="1">
          <a:blip xmlns:r="http://schemas.openxmlformats.org/officeDocument/2006/relationships" r:embed="rId3">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4">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5">
            <a:duotone>
              <a:schemeClr val="phClr">
                <a:shade val="70000"/>
                <a:satMod val="500000"/>
                <a:lumMod val="50000"/>
              </a:schemeClr>
              <a:schemeClr val="phClr">
                <a:satMod val="800000"/>
                <a:lum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Infusion.thmx</Template>
  <TotalTime>47</TotalTime>
  <Words>380</Words>
  <Application>Microsoft Office PowerPoint</Application>
  <PresentationFormat>On-screen Show (4:3)</PresentationFormat>
  <Paragraphs>21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Candara</vt:lpstr>
      <vt:lpstr>Mistral</vt:lpstr>
      <vt:lpstr>Infusion</vt:lpstr>
      <vt:lpstr>Problem Solving and Decision Making</vt:lpstr>
      <vt:lpstr>Overview</vt:lpstr>
      <vt:lpstr>Problem Solving &amp; Decision Making</vt:lpstr>
      <vt:lpstr>Scenario</vt:lpstr>
      <vt:lpstr>Major Decisions</vt:lpstr>
      <vt:lpstr>Problem Solving Strategies</vt:lpstr>
      <vt:lpstr>Analyzing Roles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Solving and Decision Making</dc:title>
  <dc:creator>Corina Reveles</dc:creator>
  <cp:lastModifiedBy>Martha</cp:lastModifiedBy>
  <cp:revision>4</cp:revision>
  <dcterms:created xsi:type="dcterms:W3CDTF">2016-03-12T17:58:08Z</dcterms:created>
  <dcterms:modified xsi:type="dcterms:W3CDTF">2016-03-14T03:03:11Z</dcterms:modified>
</cp:coreProperties>
</file>