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0" r:id="rId1"/>
    <p:sldMasterId id="2147484064" r:id="rId2"/>
  </p:sldMasterIdLst>
  <p:notesMasterIdLst>
    <p:notesMasterId r:id="rId4"/>
  </p:notesMasterIdLst>
  <p:sldIdLst>
    <p:sldId id="337" r:id="rId3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08">
          <p15:clr>
            <a:srgbClr val="A4A3A4"/>
          </p15:clr>
        </p15:guide>
        <p15:guide id="2" pos="288">
          <p15:clr>
            <a:srgbClr val="A4A3A4"/>
          </p15:clr>
        </p15:guide>
        <p15:guide id="3" pos="5424">
          <p15:clr>
            <a:srgbClr val="A4A3A4"/>
          </p15:clr>
        </p15:guide>
        <p15:guide id="4" pos="300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yan Gambrel" initials="BG" lastIdx="1" clrIdx="0">
    <p:extLst/>
  </p:cmAuthor>
  <p:cmAuthor id="2" name="Rich Kershner" initials="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33"/>
    <a:srgbClr val="4EB857"/>
    <a:srgbClr val="009933"/>
    <a:srgbClr val="0072C6"/>
    <a:srgbClr val="0000FF"/>
    <a:srgbClr val="000066"/>
    <a:srgbClr val="0000CC"/>
    <a:srgbClr val="DECD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73" autoAdjust="0"/>
    <p:restoredTop sz="82660" autoAdjust="0"/>
  </p:normalViewPr>
  <p:slideViewPr>
    <p:cSldViewPr>
      <p:cViewPr varScale="1">
        <p:scale>
          <a:sx n="74" d="100"/>
          <a:sy n="74" d="100"/>
        </p:scale>
        <p:origin x="-1476" y="-96"/>
      </p:cViewPr>
      <p:guideLst>
        <p:guide orient="horz" pos="1008"/>
        <p:guide pos="288"/>
        <p:guide pos="5424"/>
        <p:guide pos="30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280ED1C-4248-4D12-A428-232B8B03309D}" type="datetimeFigureOut">
              <a:rPr lang="en-US"/>
              <a:pPr>
                <a:defRPr/>
              </a:pPr>
              <a:t>11/8/2016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28BCDC7-795C-45EE-A9AA-E637D74161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74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Excel provides two useful tools for adding visual keys to data that provide the user with information about how each entry within a data range relates to those </a:t>
            </a:r>
          </a:p>
          <a:p>
            <a:r>
              <a:rPr lang="en-US" dirty="0" smtClean="0"/>
              <a:t>around it: conditional formatting and </a:t>
            </a:r>
            <a:r>
              <a:rPr lang="en-US" dirty="0" err="1" smtClean="0"/>
              <a:t>sparklines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You can make worksheet data easier to interpret by using conditional formatting to format cells based on their values. If a value meets a particular condition, Excel applies the formatting; if it doesn’t, the formatting is not applied.</a:t>
            </a:r>
          </a:p>
          <a:p>
            <a:r>
              <a:rPr lang="en-US" dirty="0" smtClean="0"/>
              <a:t>You set up conditional formatting by specifying the condition, which is called a formatting rule.</a:t>
            </a:r>
          </a:p>
          <a:p>
            <a:endParaRPr lang="en-US" dirty="0" smtClean="0"/>
          </a:p>
          <a:p>
            <a:r>
              <a:rPr lang="en-US" dirty="0" smtClean="0"/>
              <a:t>Data bars Fill a portion of each cell corresponding to the relationship of the cell’s data to the rest of the data in the selected range.</a:t>
            </a:r>
          </a:p>
          <a:p>
            <a:endParaRPr lang="en-US" dirty="0" smtClean="0"/>
          </a:p>
          <a:p>
            <a:r>
              <a:rPr lang="en-US" dirty="0" smtClean="0"/>
              <a:t>Icon sets Insert an icon from a selected set that corresponds to the relationship of the cell’s data to the rest of the data in the selected range.</a:t>
            </a:r>
          </a:p>
          <a:p>
            <a:endParaRPr lang="en-US" dirty="0" smtClean="0"/>
          </a:p>
          <a:p>
            <a:r>
              <a:rPr lang="en-US" dirty="0" smtClean="0"/>
              <a:t>You can define multiple conditions for the same range of cells or table.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BCDC7-795C-45EE-A9AA-E637D741618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05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245225"/>
            <a:ext cx="2414336" cy="476250"/>
          </a:xfr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r>
              <a:rPr lang="en-US" dirty="0" smtClean="0"/>
              <a:t>© 2014, John Wiley &amp; Sons, Inc.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795336" y="6245225"/>
            <a:ext cx="3681664" cy="476250"/>
          </a:xfr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77000" y="6245225"/>
            <a:ext cx="2185736" cy="476250"/>
          </a:xfr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fld id="{240459FF-3F71-4B7E-B046-907AA8018B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82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4pPr>
              <a:defRPr>
                <a:latin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2D24E-22F0-472D-A177-7290747F4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1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>
            <a:lvl4pPr>
              <a:defRPr>
                <a:latin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2DE83-7917-4EFF-B203-C419F0B29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10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chemeClr val="bg1"/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7066C-25CD-4A3B-B69F-B91E783C25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06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0B06-8FFF-9143-9FB0-D43CF08582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25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24019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73146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4877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740888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10677"/>
      </p:ext>
    </p:extLst>
  </p:cSld>
  <p:clrMapOvr>
    <a:masterClrMapping/>
  </p:clrMapOvr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92684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72C6"/>
              </a:buClr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743200" y="6245225"/>
            <a:ext cx="3657600" cy="476250"/>
          </a:xfr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r>
              <a:rPr lang="en-US" dirty="0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fld id="{4453F413-A379-4AA4-A6AE-7C7FDF82C38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0683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94571"/>
      </p:ext>
    </p:extLst>
  </p:cSld>
  <p:clrMapOvr>
    <a:masterClrMapping/>
  </p:clrMapOvr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3501"/>
      </p:ext>
    </p:extLst>
  </p:cSld>
  <p:clrMapOvr>
    <a:masterClrMapping/>
  </p:clrMapOvr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26323"/>
      </p:ext>
    </p:extLst>
  </p:cSld>
  <p:clrMapOvr>
    <a:masterClrMapping/>
  </p:clrMapOvr>
  <p:hf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17123"/>
      </p:ext>
    </p:extLst>
  </p:cSld>
  <p:clrMapOvr>
    <a:masterClrMapping/>
  </p:clrMapOvr>
  <p:hf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05094"/>
      </p:ext>
    </p:extLst>
  </p:cSld>
  <p:clrMapOvr>
    <a:masterClrMapping/>
  </p:clrMapOvr>
  <p:hf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0B06-8FFF-9143-9FB0-D43CF08582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2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F097D-FD51-42BB-BF26-7FAFAC6D6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91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>
                <a:latin typeface="Segoe UI Light" panose="020B0502040204020203" pitchFamily="34" charset="0"/>
              </a:defRPr>
            </a:lvl4pPr>
            <a:lvl5pPr>
              <a:defRPr sz="1800">
                <a:latin typeface="Segoe UI Light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>
                <a:latin typeface="Segoe UI Light" panose="020B0502040204020203" pitchFamily="34" charset="0"/>
              </a:defRPr>
            </a:lvl4pPr>
            <a:lvl5pPr>
              <a:defRPr sz="1800">
                <a:latin typeface="Segoe UI Light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B5463-1AC5-44D9-A7E0-25B4A93314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0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>
                <a:latin typeface="Segoe UI Light" panose="020B0502040204020203" pitchFamily="34" charset="0"/>
              </a:defRPr>
            </a:lvl4pPr>
            <a:lvl5pPr>
              <a:defRPr sz="1600">
                <a:latin typeface="Segoe UI Light" panose="020B0502040204020203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>
                <a:latin typeface="Segoe UI Light" panose="020B0502040204020203" pitchFamily="34" charset="0"/>
              </a:defRPr>
            </a:lvl4pPr>
            <a:lvl5pPr>
              <a:defRPr sz="1600">
                <a:latin typeface="Segoe UI Light" panose="020B0502040204020203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C543E-908C-43D6-A406-AFACB94C8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08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FF6DF-3303-4C48-854A-FA250DD79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0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22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>
                <a:latin typeface="Segoe UI Light" panose="020B0502040204020203" pitchFamily="34" charset="0"/>
              </a:defRPr>
            </a:lvl4pPr>
            <a:lvl5pPr>
              <a:defRPr sz="2000">
                <a:latin typeface="Segoe UI Light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FCE9E-789B-4FAD-AE65-1A54666FD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51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4E121-91E1-4C60-A5AB-A63ED2F86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73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7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" y="328613"/>
            <a:ext cx="8532813" cy="6197600"/>
          </a:xfrm>
          <a:prstGeom prst="rect">
            <a:avLst/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5546"/>
            <a:ext cx="8306809" cy="6033870"/>
          </a:xfrm>
          <a:prstGeom prst="roundRect">
            <a:avLst>
              <a:gd name="adj" fmla="val 2127"/>
            </a:avLst>
          </a:prstGeom>
          <a:noFill/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030" name="Straight Connector 7"/>
          <p:cNvCxnSpPr>
            <a:cxnSpLocks noChangeShapeType="1"/>
          </p:cNvCxnSpPr>
          <p:nvPr/>
        </p:nvCxnSpPr>
        <p:spPr bwMode="auto">
          <a:xfrm>
            <a:off x="533400" y="1447800"/>
            <a:ext cx="8077200" cy="1588"/>
          </a:xfrm>
          <a:prstGeom prst="line">
            <a:avLst/>
          </a:prstGeom>
          <a:noFill/>
          <a:ln w="57150" algn="ctr">
            <a:solidFill>
              <a:srgbClr val="0072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05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© 2014, John Wiley &amp; Sons, Inc.</a:t>
            </a:r>
            <a:endParaRPr lang="en-US" dirty="0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9403" y="6245225"/>
            <a:ext cx="388519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5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5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7233"/>
          </a:solidFill>
          <a:effectLst>
            <a:outerShdw blurRad="38100" dist="38100" dir="2700000" algn="tl">
              <a:schemeClr val="bg1"/>
            </a:outerShdw>
          </a:effectLst>
          <a:latin typeface="Segoe UI Semibold" panose="020B0702040204020203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7233"/>
        </a:buClr>
        <a:buFont typeface="Arial"/>
        <a:buChar char="•"/>
        <a:defRPr sz="2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971550" indent="-514350" algn="l" rtl="0" eaLnBrk="1" fontAlgn="base" hangingPunct="1">
        <a:spcBef>
          <a:spcPct val="20000"/>
        </a:spcBef>
        <a:spcAft>
          <a:spcPct val="0"/>
        </a:spcAft>
        <a:buClr>
          <a:srgbClr val="007233"/>
        </a:buClr>
        <a:buFont typeface="+mj-lt"/>
        <a:buAutoNum type="arabicPeriod"/>
        <a:defRPr sz="2200">
          <a:solidFill>
            <a:schemeClr val="tx1"/>
          </a:solidFill>
          <a:latin typeface="Segoe UI Semilight" panose="020B0402040204020203" pitchFamily="34" charset="0"/>
          <a:cs typeface="Segoe UI Semilight" panose="020B0402040204020203" pitchFamily="34" charset="0"/>
        </a:defRPr>
      </a:lvl2pPr>
      <a:lvl3pPr marL="914400" indent="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None/>
        <a:defRPr sz="1400">
          <a:solidFill>
            <a:schemeClr val="tx1"/>
          </a:solidFill>
          <a:latin typeface="Segoe UI Light" panose="020B0502040204020203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72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  <p:sldLayoutId id="2147484076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200" dirty="0" smtClean="0"/>
              <a:t>Exercise </a:t>
            </a:r>
            <a:r>
              <a:rPr lang="en-US" sz="3200" dirty="0" smtClean="0"/>
              <a:t>11 </a:t>
            </a:r>
            <a:r>
              <a:rPr lang="en-US" sz="3200" dirty="0" smtClean="0"/>
              <a:t>– Pivot Table</a:t>
            </a:r>
            <a:endParaRPr lang="en-US" sz="320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305800" cy="5334000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Task1: </a:t>
            </a:r>
            <a:r>
              <a:rPr lang="en-US" sz="2000" dirty="0" smtClean="0"/>
              <a:t> </a:t>
            </a:r>
            <a:r>
              <a:rPr lang="en-US" sz="2000" dirty="0">
                <a:latin typeface="Segoe"/>
                <a:ea typeface="ＭＳ ゴシック"/>
              </a:rPr>
              <a:t>In the </a:t>
            </a:r>
            <a:r>
              <a:rPr lang="en-US" sz="2000" dirty="0" smtClean="0">
                <a:latin typeface="Segoe"/>
                <a:ea typeface="ＭＳ ゴシック"/>
              </a:rPr>
              <a:t>“12 School Test Data” </a:t>
            </a:r>
            <a:r>
              <a:rPr lang="en-US" sz="2000" dirty="0">
                <a:latin typeface="Segoe"/>
                <a:ea typeface="ＭＳ ゴシック"/>
              </a:rPr>
              <a:t>workbook, </a:t>
            </a:r>
            <a:r>
              <a:rPr lang="en-US" sz="2000" dirty="0" smtClean="0">
                <a:latin typeface="Segoe"/>
                <a:ea typeface="ＭＳ ゴシック"/>
              </a:rPr>
              <a:t>create a pivot table to see the average of </a:t>
            </a:r>
            <a:r>
              <a:rPr lang="en-US" sz="2000" dirty="0" err="1" smtClean="0">
                <a:latin typeface="Segoe"/>
                <a:ea typeface="ＭＳ ゴシック"/>
              </a:rPr>
              <a:t>ScaleScore</a:t>
            </a:r>
            <a:r>
              <a:rPr lang="en-US" sz="2000" dirty="0" smtClean="0">
                <a:latin typeface="Segoe"/>
                <a:ea typeface="ＭＳ ゴシック"/>
              </a:rPr>
              <a:t> by Proficiency Level.</a:t>
            </a:r>
            <a:r>
              <a:rPr lang="en-US" sz="2000" dirty="0" smtClean="0"/>
              <a:t> </a:t>
            </a:r>
            <a:endParaRPr lang="en-US" sz="2000" dirty="0" smtClean="0">
              <a:latin typeface="Segoe"/>
              <a:ea typeface="ＭＳ ゴシック"/>
            </a:endParaRP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Task2:  </a:t>
            </a:r>
            <a:r>
              <a:rPr lang="en-US" sz="2000" dirty="0" smtClean="0">
                <a:latin typeface="Segoe"/>
                <a:ea typeface="ＭＳ ゴシック"/>
              </a:rPr>
              <a:t>Create a pivot table to see the count of grade by Proficiency Level (row) and Grade (column). </a:t>
            </a: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Task3</a:t>
            </a:r>
            <a:r>
              <a:rPr lang="en-US" sz="2000" dirty="0" smtClean="0"/>
              <a:t>:  </a:t>
            </a:r>
            <a:r>
              <a:rPr lang="en-US" sz="2000" dirty="0" smtClean="0">
                <a:latin typeface="Segoe"/>
                <a:ea typeface="ＭＳ ゴシック"/>
              </a:rPr>
              <a:t>Add </a:t>
            </a:r>
            <a:r>
              <a:rPr lang="en-US" sz="2000" b="1" dirty="0">
                <a:latin typeface="Segoe"/>
                <a:ea typeface="ＭＳ ゴシック"/>
              </a:rPr>
              <a:t>Test</a:t>
            </a:r>
            <a:r>
              <a:rPr lang="en-US" sz="2000" dirty="0">
                <a:latin typeface="Segoe"/>
                <a:ea typeface="ＭＳ ゴシック"/>
              </a:rPr>
              <a:t> field to the FILTERS </a:t>
            </a:r>
            <a:r>
              <a:rPr lang="en-US" sz="2000" dirty="0" smtClean="0">
                <a:latin typeface="Segoe"/>
                <a:ea typeface="ＭＳ ゴシック"/>
              </a:rPr>
              <a:t>area and display the pivot table for </a:t>
            </a:r>
            <a:r>
              <a:rPr lang="en-US" sz="2000" b="1" dirty="0" smtClean="0">
                <a:latin typeface="Segoe"/>
                <a:ea typeface="ＭＳ ゴシック"/>
              </a:rPr>
              <a:t>Math</a:t>
            </a:r>
            <a:r>
              <a:rPr lang="en-US" sz="2000" dirty="0" smtClean="0">
                <a:latin typeface="Segoe"/>
                <a:ea typeface="ＭＳ ゴシック"/>
              </a:rPr>
              <a:t>.</a:t>
            </a: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Task4:  </a:t>
            </a:r>
            <a:r>
              <a:rPr lang="en-US" sz="2000" dirty="0" smtClean="0">
                <a:latin typeface="Segoe"/>
                <a:ea typeface="ＭＳ ゴシック"/>
              </a:rPr>
              <a:t>Create a pivot chart to display the count of Grade by Grade (X Axis) and Proficiency Level (Legend).</a:t>
            </a: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Task5: </a:t>
            </a:r>
            <a:r>
              <a:rPr lang="en-US" sz="2000" dirty="0">
                <a:latin typeface="Segoe"/>
                <a:ea typeface="ＭＳ ゴシック"/>
              </a:rPr>
              <a:t>Add </a:t>
            </a:r>
            <a:r>
              <a:rPr lang="en-US" sz="2000" b="1" dirty="0">
                <a:latin typeface="Segoe"/>
                <a:ea typeface="ＭＳ ゴシック"/>
              </a:rPr>
              <a:t>Test</a:t>
            </a:r>
            <a:r>
              <a:rPr lang="en-US" sz="2000" dirty="0">
                <a:latin typeface="Segoe"/>
                <a:ea typeface="ＭＳ ゴシック"/>
              </a:rPr>
              <a:t> field to the FILTERS area and </a:t>
            </a:r>
            <a:r>
              <a:rPr lang="en-US" sz="2000" dirty="0" smtClean="0">
                <a:latin typeface="Segoe"/>
                <a:ea typeface="ＭＳ ゴシック"/>
              </a:rPr>
              <a:t>display </a:t>
            </a:r>
            <a:r>
              <a:rPr lang="en-US" sz="2000" dirty="0">
                <a:latin typeface="Segoe"/>
                <a:ea typeface="ＭＳ ゴシック"/>
              </a:rPr>
              <a:t>the </a:t>
            </a:r>
            <a:r>
              <a:rPr lang="en-US" sz="2000" dirty="0" smtClean="0">
                <a:latin typeface="Segoe"/>
                <a:ea typeface="ＭＳ ゴシック"/>
              </a:rPr>
              <a:t>data </a:t>
            </a:r>
            <a:r>
              <a:rPr lang="en-US" sz="2000" dirty="0">
                <a:latin typeface="Segoe"/>
                <a:ea typeface="ＭＳ ゴシック"/>
              </a:rPr>
              <a:t>for </a:t>
            </a:r>
            <a:r>
              <a:rPr lang="en-US" sz="2000" b="1" dirty="0" smtClean="0">
                <a:latin typeface="Segoe"/>
                <a:ea typeface="ＭＳ ゴシック"/>
              </a:rPr>
              <a:t>Science</a:t>
            </a:r>
            <a:r>
              <a:rPr lang="en-US" sz="2000" dirty="0" smtClean="0">
                <a:latin typeface="Segoe"/>
                <a:ea typeface="ＭＳ ゴシック"/>
              </a:rPr>
              <a:t>.</a:t>
            </a: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Task6:  </a:t>
            </a:r>
            <a:r>
              <a:rPr lang="en-US" sz="2000" dirty="0" smtClean="0">
                <a:latin typeface="Segoe"/>
                <a:ea typeface="ＭＳ ゴシック"/>
              </a:rPr>
              <a:t>Add </a:t>
            </a:r>
            <a:r>
              <a:rPr lang="en-US" sz="2000" dirty="0">
                <a:latin typeface="Segoe"/>
                <a:ea typeface="ＭＳ ゴシック"/>
              </a:rPr>
              <a:t>a label that says </a:t>
            </a:r>
            <a:r>
              <a:rPr lang="en-US" sz="2000" b="1" dirty="0">
                <a:latin typeface="Segoe"/>
                <a:ea typeface="ＭＳ ゴシック"/>
              </a:rPr>
              <a:t>Student Science Test Scores</a:t>
            </a:r>
            <a:r>
              <a:rPr lang="en-US" sz="2000" dirty="0">
                <a:latin typeface="Segoe"/>
                <a:ea typeface="ＭＳ ゴシック"/>
              </a:rPr>
              <a:t> and make this label </a:t>
            </a:r>
            <a:r>
              <a:rPr lang="en-US" sz="2000" b="1" dirty="0">
                <a:latin typeface="Segoe"/>
                <a:ea typeface="ＭＳ ゴシック"/>
              </a:rPr>
              <a:t>Bold</a:t>
            </a:r>
            <a:r>
              <a:rPr lang="en-US" sz="2000" dirty="0">
                <a:latin typeface="Segoe"/>
                <a:ea typeface="ＭＳ ゴシック"/>
              </a:rPr>
              <a:t> and </a:t>
            </a:r>
            <a:r>
              <a:rPr lang="en-US" sz="2000" b="1" dirty="0">
                <a:latin typeface="Segoe"/>
                <a:ea typeface="ＭＳ ゴシック"/>
              </a:rPr>
              <a:t>18</a:t>
            </a:r>
            <a:r>
              <a:rPr lang="en-US" sz="2000" dirty="0">
                <a:latin typeface="Segoe"/>
                <a:ea typeface="ＭＳ ゴシック"/>
              </a:rPr>
              <a:t> </a:t>
            </a:r>
            <a:r>
              <a:rPr lang="en-US" sz="2000" dirty="0" smtClean="0">
                <a:latin typeface="Segoe"/>
                <a:ea typeface="ＭＳ ゴシック"/>
              </a:rPr>
              <a:t>points.</a:t>
            </a: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Task7:  </a:t>
            </a:r>
            <a:r>
              <a:rPr lang="en-US" sz="2000" dirty="0" smtClean="0">
                <a:latin typeface="Segoe"/>
                <a:ea typeface="ＭＳ ゴシック"/>
              </a:rPr>
              <a:t>Move </a:t>
            </a:r>
            <a:r>
              <a:rPr lang="en-US" sz="2000" dirty="0">
                <a:latin typeface="Segoe"/>
                <a:ea typeface="ＭＳ ゴシック"/>
              </a:rPr>
              <a:t>the Advanced column to between Proficient and Grand Total</a:t>
            </a:r>
            <a:r>
              <a:rPr lang="en-US" sz="2000" dirty="0" smtClean="0">
                <a:latin typeface="Segoe"/>
                <a:ea typeface="ＭＳ ゴシック"/>
              </a:rPr>
              <a:t>. </a:t>
            </a:r>
            <a:r>
              <a:rPr lang="en-US" sz="2000" dirty="0">
                <a:latin typeface="Segoe"/>
                <a:ea typeface="ＭＳ ゴシック"/>
              </a:rPr>
              <a:t>Move the </a:t>
            </a:r>
            <a:r>
              <a:rPr lang="en-US" sz="2000" dirty="0" smtClean="0">
                <a:latin typeface="Segoe"/>
                <a:ea typeface="ＭＳ ゴシック"/>
              </a:rPr>
              <a:t>Unsatisfactory </a:t>
            </a:r>
            <a:r>
              <a:rPr lang="en-US" sz="2000" dirty="0">
                <a:latin typeface="Segoe"/>
                <a:ea typeface="ＭＳ ゴシック"/>
              </a:rPr>
              <a:t>column to between </a:t>
            </a:r>
            <a:r>
              <a:rPr lang="en-US" sz="2000" dirty="0" smtClean="0">
                <a:latin typeface="Segoe"/>
                <a:ea typeface="ＭＳ ゴシック"/>
              </a:rPr>
              <a:t>No Score </a:t>
            </a:r>
            <a:r>
              <a:rPr lang="en-US" sz="2000" dirty="0">
                <a:latin typeface="Segoe"/>
                <a:ea typeface="ＭＳ ゴシック"/>
              </a:rPr>
              <a:t>and </a:t>
            </a:r>
            <a:r>
              <a:rPr lang="en-US" sz="2000" dirty="0" smtClean="0">
                <a:latin typeface="Segoe"/>
                <a:ea typeface="ＭＳ ゴシック"/>
              </a:rPr>
              <a:t>Partially Proficient. </a:t>
            </a:r>
            <a:endParaRPr lang="en-US" sz="2000" dirty="0">
              <a:latin typeface="Segoe"/>
              <a:ea typeface="ＭＳ ゴシック"/>
            </a:endParaRP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000" dirty="0">
              <a:latin typeface="Segoe"/>
              <a:ea typeface="ＭＳ ゴシック"/>
            </a:endParaRP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000" dirty="0">
              <a:latin typeface="Segoe"/>
              <a:ea typeface="ＭＳ ゴシック"/>
            </a:endParaRPr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0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0B06-8FFF-9143-9FB0-D43CF085827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193988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Design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5444</TotalTime>
  <Words>324</Words>
  <Application>Microsoft Office PowerPoint</Application>
  <PresentationFormat>화면 슬라이드 쇼(4:3)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template</vt:lpstr>
      <vt:lpstr>Office 테마</vt:lpstr>
      <vt:lpstr>Exercise 11 – Pivot Table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Box Twelve Communications, Inc.</dc:creator>
  <cp:lastModifiedBy>admin</cp:lastModifiedBy>
  <cp:revision>322</cp:revision>
  <dcterms:created xsi:type="dcterms:W3CDTF">2011-08-08T12:10:51Z</dcterms:created>
  <dcterms:modified xsi:type="dcterms:W3CDTF">2016-11-08T19:01:32Z</dcterms:modified>
</cp:coreProperties>
</file>