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5" r:id="rId9"/>
    <p:sldId id="266" r:id="rId10"/>
    <p:sldId id="267" r:id="rId11"/>
    <p:sldId id="268" r:id="rId12"/>
    <p:sldId id="271" r:id="rId13"/>
    <p:sldId id="272" r:id="rId14"/>
    <p:sldId id="273" r:id="rId15"/>
    <p:sldId id="274" r:id="rId16"/>
    <p:sldId id="275" r:id="rId17"/>
    <p:sldId id="278" r:id="rId18"/>
    <p:sldId id="27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96" y="-6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B2FFC0F-90E7-4625-9AD5-55A7621AE6DD}" type="datetimeFigureOut">
              <a:rPr lang="en-US" smtClean="0"/>
              <a:pPr/>
              <a:t>4/25/2016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A909B1B-B282-4BC3-A4EE-D02322D0CBF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2FFC0F-90E7-4625-9AD5-55A7621AE6DD}"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909B1B-B282-4BC3-A4EE-D02322D0CBF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2FFC0F-90E7-4625-9AD5-55A7621AE6DD}"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909B1B-B282-4BC3-A4EE-D02322D0CBF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2FFC0F-90E7-4625-9AD5-55A7621AE6DD}"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909B1B-B282-4BC3-A4EE-D02322D0CBF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B2FFC0F-90E7-4625-9AD5-55A7621AE6DD}" type="datetimeFigureOut">
              <a:rPr lang="en-US" smtClean="0"/>
              <a:pPr/>
              <a:t>4/25/2016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909B1B-B282-4BC3-A4EE-D02322D0CBF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B2FFC0F-90E7-4625-9AD5-55A7621AE6DD}" type="datetimeFigureOut">
              <a:rPr lang="en-US" smtClean="0"/>
              <a:pPr/>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909B1B-B282-4BC3-A4EE-D02322D0CBF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B2FFC0F-90E7-4625-9AD5-55A7621AE6DD}" type="datetimeFigureOut">
              <a:rPr lang="en-US" smtClean="0"/>
              <a:pPr/>
              <a:t>4/25/2016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909B1B-B282-4BC3-A4EE-D02322D0CBF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B2FFC0F-90E7-4625-9AD5-55A7621AE6DD}" type="datetimeFigureOut">
              <a:rPr lang="en-US" smtClean="0"/>
              <a:pPr/>
              <a:t>4/25/2016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909B1B-B282-4BC3-A4EE-D02322D0CBF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2FFC0F-90E7-4625-9AD5-55A7621AE6DD}" type="datetimeFigureOut">
              <a:rPr lang="en-US" smtClean="0"/>
              <a:pPr/>
              <a:t>4/25/2016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909B1B-B282-4BC3-A4EE-D02322D0CBF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B2FFC0F-90E7-4625-9AD5-55A7621AE6DD}" type="datetimeFigureOut">
              <a:rPr lang="en-US" smtClean="0"/>
              <a:pPr/>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909B1B-B282-4BC3-A4EE-D02322D0CBF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B2FFC0F-90E7-4625-9AD5-55A7621AE6DD}" type="datetimeFigureOut">
              <a:rPr lang="en-US" smtClean="0"/>
              <a:pPr/>
              <a:t>4/25/2016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A909B1B-B282-4BC3-A4EE-D02322D0CBF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B2FFC0F-90E7-4625-9AD5-55A7621AE6DD}" type="datetimeFigureOut">
              <a:rPr lang="en-US" smtClean="0"/>
              <a:pPr/>
              <a:t>4/25/2016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A909B1B-B282-4BC3-A4EE-D02322D0CBF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en.wikipedia.org/w/index.php?title=New_"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3600" dirty="0" smtClean="0"/>
              <a:t>SEC 10K Project – Walgreen</a:t>
            </a:r>
            <a:br>
              <a:rPr lang="en-US" sz="3600" dirty="0" smtClean="0"/>
            </a:br>
            <a:endParaRPr lang="en-US" dirty="0"/>
          </a:p>
        </p:txBody>
      </p:sp>
      <p:sp>
        <p:nvSpPr>
          <p:cNvPr id="5" name="Subtitle 4"/>
          <p:cNvSpPr>
            <a:spLocks noGrp="1"/>
          </p:cNvSpPr>
          <p:nvPr>
            <p:ph type="subTitle" idx="1"/>
          </p:nvPr>
        </p:nvSpPr>
        <p:spPr/>
        <p:txBody>
          <a:bodyPr/>
          <a:lstStyle/>
          <a:p>
            <a:r>
              <a:rPr lang="en-US" sz="2800" dirty="0" smtClean="0"/>
              <a:t>Present by</a:t>
            </a:r>
            <a:br>
              <a:rPr lang="en-US" sz="2800" dirty="0" smtClean="0"/>
            </a:br>
            <a:r>
              <a:rPr lang="en-US" sz="2800" dirty="0" smtClean="0"/>
              <a:t>Andres </a:t>
            </a:r>
            <a:r>
              <a:rPr lang="en-US" sz="2800" dirty="0" err="1" smtClean="0"/>
              <a:t>Naranjo</a:t>
            </a:r>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Part D	</a:t>
            </a:r>
            <a:endParaRPr lang="en-US" dirty="0"/>
          </a:p>
        </p:txBody>
      </p:sp>
      <p:sp>
        <p:nvSpPr>
          <p:cNvPr id="8" name="Text Placeholder 7"/>
          <p:cNvSpPr>
            <a:spLocks noGrp="1"/>
          </p:cNvSpPr>
          <p:nvPr>
            <p:ph type="body" idx="1"/>
          </p:nvPr>
        </p:nvSpPr>
        <p:spPr/>
        <p:txBody>
          <a:bodyPr/>
          <a:lstStyle/>
          <a:p>
            <a:pPr marL="640080" lvl="2">
              <a:lnSpc>
                <a:spcPct val="200000"/>
              </a:lnSpc>
              <a:spcBef>
                <a:spcPts val="0"/>
              </a:spcBef>
            </a:pPr>
            <a:r>
              <a:rPr lang="en-US" i="1" u="sng" dirty="0" smtClean="0">
                <a:latin typeface="Times New Roman"/>
                <a:ea typeface="Times New Roman"/>
              </a:rPr>
              <a:t>Issues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Issues	</a:t>
            </a:r>
            <a:endParaRPr lang="en-US" dirty="0"/>
          </a:p>
        </p:txBody>
      </p:sp>
      <p:sp>
        <p:nvSpPr>
          <p:cNvPr id="5" name="Content Placeholder 4"/>
          <p:cNvSpPr>
            <a:spLocks noGrp="1"/>
          </p:cNvSpPr>
          <p:nvPr>
            <p:ph idx="1"/>
          </p:nvPr>
        </p:nvSpPr>
        <p:spPr/>
        <p:txBody>
          <a:bodyPr>
            <a:normAutofit fontScale="92500" lnSpcReduction="10000"/>
          </a:bodyPr>
          <a:lstStyle/>
          <a:p>
            <a:pPr marL="274320" lvl="2" indent="-274320">
              <a:buClr>
                <a:schemeClr val="accent3"/>
              </a:buClr>
              <a:buSzPct val="95000"/>
            </a:pPr>
            <a:r>
              <a:rPr lang="en-US" sz="2400" i="1" u="sng" dirty="0" smtClean="0"/>
              <a:t>International Issues</a:t>
            </a:r>
            <a:endParaRPr lang="en-US" sz="2400" dirty="0" smtClean="0"/>
          </a:p>
          <a:p>
            <a:pPr lvl="1"/>
            <a:r>
              <a:rPr lang="en-US" dirty="0" smtClean="0"/>
              <a:t>In connection with acquisitions, joint ventures or strategic investments outside the United States, Walgreen may   from time to time, in some instances enter into foreign currency contracts or other derivative </a:t>
            </a:r>
          </a:p>
          <a:p>
            <a:r>
              <a:rPr lang="en-US" i="1" u="sng" dirty="0" smtClean="0"/>
              <a:t>Demographic issues </a:t>
            </a:r>
          </a:p>
          <a:p>
            <a:pPr lvl="1"/>
            <a:r>
              <a:rPr lang="en-US" dirty="0" smtClean="0"/>
              <a:t>The Company's geographic dispersion and materiality helps offset the impact of temporary, localized economic and competitive conditions in individual markets.</a:t>
            </a:r>
          </a:p>
          <a:p>
            <a:pPr marL="274320" lvl="2" indent="-274320">
              <a:buClr>
                <a:schemeClr val="accent3"/>
              </a:buClr>
              <a:buSzPct val="95000"/>
            </a:pPr>
            <a:r>
              <a:rPr lang="en-US" sz="2400" i="1" u="sng" dirty="0" smtClean="0"/>
              <a:t>Internal Control Issues </a:t>
            </a:r>
            <a:endParaRPr lang="en-US" sz="2400" dirty="0" smtClean="0"/>
          </a:p>
          <a:p>
            <a:pPr lvl="1"/>
            <a:r>
              <a:rPr lang="en-US" dirty="0" smtClean="0"/>
              <a:t>Walgreens success depends on their ability to offer a superior shopping experience, a quality assortment of available merchandise and superior customer service.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Part E</a:t>
            </a:r>
            <a:endParaRPr lang="en-US" dirty="0"/>
          </a:p>
        </p:txBody>
      </p:sp>
      <p:sp>
        <p:nvSpPr>
          <p:cNvPr id="5" name="Text Placeholder 4"/>
          <p:cNvSpPr>
            <a:spLocks noGrp="1"/>
          </p:cNvSpPr>
          <p:nvPr>
            <p:ph type="body" idx="1"/>
          </p:nvPr>
        </p:nvSpPr>
        <p:spPr/>
        <p:txBody>
          <a:bodyPr/>
          <a:lstStyle/>
          <a:p>
            <a:r>
              <a:rPr lang="en-US" sz="2400" i="1" u="sng" dirty="0" smtClean="0">
                <a:latin typeface="Calibri"/>
                <a:ea typeface="Calibri"/>
                <a:cs typeface="Times New Roman"/>
              </a:rPr>
              <a:t>MD&amp;A section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5400" i="1" u="sng" dirty="0" smtClean="0">
                <a:ea typeface="Calibri"/>
                <a:cs typeface="Times New Roman"/>
              </a:rPr>
              <a:t>MD&amp;A section</a:t>
            </a:r>
            <a:endParaRPr lang="en-US" dirty="0"/>
          </a:p>
        </p:txBody>
      </p:sp>
      <p:sp>
        <p:nvSpPr>
          <p:cNvPr id="5" name="Content Placeholder 4"/>
          <p:cNvSpPr>
            <a:spLocks noGrp="1"/>
          </p:cNvSpPr>
          <p:nvPr>
            <p:ph idx="1"/>
          </p:nvPr>
        </p:nvSpPr>
        <p:spPr/>
        <p:txBody>
          <a:bodyPr>
            <a:normAutofit fontScale="85000" lnSpcReduction="20000"/>
          </a:bodyPr>
          <a:lstStyle/>
          <a:p>
            <a:r>
              <a:rPr lang="en-US" i="1" u="sng" dirty="0" smtClean="0"/>
              <a:t>Product Lines</a:t>
            </a:r>
            <a:endParaRPr lang="en-US" dirty="0" smtClean="0"/>
          </a:p>
          <a:p>
            <a:pPr lvl="1"/>
            <a:r>
              <a:rPr lang="en-US" dirty="0" smtClean="0"/>
              <a:t>Its Health &amp; Beauty Division, Alliance Boots has different product brands. Alliance Boots is seeking to continue to internationalize its key product brands, selling them through select retail partners, its own and third party internet shopping sites.</a:t>
            </a:r>
          </a:p>
          <a:p>
            <a:pPr marL="274320" lvl="2" indent="-274320">
              <a:buClr>
                <a:schemeClr val="accent3"/>
              </a:buClr>
              <a:buSzPct val="95000"/>
            </a:pPr>
            <a:r>
              <a:rPr lang="en-US" sz="2400" i="1" u="sng" dirty="0" smtClean="0"/>
              <a:t>Profitability</a:t>
            </a:r>
            <a:endParaRPr lang="en-US" sz="2400" dirty="0" smtClean="0"/>
          </a:p>
          <a:p>
            <a:pPr lvl="1"/>
            <a:r>
              <a:rPr lang="en-US" dirty="0" smtClean="0"/>
              <a:t>Reductions in third party reimbursement levels, from private or government plans, for prescription drugs could reduce their margin on pharmacy sales and could have a significant adverse effect on their profitability</a:t>
            </a:r>
          </a:p>
          <a:p>
            <a:pPr marL="274320" lvl="2" indent="-274320">
              <a:buClr>
                <a:schemeClr val="accent3"/>
              </a:buClr>
              <a:buSzPct val="95000"/>
            </a:pPr>
            <a:r>
              <a:rPr lang="en-US" sz="2400" i="1" u="sng" dirty="0" smtClean="0"/>
              <a:t>Pricing Decisions</a:t>
            </a:r>
            <a:endParaRPr lang="en-US" sz="2400" dirty="0" smtClean="0"/>
          </a:p>
          <a:p>
            <a:pPr lvl="1"/>
            <a:r>
              <a:rPr lang="en-US" dirty="0" smtClean="0"/>
              <a:t>Walgreens believes that their private brand products offer value to our customers at each price point and typically provide them with higher gross margins than comparable national brand products Walgreens sell.</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Part F	</a:t>
            </a:r>
            <a:endParaRPr lang="en-US" dirty="0"/>
          </a:p>
        </p:txBody>
      </p:sp>
      <p:sp>
        <p:nvSpPr>
          <p:cNvPr id="5" name="Text Placeholder 4"/>
          <p:cNvSpPr>
            <a:spLocks noGrp="1"/>
          </p:cNvSpPr>
          <p:nvPr>
            <p:ph type="body" idx="1"/>
          </p:nvPr>
        </p:nvSpPr>
        <p:spPr/>
        <p:txBody>
          <a:bodyPr/>
          <a:lstStyle/>
          <a:p>
            <a:r>
              <a:rPr lang="en-US" dirty="0" smtClean="0"/>
              <a:t>PPE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Operating Activities</a:t>
            </a:r>
            <a:endParaRPr lang="en-US" dirty="0"/>
          </a:p>
        </p:txBody>
      </p:sp>
      <p:sp>
        <p:nvSpPr>
          <p:cNvPr id="5" name="Content Placeholder 4"/>
          <p:cNvSpPr>
            <a:spLocks noGrp="1"/>
          </p:cNvSpPr>
          <p:nvPr>
            <p:ph idx="1"/>
          </p:nvPr>
        </p:nvSpPr>
        <p:spPr/>
        <p:txBody>
          <a:bodyPr/>
          <a:lstStyle/>
          <a:p>
            <a:r>
              <a:rPr lang="en-US" dirty="0" smtClean="0"/>
              <a:t>Most entities use property, plant, and equipment in the process of generating revenues.</a:t>
            </a:r>
          </a:p>
          <a:p>
            <a:r>
              <a:rPr lang="en-US" dirty="0" smtClean="0"/>
              <a:t>A major audit consideration is whether such expenditures should be accounted for as expenses of the current period or reflected on the balance sheet as an increase in the carrying value of the asset.</a:t>
            </a:r>
          </a:p>
          <a:p>
            <a:r>
              <a:rPr lang="en-US" dirty="0" smtClean="0"/>
              <a:t>During fiscal 2014, the Company added $1.1 billion to property and equipment, primarily related to store improvements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Part G</a:t>
            </a:r>
            <a:endParaRPr lang="en-US" dirty="0"/>
          </a:p>
        </p:txBody>
      </p:sp>
      <p:sp>
        <p:nvSpPr>
          <p:cNvPr id="5" name="Text Placeholder 4"/>
          <p:cNvSpPr>
            <a:spLocks noGrp="1"/>
          </p:cNvSpPr>
          <p:nvPr>
            <p:ph type="body" idx="1"/>
          </p:nvPr>
        </p:nvSpPr>
        <p:spPr/>
        <p:txBody>
          <a:bodyPr/>
          <a:lstStyle/>
          <a:p>
            <a:pPr marL="0" lvl="2" indent="0">
              <a:buClr>
                <a:schemeClr val="accent3"/>
              </a:buClr>
              <a:buSzPct val="95000"/>
            </a:pPr>
            <a:r>
              <a:rPr lang="en-US" sz="2000" i="1" u="sng" dirty="0" smtClean="0"/>
              <a:t>Conclusion</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Conclusion</a:t>
            </a:r>
            <a:endParaRPr lang="en-US" dirty="0"/>
          </a:p>
        </p:txBody>
      </p:sp>
      <p:sp>
        <p:nvSpPr>
          <p:cNvPr id="5" name="Content Placeholder 4"/>
          <p:cNvSpPr>
            <a:spLocks noGrp="1"/>
          </p:cNvSpPr>
          <p:nvPr>
            <p:ph idx="1"/>
          </p:nvPr>
        </p:nvSpPr>
        <p:spPr/>
        <p:txBody>
          <a:bodyPr/>
          <a:lstStyle/>
          <a:p>
            <a:r>
              <a:rPr lang="en-US" dirty="0" smtClean="0"/>
              <a:t>Walgreen seems to be a stable company. After analyzing its, income, assets, liabilities, profitability, auditor ethical risk, and MDA section I have seen that Walgreen is a company that could last for an extended period of time. They are traded in the world’s largest stock exchange therefore that gives us signs that we are working with a trustful company.</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Reference</a:t>
            </a:r>
            <a:endParaRPr lang="en-US" dirty="0"/>
          </a:p>
        </p:txBody>
      </p:sp>
      <p:sp>
        <p:nvSpPr>
          <p:cNvPr id="5" name="Content Placeholder 4"/>
          <p:cNvSpPr>
            <a:spLocks noGrp="1"/>
          </p:cNvSpPr>
          <p:nvPr>
            <p:ph idx="1"/>
          </p:nvPr>
        </p:nvSpPr>
        <p:spPr/>
        <p:txBody>
          <a:bodyPr/>
          <a:lstStyle/>
          <a:p>
            <a:r>
              <a:rPr lang="en-US" dirty="0" smtClean="0"/>
              <a:t>New York Stock Exchange. (2015, April 4). In 	</a:t>
            </a:r>
            <a:r>
              <a:rPr lang="en-US" i="1" dirty="0" smtClean="0"/>
              <a:t>Wikipedia, the free encyclopedia</a:t>
            </a:r>
            <a:r>
              <a:rPr lang="en-US" dirty="0" smtClean="0"/>
              <a:t>. Retrieved from 	</a:t>
            </a:r>
            <a:r>
              <a:rPr lang="en-US" dirty="0" smtClean="0">
                <a:hlinkClick r:id="rId2"/>
              </a:rPr>
              <a:t>http://en.wikipedia.org/w/index.php?title=New_</a:t>
            </a:r>
            <a:r>
              <a:rPr lang="en-US" dirty="0" smtClean="0"/>
              <a:t>	</a:t>
            </a:r>
            <a:r>
              <a:rPr lang="en-US" dirty="0" err="1" smtClean="0"/>
              <a:t>York_Stock_Exchange&amp;oldid</a:t>
            </a:r>
            <a:r>
              <a:rPr lang="en-US" dirty="0" smtClean="0"/>
              <a:t>=630880829</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Content</a:t>
            </a:r>
            <a:endParaRPr lang="en-US" dirty="0"/>
          </a:p>
        </p:txBody>
      </p:sp>
      <p:sp>
        <p:nvSpPr>
          <p:cNvPr id="5" name="Content Placeholder 4"/>
          <p:cNvSpPr>
            <a:spLocks noGrp="1"/>
          </p:cNvSpPr>
          <p:nvPr>
            <p:ph idx="1"/>
          </p:nvPr>
        </p:nvSpPr>
        <p:spPr/>
        <p:txBody>
          <a:bodyPr>
            <a:normAutofit fontScale="62500" lnSpcReduction="20000"/>
          </a:bodyPr>
          <a:lstStyle/>
          <a:p>
            <a:pPr marL="0" marR="0">
              <a:lnSpc>
                <a:spcPct val="200000"/>
              </a:lnSpc>
              <a:spcBef>
                <a:spcPts val="0"/>
              </a:spcBef>
              <a:spcAft>
                <a:spcPts val="0"/>
              </a:spcAft>
            </a:pPr>
            <a:r>
              <a:rPr lang="en-US" sz="2800" b="1" u="sng" dirty="0" smtClean="0">
                <a:solidFill>
                  <a:srgbClr val="000000"/>
                </a:solidFill>
                <a:latin typeface="Times New Roman"/>
                <a:ea typeface="Times New Roman"/>
                <a:cs typeface="Times New Roman"/>
              </a:rPr>
              <a:t>PART A</a:t>
            </a:r>
          </a:p>
          <a:p>
            <a:pPr marL="640080" lvl="2">
              <a:lnSpc>
                <a:spcPct val="200000"/>
              </a:lnSpc>
              <a:spcBef>
                <a:spcPts val="0"/>
              </a:spcBef>
            </a:pPr>
            <a:r>
              <a:rPr lang="en-US" i="1" u="sng" dirty="0" smtClean="0"/>
              <a:t>Introduction</a:t>
            </a:r>
            <a:endParaRPr lang="en-US" dirty="0" smtClean="0"/>
          </a:p>
          <a:p>
            <a:pPr marL="365760" lvl="1">
              <a:lnSpc>
                <a:spcPct val="200000"/>
              </a:lnSpc>
              <a:spcBef>
                <a:spcPts val="0"/>
              </a:spcBef>
            </a:pPr>
            <a:r>
              <a:rPr lang="en-US" b="1" u="sng" dirty="0" smtClean="0"/>
              <a:t>PART B</a:t>
            </a:r>
          </a:p>
          <a:p>
            <a:pPr marL="640080" lvl="2">
              <a:lnSpc>
                <a:spcPct val="200000"/>
              </a:lnSpc>
              <a:spcBef>
                <a:spcPts val="0"/>
              </a:spcBef>
            </a:pPr>
            <a:r>
              <a:rPr lang="en-US" sz="2400" i="1" u="sng" dirty="0" smtClean="0">
                <a:latin typeface="Times New Roman"/>
                <a:ea typeface="Times New Roman"/>
              </a:rPr>
              <a:t>Auditors ethical and legal liability </a:t>
            </a:r>
            <a:r>
              <a:rPr lang="en-US" i="1" u="sng" dirty="0" smtClean="0"/>
              <a:t>Discontinue Operations</a:t>
            </a:r>
          </a:p>
          <a:p>
            <a:pPr marL="365760" lvl="1">
              <a:lnSpc>
                <a:spcPct val="200000"/>
              </a:lnSpc>
              <a:spcBef>
                <a:spcPts val="0"/>
              </a:spcBef>
            </a:pPr>
            <a:r>
              <a:rPr lang="en-US" b="1" u="sng" dirty="0" smtClean="0"/>
              <a:t>PART C</a:t>
            </a:r>
          </a:p>
          <a:p>
            <a:pPr marL="640080" lvl="2">
              <a:lnSpc>
                <a:spcPct val="200000"/>
              </a:lnSpc>
              <a:spcBef>
                <a:spcPts val="0"/>
              </a:spcBef>
            </a:pPr>
            <a:r>
              <a:rPr lang="en-US" i="1" u="sng" dirty="0" smtClean="0">
                <a:latin typeface="Times New Roman"/>
                <a:ea typeface="Times New Roman"/>
              </a:rPr>
              <a:t>Net Sales, Gross Margin, Gross Profit, Net Income</a:t>
            </a:r>
            <a:endParaRPr lang="en-US" dirty="0" smtClean="0"/>
          </a:p>
          <a:p>
            <a:pPr marL="365760" lvl="1">
              <a:lnSpc>
                <a:spcPct val="200000"/>
              </a:lnSpc>
              <a:spcBef>
                <a:spcPts val="0"/>
              </a:spcBef>
            </a:pPr>
            <a:r>
              <a:rPr lang="en-US" b="1" u="sng" dirty="0" smtClean="0"/>
              <a:t>PART D</a:t>
            </a:r>
            <a:endParaRPr lang="en-US" dirty="0" smtClean="0"/>
          </a:p>
          <a:p>
            <a:pPr marL="640080" lvl="2">
              <a:lnSpc>
                <a:spcPct val="200000"/>
              </a:lnSpc>
              <a:spcBef>
                <a:spcPts val="0"/>
              </a:spcBef>
            </a:pPr>
            <a:r>
              <a:rPr lang="en-US" sz="2400" i="1" u="sng" dirty="0" smtClean="0">
                <a:latin typeface="Times New Roman"/>
                <a:ea typeface="Times New Roman"/>
              </a:rPr>
              <a:t>Issues </a:t>
            </a:r>
          </a:p>
          <a:p>
            <a:pPr marL="365760" lvl="1">
              <a:lnSpc>
                <a:spcPct val="200000"/>
              </a:lnSpc>
              <a:spcBef>
                <a:spcPts val="0"/>
              </a:spcBef>
            </a:pPr>
            <a:r>
              <a:rPr lang="en-US" b="1" u="sng" dirty="0" smtClean="0"/>
              <a:t>PART E</a:t>
            </a:r>
            <a:endParaRPr lang="en-US" dirty="0" smtClean="0"/>
          </a:p>
          <a:p>
            <a:pPr marL="640080" lvl="2">
              <a:lnSpc>
                <a:spcPct val="200000"/>
              </a:lnSpc>
              <a:spcBef>
                <a:spcPts val="0"/>
              </a:spcBef>
            </a:pPr>
            <a:r>
              <a:rPr lang="en-US" i="1" u="sng" dirty="0" smtClean="0"/>
              <a:t>MD&amp;A section</a:t>
            </a:r>
            <a:endParaRPr lang="en-US" dirty="0" smtClean="0"/>
          </a:p>
          <a:p>
            <a:pPr marL="365760" lvl="1">
              <a:lnSpc>
                <a:spcPct val="200000"/>
              </a:lnSpc>
              <a:spcBef>
                <a:spcPts val="0"/>
              </a:spcBef>
            </a:pPr>
            <a:endParaRPr lang="en-US" i="1" u="sng" dirty="0" smtClean="0"/>
          </a:p>
          <a:p>
            <a:pPr marL="365760" lvl="1">
              <a:lnSpc>
                <a:spcPct val="200000"/>
              </a:lnSpc>
              <a:spcBef>
                <a:spcPts val="0"/>
              </a:spcBef>
            </a:pPr>
            <a:endParaRPr lang="en-US" dirty="0" smtClean="0"/>
          </a:p>
          <a:p>
            <a:pPr marL="365760" lvl="1">
              <a:lnSpc>
                <a:spcPct val="200000"/>
              </a:lnSpc>
              <a:spcBef>
                <a:spcPts val="0"/>
              </a:spcBef>
            </a:pPr>
            <a:endParaRPr lang="en-US" dirty="0" smtClean="0"/>
          </a:p>
          <a:p>
            <a:pPr marL="640080" lvl="2">
              <a:lnSpc>
                <a:spcPct val="200000"/>
              </a:lnSpc>
              <a:spcBef>
                <a:spcPts val="0"/>
              </a:spcBef>
            </a:pPr>
            <a:endParaRPr lang="en-US" dirty="0" smtClean="0">
              <a:latin typeface="Cambria"/>
              <a:ea typeface="Times New Roman"/>
              <a:cs typeface="Times New Roman"/>
            </a:endParaRPr>
          </a:p>
          <a:p>
            <a:pPr marL="514350" indent="-51435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a:t>
            </a:r>
            <a:endParaRPr lang="en-US" dirty="0"/>
          </a:p>
        </p:txBody>
      </p:sp>
      <p:sp>
        <p:nvSpPr>
          <p:cNvPr id="3" name="Content Placeholder 2"/>
          <p:cNvSpPr>
            <a:spLocks noGrp="1"/>
          </p:cNvSpPr>
          <p:nvPr>
            <p:ph idx="1"/>
          </p:nvPr>
        </p:nvSpPr>
        <p:spPr/>
        <p:txBody>
          <a:bodyPr>
            <a:normAutofit/>
          </a:bodyPr>
          <a:lstStyle/>
          <a:p>
            <a:pPr marL="365760" lvl="1">
              <a:lnSpc>
                <a:spcPct val="200000"/>
              </a:lnSpc>
              <a:spcBef>
                <a:spcPts val="0"/>
              </a:spcBef>
            </a:pPr>
            <a:r>
              <a:rPr lang="en-US" b="1" u="sng" dirty="0" smtClean="0"/>
              <a:t>PART F</a:t>
            </a:r>
          </a:p>
          <a:p>
            <a:pPr marL="640080" lvl="2">
              <a:lnSpc>
                <a:spcPct val="200000"/>
              </a:lnSpc>
              <a:spcBef>
                <a:spcPts val="0"/>
              </a:spcBef>
            </a:pPr>
            <a:r>
              <a:rPr lang="en-US" sz="2400" i="1" u="sng" dirty="0" smtClean="0">
                <a:latin typeface="Times New Roman"/>
                <a:ea typeface="Times New Roman"/>
              </a:rPr>
              <a:t>PPE </a:t>
            </a:r>
          </a:p>
          <a:p>
            <a:pPr marL="365760" lvl="1">
              <a:lnSpc>
                <a:spcPct val="200000"/>
              </a:lnSpc>
              <a:spcBef>
                <a:spcPts val="0"/>
              </a:spcBef>
            </a:pPr>
            <a:r>
              <a:rPr lang="en-US" b="1" u="sng" dirty="0" smtClean="0"/>
              <a:t>PART G</a:t>
            </a:r>
          </a:p>
          <a:p>
            <a:pPr lvl="1"/>
            <a:r>
              <a:rPr lang="en-US" i="1" u="sng" dirty="0" smtClean="0"/>
              <a:t>Conclusion</a:t>
            </a:r>
            <a:endParaRPr lang="en-US" dirty="0" smtClean="0"/>
          </a:p>
          <a:p>
            <a:pPr marL="365760" lvl="1">
              <a:lnSpc>
                <a:spcPct val="200000"/>
              </a:lnSpc>
              <a:spcBef>
                <a:spcPts val="0"/>
              </a:spcBef>
              <a:buNone/>
            </a:pPr>
            <a:endParaRPr lang="en-US" dirty="0" smtClean="0"/>
          </a:p>
          <a:p>
            <a:pPr marL="365760" lvl="1">
              <a:lnSpc>
                <a:spcPct val="200000"/>
              </a:lnSpc>
              <a:spcBef>
                <a:spcPts val="0"/>
              </a:spcBef>
            </a:pPr>
            <a:endParaRPr lang="en-US" b="1" u="sng" dirty="0" smtClean="0"/>
          </a:p>
          <a:p>
            <a:pPr marL="365760" lvl="1">
              <a:lnSpc>
                <a:spcPct val="200000"/>
              </a:lnSpc>
              <a:spcBef>
                <a:spcPts val="0"/>
              </a:spcBef>
            </a:pPr>
            <a:endParaRPr lang="en-US" dirty="0" smtClean="0"/>
          </a:p>
          <a:p>
            <a:pPr marL="365760" lvl="1">
              <a:lnSpc>
                <a:spcPct val="200000"/>
              </a:lnSpc>
              <a:spcBef>
                <a:spcPts val="0"/>
              </a:spcBef>
            </a:pPr>
            <a:endParaRPr lang="en-US" i="1" u="sng"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Part A</a:t>
            </a:r>
            <a:endParaRPr lang="en-US" dirty="0"/>
          </a:p>
        </p:txBody>
      </p:sp>
      <p:sp>
        <p:nvSpPr>
          <p:cNvPr id="5" name="Text Placeholder 4"/>
          <p:cNvSpPr>
            <a:spLocks noGrp="1"/>
          </p:cNvSpPr>
          <p:nvPr>
            <p:ph type="body" idx="1"/>
          </p:nvPr>
        </p:nvSpPr>
        <p:spPr/>
        <p:txBody>
          <a:bodyPr/>
          <a:lstStyle/>
          <a:p>
            <a:r>
              <a:rPr lang="en-US" sz="4000" dirty="0" smtClean="0"/>
              <a:t>Introduction</a:t>
            </a:r>
          </a:p>
          <a:p>
            <a:pPr lvl="1">
              <a:buFont typeface="Arial" pitchFamily="34" charset="0"/>
              <a:buChar cha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Introduction</a:t>
            </a:r>
            <a:endParaRPr lang="en-US" dirty="0"/>
          </a:p>
        </p:txBody>
      </p:sp>
      <p:sp>
        <p:nvSpPr>
          <p:cNvPr id="8" name="Content Placeholder 7"/>
          <p:cNvSpPr>
            <a:spLocks noGrp="1"/>
          </p:cNvSpPr>
          <p:nvPr>
            <p:ph idx="1"/>
          </p:nvPr>
        </p:nvSpPr>
        <p:spPr/>
        <p:txBody>
          <a:bodyPr>
            <a:normAutofit/>
          </a:bodyPr>
          <a:lstStyle/>
          <a:p>
            <a:pPr lvl="1"/>
            <a:r>
              <a:rPr lang="en-US" dirty="0" smtClean="0">
                <a:latin typeface="Times New Roman"/>
                <a:ea typeface="Times New Roman"/>
              </a:rPr>
              <a:t>Walgreen is traded on the New York Stock Exchange and the symbol is WAG.</a:t>
            </a:r>
          </a:p>
          <a:p>
            <a:pPr lvl="1"/>
            <a:r>
              <a:rPr lang="en-US" dirty="0" smtClean="0">
                <a:latin typeface="Times New Roman"/>
              </a:rPr>
              <a:t>Symbol</a:t>
            </a:r>
          </a:p>
          <a:p>
            <a:pPr lvl="2"/>
            <a:r>
              <a:rPr lang="en-US" b="1" dirty="0" smtClean="0"/>
              <a:t>Walgreen; NYSE: WAG</a:t>
            </a:r>
          </a:p>
          <a:p>
            <a:pPr lvl="1"/>
            <a:r>
              <a:rPr lang="en-US" dirty="0" smtClean="0"/>
              <a:t>Sec 10K = how stable a corporation is.</a:t>
            </a:r>
          </a:p>
          <a:p>
            <a:pPr lvl="1"/>
            <a:r>
              <a:rPr lang="en-US" dirty="0" smtClean="0">
                <a:solidFill>
                  <a:srgbClr val="000000"/>
                </a:solidFill>
                <a:latin typeface="Times New Roman"/>
                <a:ea typeface="Times New Roman"/>
              </a:rPr>
              <a:t>Links to the most recent Sec 10k for Walgreen.</a:t>
            </a:r>
          </a:p>
          <a:p>
            <a:pPr lvl="2"/>
            <a:r>
              <a:rPr lang="da-DK" dirty="0" smtClean="0"/>
              <a:t>http://www.sec.gov/Archives/edgar/data/104207/000010420713000104/10-k.htm</a:t>
            </a:r>
          </a:p>
          <a:p>
            <a:pPr lvl="2"/>
            <a:r>
              <a:rPr lang="da-DK" dirty="0" smtClean="0"/>
              <a:t>http://files.shareholder.com/downloads/WAG/3567398817x0xS104207-13-104/104207/filing.pdf (pdf)</a:t>
            </a:r>
          </a:p>
          <a:p>
            <a:pPr lvl="1"/>
            <a:r>
              <a:rPr lang="en-US" dirty="0" smtClean="0"/>
              <a:t>Walgreen is at the 37th place in Fortune 500 list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Part B</a:t>
            </a:r>
            <a:endParaRPr lang="en-US" dirty="0"/>
          </a:p>
        </p:txBody>
      </p:sp>
      <p:sp>
        <p:nvSpPr>
          <p:cNvPr id="5" name="Text Placeholder 4"/>
          <p:cNvSpPr>
            <a:spLocks noGrp="1"/>
          </p:cNvSpPr>
          <p:nvPr>
            <p:ph type="body" idx="1"/>
          </p:nvPr>
        </p:nvSpPr>
        <p:spPr/>
        <p:txBody>
          <a:bodyPr/>
          <a:lstStyle/>
          <a:p>
            <a:pPr marL="640080" lvl="2">
              <a:lnSpc>
                <a:spcPct val="200000"/>
              </a:lnSpc>
              <a:spcBef>
                <a:spcPts val="0"/>
              </a:spcBef>
            </a:pPr>
            <a:r>
              <a:rPr lang="en-US" i="1" u="sng" dirty="0" smtClean="0">
                <a:latin typeface="Times New Roman"/>
                <a:ea typeface="Times New Roman"/>
              </a:rPr>
              <a:t>Auditors ethical and legal liability </a:t>
            </a:r>
            <a:r>
              <a:rPr lang="en-US" i="1" u="sng" dirty="0" smtClean="0"/>
              <a:t>Discontinue Operations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i="1" u="sng" dirty="0" smtClean="0"/>
              <a:t>Auditors ethical and legal liability</a:t>
            </a:r>
            <a:endParaRPr lang="en-US" dirty="0"/>
          </a:p>
        </p:txBody>
      </p:sp>
      <p:sp>
        <p:nvSpPr>
          <p:cNvPr id="6" name="Content Placeholder 5"/>
          <p:cNvSpPr>
            <a:spLocks noGrp="1"/>
          </p:cNvSpPr>
          <p:nvPr>
            <p:ph idx="1"/>
          </p:nvPr>
        </p:nvSpPr>
        <p:spPr/>
        <p:txBody>
          <a:bodyPr>
            <a:normAutofit fontScale="85000" lnSpcReduction="20000"/>
          </a:bodyPr>
          <a:lstStyle/>
          <a:p>
            <a:endParaRPr lang="en-US" dirty="0" smtClean="0"/>
          </a:p>
          <a:p>
            <a:r>
              <a:rPr lang="en-US" dirty="0" smtClean="0"/>
              <a:t>Walgreen has adopted a Code of Ethics for Financial Executives</a:t>
            </a:r>
          </a:p>
          <a:p>
            <a:r>
              <a:rPr lang="en-US" dirty="0" smtClean="0"/>
              <a:t>Auditors responsibility is to express an opinion on these financial statements based on Walgreen’s audits.</a:t>
            </a:r>
          </a:p>
          <a:p>
            <a:r>
              <a:rPr lang="en-US" dirty="0" smtClean="0"/>
              <a:t>2014 and 2013 consolidated financial statements of the Company include its equity investment in Alliance Boots of $7,248 million and $6,261 million</a:t>
            </a:r>
          </a:p>
          <a:p>
            <a:r>
              <a:rPr lang="en-US" dirty="0" smtClean="0"/>
              <a:t>Walgreen has applied auditing procedures to the adjustments to reflect the Company's equity investment and equity earnings in Alliance Boots in accordance with accounting principles generally accepted in the United States of America</a:t>
            </a:r>
          </a:p>
          <a:p>
            <a:r>
              <a:rPr lang="en-US" dirty="0" smtClean="0"/>
              <a:t>It seems that Walgreen’s audits and the report of the other auditors provide a reasonable basis for their opinion and needed changes</a:t>
            </a:r>
          </a:p>
          <a:p>
            <a:pPr algn="ctr">
              <a:buNone/>
            </a:pPr>
            <a:endParaRPr lang="en-US" dirty="0" smtClean="0"/>
          </a:p>
          <a:p>
            <a:endParaRPr lang="en-US" dirty="0"/>
          </a:p>
        </p:txBody>
      </p:sp>
      <p:sp>
        <p:nvSpPr>
          <p:cNvPr id="5" name="Text Placeholder 4"/>
          <p:cNvSpPr>
            <a:spLocks noGrp="1"/>
          </p:cNvSpPr>
          <p:nvPr>
            <p:ph type="body" idx="4294967295"/>
          </p:nvPr>
        </p:nvSpPr>
        <p:spPr>
          <a:xfrm>
            <a:off x="0" y="1524000"/>
            <a:ext cx="4040188" cy="658813"/>
          </a:xfrm>
        </p:spPr>
        <p:txBody>
          <a:bodyPr/>
          <a:lstStyle/>
          <a:p>
            <a:r>
              <a:rPr lang="en-US"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Part C</a:t>
            </a:r>
            <a:endParaRPr lang="en-US" dirty="0"/>
          </a:p>
        </p:txBody>
      </p:sp>
      <p:sp>
        <p:nvSpPr>
          <p:cNvPr id="5" name="Text Placeholder 4"/>
          <p:cNvSpPr>
            <a:spLocks noGrp="1"/>
          </p:cNvSpPr>
          <p:nvPr>
            <p:ph type="body" idx="1"/>
          </p:nvPr>
        </p:nvSpPr>
        <p:spPr/>
        <p:txBody>
          <a:bodyPr/>
          <a:lstStyle/>
          <a:p>
            <a:pPr marL="640080" lvl="2">
              <a:lnSpc>
                <a:spcPct val="200000"/>
              </a:lnSpc>
              <a:spcBef>
                <a:spcPts val="0"/>
              </a:spcBef>
            </a:pPr>
            <a:r>
              <a:rPr lang="en-US" i="1" u="sng" dirty="0" smtClean="0"/>
              <a:t>Net Sales, Gross Margin, Gross Profit, Net Income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Net Sales, Gross Margin, Gross Profit, Net Income</a:t>
            </a:r>
          </a:p>
        </p:txBody>
      </p:sp>
      <p:graphicFrame>
        <p:nvGraphicFramePr>
          <p:cNvPr id="9" name="Content Placeholder 8"/>
          <p:cNvGraphicFramePr>
            <a:graphicFrameLocks noGrp="1"/>
          </p:cNvGraphicFramePr>
          <p:nvPr>
            <p:ph idx="1"/>
          </p:nvPr>
        </p:nvGraphicFramePr>
        <p:xfrm>
          <a:off x="457200" y="1935163"/>
          <a:ext cx="6172200" cy="1219200"/>
        </p:xfrm>
        <a:graphic>
          <a:graphicData uri="http://schemas.openxmlformats.org/drawingml/2006/table">
            <a:tbl>
              <a:tblPr firstRow="1" bandRow="1">
                <a:tableStyleId>{5C22544A-7EE6-4342-B048-85BDC9FD1C3A}</a:tableStyleId>
              </a:tblPr>
              <a:tblGrid>
                <a:gridCol w="1543050"/>
                <a:gridCol w="1543050"/>
                <a:gridCol w="1543050"/>
                <a:gridCol w="1543050"/>
              </a:tblGrid>
              <a:tr h="259159">
                <a:tc>
                  <a:txBody>
                    <a:bodyPr/>
                    <a:lstStyle/>
                    <a:p>
                      <a:pPr marL="0" marR="0">
                        <a:lnSpc>
                          <a:spcPct val="200000"/>
                        </a:lnSpc>
                        <a:spcBef>
                          <a:spcPts val="0"/>
                        </a:spcBef>
                        <a:spcAft>
                          <a:spcPts val="0"/>
                        </a:spcAft>
                      </a:pPr>
                      <a:r>
                        <a:rPr lang="en-US" sz="1000" i="1" spc="75" dirty="0">
                          <a:solidFill>
                            <a:schemeClr val="bg1"/>
                          </a:solidFill>
                          <a:latin typeface="Times New Roman"/>
                          <a:ea typeface="Times New Roman"/>
                          <a:cs typeface="Times New Roman"/>
                        </a:rPr>
                        <a:t>Fiscal Year Dollars</a:t>
                      </a:r>
                      <a:endParaRPr lang="en-US" sz="1000" i="1" spc="75" dirty="0">
                        <a:solidFill>
                          <a:schemeClr val="bg1"/>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i="1" spc="75" dirty="0">
                          <a:solidFill>
                            <a:schemeClr val="bg1"/>
                          </a:solidFill>
                          <a:latin typeface="Times New Roman"/>
                          <a:ea typeface="Times New Roman"/>
                          <a:cs typeface="Times New Roman"/>
                        </a:rPr>
                        <a:t>2014</a:t>
                      </a:r>
                      <a:endParaRPr lang="en-US" sz="1000" i="1" spc="75" dirty="0">
                        <a:solidFill>
                          <a:schemeClr val="bg1"/>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i="1" spc="75">
                          <a:solidFill>
                            <a:schemeClr val="bg1"/>
                          </a:solidFill>
                          <a:latin typeface="Times New Roman"/>
                          <a:ea typeface="Times New Roman"/>
                          <a:cs typeface="Times New Roman"/>
                        </a:rPr>
                        <a:t>2013</a:t>
                      </a:r>
                      <a:endParaRPr lang="en-US" sz="1000" i="1" spc="75">
                        <a:solidFill>
                          <a:schemeClr val="bg1"/>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i="1" spc="75" dirty="0">
                          <a:solidFill>
                            <a:schemeClr val="bg1"/>
                          </a:solidFill>
                          <a:latin typeface="Times New Roman"/>
                          <a:ea typeface="Times New Roman"/>
                          <a:cs typeface="Times New Roman"/>
                        </a:rPr>
                        <a:t>2012</a:t>
                      </a:r>
                      <a:endParaRPr lang="en-US" sz="1000" i="1" spc="75" dirty="0">
                        <a:solidFill>
                          <a:schemeClr val="bg1"/>
                        </a:solidFill>
                        <a:latin typeface="Cambria"/>
                        <a:ea typeface="Times New Roman"/>
                        <a:cs typeface="Times New Roman"/>
                      </a:endParaRPr>
                    </a:p>
                  </a:txBody>
                  <a:tcPr marL="0" marR="0" marT="0" marB="0"/>
                </a:tc>
              </a:tr>
              <a:tr h="259159">
                <a:tc>
                  <a:txBody>
                    <a:bodyPr/>
                    <a:lstStyle/>
                    <a:p>
                      <a:pPr marL="0" marR="0">
                        <a:lnSpc>
                          <a:spcPct val="200000"/>
                        </a:lnSpc>
                        <a:spcBef>
                          <a:spcPts val="0"/>
                        </a:spcBef>
                        <a:spcAft>
                          <a:spcPts val="0"/>
                        </a:spcAft>
                      </a:pPr>
                      <a:r>
                        <a:rPr lang="en-US" sz="1000" i="1" spc="75" dirty="0">
                          <a:solidFill>
                            <a:srgbClr val="4F81BD"/>
                          </a:solidFill>
                          <a:latin typeface="Times New Roman"/>
                          <a:ea typeface="Times New Roman"/>
                          <a:cs typeface="Times New Roman"/>
                        </a:rPr>
                        <a:t>Net Sales</a:t>
                      </a:r>
                      <a:endParaRPr lang="en-US" sz="1000" i="1" spc="75" dirty="0">
                        <a:solidFill>
                          <a:srgbClr val="4F81BD"/>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dirty="0">
                          <a:latin typeface="Times New Roman"/>
                          <a:ea typeface="Calibri"/>
                          <a:cs typeface="Times New Roman"/>
                        </a:rPr>
                        <a:t>76,392</a:t>
                      </a:r>
                      <a:endParaRPr lang="en-US" sz="1000" dirty="0">
                        <a:latin typeface="Calibri"/>
                        <a:ea typeface="Calibri"/>
                        <a:cs typeface="Times New Roman"/>
                      </a:endParaRPr>
                    </a:p>
                  </a:txBody>
                  <a:tcPr marL="0" marR="0" marT="0" marB="0"/>
                </a:tc>
                <a:tc>
                  <a:txBody>
                    <a:bodyPr/>
                    <a:lstStyle/>
                    <a:p>
                      <a:pPr marL="0" marR="0">
                        <a:lnSpc>
                          <a:spcPct val="200000"/>
                        </a:lnSpc>
                        <a:spcBef>
                          <a:spcPts val="0"/>
                        </a:spcBef>
                        <a:spcAft>
                          <a:spcPts val="0"/>
                        </a:spcAft>
                      </a:pPr>
                      <a:r>
                        <a:rPr lang="en-US" sz="1000" dirty="0">
                          <a:latin typeface="Times New Roman"/>
                          <a:ea typeface="Calibri"/>
                          <a:cs typeface="Times New Roman"/>
                        </a:rPr>
                        <a:t>72,217</a:t>
                      </a:r>
                      <a:endParaRPr lang="en-US" sz="1000" dirty="0">
                        <a:latin typeface="Calibri"/>
                        <a:ea typeface="Calibri"/>
                        <a:cs typeface="Times New Roman"/>
                      </a:endParaRPr>
                    </a:p>
                  </a:txBody>
                  <a:tcPr marL="0" marR="0" marT="0" marB="0"/>
                </a:tc>
                <a:tc>
                  <a:txBody>
                    <a:bodyPr/>
                    <a:lstStyle/>
                    <a:p>
                      <a:pPr marL="0" marR="0">
                        <a:lnSpc>
                          <a:spcPct val="200000"/>
                        </a:lnSpc>
                        <a:spcBef>
                          <a:spcPts val="0"/>
                        </a:spcBef>
                        <a:spcAft>
                          <a:spcPts val="0"/>
                        </a:spcAft>
                      </a:pPr>
                      <a:r>
                        <a:rPr lang="en-US" sz="1000" dirty="0">
                          <a:latin typeface="Times New Roman"/>
                          <a:ea typeface="Calibri"/>
                          <a:cs typeface="Times New Roman"/>
                        </a:rPr>
                        <a:t>71,633</a:t>
                      </a:r>
                      <a:endParaRPr lang="en-US" sz="1000" dirty="0">
                        <a:latin typeface="Calibri"/>
                        <a:ea typeface="Calibri"/>
                        <a:cs typeface="Times New Roman"/>
                      </a:endParaRPr>
                    </a:p>
                  </a:txBody>
                  <a:tcPr marL="0" marR="0" marT="0" marB="0"/>
                </a:tc>
              </a:tr>
              <a:tr h="259159">
                <a:tc>
                  <a:txBody>
                    <a:bodyPr/>
                    <a:lstStyle/>
                    <a:p>
                      <a:pPr marL="0" marR="0">
                        <a:lnSpc>
                          <a:spcPct val="200000"/>
                        </a:lnSpc>
                        <a:spcBef>
                          <a:spcPts val="0"/>
                        </a:spcBef>
                        <a:spcAft>
                          <a:spcPts val="0"/>
                        </a:spcAft>
                      </a:pPr>
                      <a:r>
                        <a:rPr lang="en-US" sz="1000" i="1" spc="75">
                          <a:solidFill>
                            <a:srgbClr val="4F81BD"/>
                          </a:solidFill>
                          <a:latin typeface="Times New Roman"/>
                          <a:ea typeface="Times New Roman"/>
                          <a:cs typeface="Times New Roman"/>
                        </a:rPr>
                        <a:t>Cost of Goods Sold</a:t>
                      </a:r>
                      <a:endParaRPr lang="en-US" sz="1000" i="1" spc="75">
                        <a:solidFill>
                          <a:srgbClr val="4F81BD"/>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a:latin typeface="Times New Roman"/>
                          <a:ea typeface="Calibri"/>
                          <a:cs typeface="Times New Roman"/>
                        </a:rPr>
                        <a:t>54,823</a:t>
                      </a:r>
                      <a:endParaRPr lang="en-US" sz="1000">
                        <a:latin typeface="Calibri"/>
                        <a:ea typeface="Calibri"/>
                        <a:cs typeface="Times New Roman"/>
                      </a:endParaRPr>
                    </a:p>
                  </a:txBody>
                  <a:tcPr marL="0" marR="0" marT="0" marB="0"/>
                </a:tc>
                <a:tc>
                  <a:txBody>
                    <a:bodyPr/>
                    <a:lstStyle/>
                    <a:p>
                      <a:pPr marL="0" marR="0">
                        <a:lnSpc>
                          <a:spcPct val="200000"/>
                        </a:lnSpc>
                        <a:spcBef>
                          <a:spcPts val="0"/>
                        </a:spcBef>
                        <a:spcAft>
                          <a:spcPts val="0"/>
                        </a:spcAft>
                      </a:pPr>
                      <a:r>
                        <a:rPr lang="en-US" sz="1000">
                          <a:latin typeface="Times New Roman"/>
                          <a:ea typeface="Calibri"/>
                          <a:cs typeface="Times New Roman"/>
                        </a:rPr>
                        <a:t>51,098</a:t>
                      </a:r>
                      <a:endParaRPr lang="en-US" sz="1000">
                        <a:latin typeface="Calibri"/>
                        <a:ea typeface="Calibri"/>
                        <a:cs typeface="Times New Roman"/>
                      </a:endParaRPr>
                    </a:p>
                  </a:txBody>
                  <a:tcPr marL="0" marR="0" marT="0" marB="0"/>
                </a:tc>
                <a:tc>
                  <a:txBody>
                    <a:bodyPr/>
                    <a:lstStyle/>
                    <a:p>
                      <a:pPr marL="0" marR="0">
                        <a:lnSpc>
                          <a:spcPct val="200000"/>
                        </a:lnSpc>
                        <a:spcBef>
                          <a:spcPts val="0"/>
                        </a:spcBef>
                        <a:spcAft>
                          <a:spcPts val="0"/>
                        </a:spcAft>
                      </a:pPr>
                      <a:r>
                        <a:rPr lang="en-US" sz="1000">
                          <a:latin typeface="Times New Roman"/>
                          <a:ea typeface="Calibri"/>
                          <a:cs typeface="Times New Roman"/>
                        </a:rPr>
                        <a:t>51,291</a:t>
                      </a:r>
                      <a:endParaRPr lang="en-US" sz="1000">
                        <a:latin typeface="Calibri"/>
                        <a:ea typeface="Calibri"/>
                        <a:cs typeface="Times New Roman"/>
                      </a:endParaRPr>
                    </a:p>
                  </a:txBody>
                  <a:tcPr marL="0" marR="0" marT="0" marB="0"/>
                </a:tc>
              </a:tr>
              <a:tr h="259159">
                <a:tc>
                  <a:txBody>
                    <a:bodyPr/>
                    <a:lstStyle/>
                    <a:p>
                      <a:pPr marL="0" marR="0">
                        <a:lnSpc>
                          <a:spcPct val="200000"/>
                        </a:lnSpc>
                        <a:spcBef>
                          <a:spcPts val="0"/>
                        </a:spcBef>
                        <a:spcAft>
                          <a:spcPts val="0"/>
                        </a:spcAft>
                      </a:pPr>
                      <a:r>
                        <a:rPr lang="en-US" sz="1000" i="1" spc="75">
                          <a:solidFill>
                            <a:srgbClr val="4F81BD"/>
                          </a:solidFill>
                          <a:latin typeface="Times New Roman"/>
                          <a:ea typeface="Times New Roman"/>
                          <a:cs typeface="Times New Roman"/>
                        </a:rPr>
                        <a:t>Gross Profit</a:t>
                      </a:r>
                      <a:endParaRPr lang="en-US" sz="1000" i="1" spc="75">
                        <a:solidFill>
                          <a:srgbClr val="4F81BD"/>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a:latin typeface="Times New Roman"/>
                          <a:ea typeface="Calibri"/>
                          <a:cs typeface="Times New Roman"/>
                        </a:rPr>
                        <a:t>21,569</a:t>
                      </a:r>
                      <a:endParaRPr lang="en-US" sz="1000">
                        <a:latin typeface="Calibri"/>
                        <a:ea typeface="Calibri"/>
                        <a:cs typeface="Times New Roman"/>
                      </a:endParaRPr>
                    </a:p>
                  </a:txBody>
                  <a:tcPr marL="0" marR="0" marT="0" marB="0"/>
                </a:tc>
                <a:tc>
                  <a:txBody>
                    <a:bodyPr/>
                    <a:lstStyle/>
                    <a:p>
                      <a:pPr marL="0" marR="0">
                        <a:lnSpc>
                          <a:spcPct val="200000"/>
                        </a:lnSpc>
                        <a:spcBef>
                          <a:spcPts val="0"/>
                        </a:spcBef>
                        <a:spcAft>
                          <a:spcPts val="0"/>
                        </a:spcAft>
                      </a:pPr>
                      <a:r>
                        <a:rPr lang="en-US" sz="1000">
                          <a:latin typeface="Times New Roman"/>
                          <a:ea typeface="Calibri"/>
                          <a:cs typeface="Times New Roman"/>
                        </a:rPr>
                        <a:t>21,119</a:t>
                      </a:r>
                      <a:endParaRPr lang="en-US" sz="1000">
                        <a:latin typeface="Calibri"/>
                        <a:ea typeface="Calibri"/>
                        <a:cs typeface="Times New Roman"/>
                      </a:endParaRPr>
                    </a:p>
                  </a:txBody>
                  <a:tcPr marL="0" marR="0" marT="0" marB="0"/>
                </a:tc>
                <a:tc>
                  <a:txBody>
                    <a:bodyPr/>
                    <a:lstStyle/>
                    <a:p>
                      <a:pPr marL="0" marR="0">
                        <a:lnSpc>
                          <a:spcPct val="200000"/>
                        </a:lnSpc>
                        <a:spcBef>
                          <a:spcPts val="0"/>
                        </a:spcBef>
                        <a:spcAft>
                          <a:spcPts val="0"/>
                        </a:spcAft>
                      </a:pPr>
                      <a:r>
                        <a:rPr lang="en-US" sz="1000" dirty="0">
                          <a:latin typeface="Times New Roman"/>
                          <a:ea typeface="Calibri"/>
                          <a:cs typeface="Times New Roman"/>
                        </a:rPr>
                        <a:t>20,342</a:t>
                      </a:r>
                      <a:endParaRPr lang="en-US" sz="1000" dirty="0">
                        <a:latin typeface="Calibri"/>
                        <a:ea typeface="Calibri"/>
                        <a:cs typeface="Times New Roman"/>
                      </a:endParaRPr>
                    </a:p>
                  </a:txBody>
                  <a:tcPr marL="0" marR="0" marT="0" marB="0"/>
                </a:tc>
              </a:tr>
            </a:tbl>
          </a:graphicData>
        </a:graphic>
      </p:graphicFrame>
      <p:graphicFrame>
        <p:nvGraphicFramePr>
          <p:cNvPr id="10" name="Table 9"/>
          <p:cNvGraphicFramePr>
            <a:graphicFrameLocks noGrp="1"/>
          </p:cNvGraphicFramePr>
          <p:nvPr/>
        </p:nvGraphicFramePr>
        <p:xfrm>
          <a:off x="457200" y="3124200"/>
          <a:ext cx="6096000" cy="1371600"/>
        </p:xfrm>
        <a:graphic>
          <a:graphicData uri="http://schemas.openxmlformats.org/drawingml/2006/table">
            <a:tbl>
              <a:tblPr firstRow="1" bandRow="1">
                <a:tableStyleId>{5C22544A-7EE6-4342-B048-85BDC9FD1C3A}</a:tableStyleId>
              </a:tblPr>
              <a:tblGrid>
                <a:gridCol w="1524000"/>
                <a:gridCol w="1524000"/>
                <a:gridCol w="1524000"/>
                <a:gridCol w="1524000"/>
              </a:tblGrid>
              <a:tr h="342900">
                <a:tc>
                  <a:txBody>
                    <a:bodyPr/>
                    <a:lstStyle/>
                    <a:p>
                      <a:pPr marL="0" marR="0" algn="l">
                        <a:lnSpc>
                          <a:spcPct val="200000"/>
                        </a:lnSpc>
                        <a:spcBef>
                          <a:spcPts val="0"/>
                        </a:spcBef>
                        <a:spcAft>
                          <a:spcPts val="0"/>
                        </a:spcAft>
                      </a:pPr>
                      <a:r>
                        <a:rPr lang="en-US" sz="1000" i="1" spc="75" dirty="0">
                          <a:solidFill>
                            <a:schemeClr val="bg1"/>
                          </a:solidFill>
                          <a:latin typeface="Times New Roman"/>
                          <a:ea typeface="Times New Roman"/>
                          <a:cs typeface="Times New Roman"/>
                        </a:rPr>
                        <a:t>Fiscal Year Percent</a:t>
                      </a:r>
                      <a:endParaRPr lang="en-US" sz="1000" i="1" spc="75" dirty="0">
                        <a:solidFill>
                          <a:schemeClr val="bg1"/>
                        </a:solidFill>
                        <a:latin typeface="Cambria"/>
                        <a:ea typeface="Times New Roman"/>
                        <a:cs typeface="Times New Roman"/>
                      </a:endParaRPr>
                    </a:p>
                  </a:txBody>
                  <a:tcPr marL="0" marR="0" marT="0" marB="0"/>
                </a:tc>
                <a:tc>
                  <a:txBody>
                    <a:bodyPr/>
                    <a:lstStyle/>
                    <a:p>
                      <a:pPr marL="0" marR="0" algn="l">
                        <a:lnSpc>
                          <a:spcPct val="200000"/>
                        </a:lnSpc>
                        <a:spcBef>
                          <a:spcPts val="0"/>
                        </a:spcBef>
                        <a:spcAft>
                          <a:spcPts val="0"/>
                        </a:spcAft>
                      </a:pPr>
                      <a:r>
                        <a:rPr lang="en-US" sz="1000" i="1" spc="75" dirty="0">
                          <a:solidFill>
                            <a:schemeClr val="bg1"/>
                          </a:solidFill>
                          <a:latin typeface="Times New Roman"/>
                          <a:ea typeface="Times New Roman"/>
                          <a:cs typeface="Times New Roman"/>
                        </a:rPr>
                        <a:t>2014</a:t>
                      </a:r>
                      <a:endParaRPr lang="en-US" sz="1000" i="1" spc="75" dirty="0">
                        <a:solidFill>
                          <a:schemeClr val="bg1"/>
                        </a:solidFill>
                        <a:latin typeface="Cambria"/>
                        <a:ea typeface="Times New Roman"/>
                        <a:cs typeface="Times New Roman"/>
                      </a:endParaRPr>
                    </a:p>
                  </a:txBody>
                  <a:tcPr marL="0" marR="0" marT="0" marB="0"/>
                </a:tc>
                <a:tc>
                  <a:txBody>
                    <a:bodyPr/>
                    <a:lstStyle/>
                    <a:p>
                      <a:pPr marL="0" marR="0" algn="l">
                        <a:lnSpc>
                          <a:spcPct val="200000"/>
                        </a:lnSpc>
                        <a:spcBef>
                          <a:spcPts val="0"/>
                        </a:spcBef>
                        <a:spcAft>
                          <a:spcPts val="0"/>
                        </a:spcAft>
                      </a:pPr>
                      <a:r>
                        <a:rPr lang="en-US" sz="1000" i="1" spc="75" dirty="0">
                          <a:solidFill>
                            <a:schemeClr val="bg1"/>
                          </a:solidFill>
                          <a:latin typeface="Times New Roman"/>
                          <a:ea typeface="Times New Roman"/>
                          <a:cs typeface="Times New Roman"/>
                        </a:rPr>
                        <a:t>2013</a:t>
                      </a:r>
                      <a:endParaRPr lang="en-US" sz="1000" i="1" spc="75" dirty="0">
                        <a:solidFill>
                          <a:schemeClr val="bg1"/>
                        </a:solidFill>
                        <a:latin typeface="Cambria"/>
                        <a:ea typeface="Times New Roman"/>
                        <a:cs typeface="Times New Roman"/>
                      </a:endParaRPr>
                    </a:p>
                  </a:txBody>
                  <a:tcPr marL="0" marR="0" marT="0" marB="0"/>
                </a:tc>
                <a:tc>
                  <a:txBody>
                    <a:bodyPr/>
                    <a:lstStyle/>
                    <a:p>
                      <a:pPr marL="0" marR="0" algn="l">
                        <a:lnSpc>
                          <a:spcPct val="200000"/>
                        </a:lnSpc>
                        <a:spcBef>
                          <a:spcPts val="0"/>
                        </a:spcBef>
                        <a:spcAft>
                          <a:spcPts val="0"/>
                        </a:spcAft>
                      </a:pPr>
                      <a:r>
                        <a:rPr lang="en-US" sz="1000" i="1" spc="75" dirty="0">
                          <a:solidFill>
                            <a:schemeClr val="bg1"/>
                          </a:solidFill>
                          <a:latin typeface="Times New Roman"/>
                          <a:ea typeface="Times New Roman"/>
                          <a:cs typeface="Times New Roman"/>
                        </a:rPr>
                        <a:t>2012</a:t>
                      </a:r>
                      <a:endParaRPr lang="en-US" sz="1000" i="1" spc="75" dirty="0">
                        <a:solidFill>
                          <a:schemeClr val="bg1"/>
                        </a:solidFill>
                        <a:latin typeface="Cambria"/>
                        <a:ea typeface="Times New Roman"/>
                        <a:cs typeface="Times New Roman"/>
                      </a:endParaRPr>
                    </a:p>
                  </a:txBody>
                  <a:tcPr marL="0" marR="0" marT="0" marB="0"/>
                </a:tc>
              </a:tr>
              <a:tr h="342900">
                <a:tc>
                  <a:txBody>
                    <a:bodyPr/>
                    <a:lstStyle/>
                    <a:p>
                      <a:pPr marL="0" marR="0" algn="l">
                        <a:lnSpc>
                          <a:spcPct val="200000"/>
                        </a:lnSpc>
                        <a:spcBef>
                          <a:spcPts val="0"/>
                        </a:spcBef>
                        <a:spcAft>
                          <a:spcPts val="0"/>
                        </a:spcAft>
                      </a:pPr>
                      <a:r>
                        <a:rPr lang="en-US" sz="1000" i="1" spc="75">
                          <a:solidFill>
                            <a:srgbClr val="4F81BD"/>
                          </a:solidFill>
                          <a:latin typeface="Times New Roman"/>
                          <a:ea typeface="Times New Roman"/>
                          <a:cs typeface="Times New Roman"/>
                        </a:rPr>
                        <a:t>Net Sales</a:t>
                      </a:r>
                      <a:endParaRPr lang="en-US" sz="1000" i="1" spc="75">
                        <a:solidFill>
                          <a:srgbClr val="4F81BD"/>
                        </a:solidFill>
                        <a:latin typeface="Cambria"/>
                        <a:ea typeface="Times New Roman"/>
                        <a:cs typeface="Times New Roman"/>
                      </a:endParaRPr>
                    </a:p>
                  </a:txBody>
                  <a:tcPr marL="0" marR="0" marT="0" marB="0"/>
                </a:tc>
                <a:tc>
                  <a:txBody>
                    <a:bodyPr/>
                    <a:lstStyle/>
                    <a:p>
                      <a:pPr marL="0" marR="0" algn="l">
                        <a:lnSpc>
                          <a:spcPct val="200000"/>
                        </a:lnSpc>
                        <a:spcBef>
                          <a:spcPts val="0"/>
                        </a:spcBef>
                        <a:spcAft>
                          <a:spcPts val="0"/>
                        </a:spcAft>
                      </a:pPr>
                      <a:r>
                        <a:rPr lang="en-US" sz="1000">
                          <a:latin typeface="Times New Roman"/>
                          <a:ea typeface="Calibri"/>
                          <a:cs typeface="Times New Roman"/>
                        </a:rPr>
                        <a:t>5.8</a:t>
                      </a:r>
                      <a:endParaRPr lang="en-US" sz="1000">
                        <a:latin typeface="Calibri"/>
                        <a:ea typeface="Calibri"/>
                        <a:cs typeface="Times New Roman"/>
                      </a:endParaRPr>
                    </a:p>
                  </a:txBody>
                  <a:tcPr marL="0" marR="0" marT="0" marB="0"/>
                </a:tc>
                <a:tc>
                  <a:txBody>
                    <a:bodyPr/>
                    <a:lstStyle/>
                    <a:p>
                      <a:pPr marL="0" marR="0" algn="l">
                        <a:lnSpc>
                          <a:spcPct val="200000"/>
                        </a:lnSpc>
                        <a:spcBef>
                          <a:spcPts val="0"/>
                        </a:spcBef>
                        <a:spcAft>
                          <a:spcPts val="0"/>
                        </a:spcAft>
                      </a:pPr>
                      <a:r>
                        <a:rPr lang="en-US" sz="1000">
                          <a:latin typeface="Times New Roman"/>
                          <a:ea typeface="Calibri"/>
                          <a:cs typeface="Times New Roman"/>
                        </a:rPr>
                        <a:t>0.8</a:t>
                      </a:r>
                      <a:endParaRPr lang="en-US" sz="1000">
                        <a:latin typeface="Calibri"/>
                        <a:ea typeface="Calibri"/>
                        <a:cs typeface="Times New Roman"/>
                      </a:endParaRPr>
                    </a:p>
                  </a:txBody>
                  <a:tcPr marL="0" marR="0" marT="0" marB="0"/>
                </a:tc>
                <a:tc>
                  <a:txBody>
                    <a:bodyPr/>
                    <a:lstStyle/>
                    <a:p>
                      <a:pPr marL="0" marR="0" algn="l">
                        <a:lnSpc>
                          <a:spcPct val="200000"/>
                        </a:lnSpc>
                        <a:spcBef>
                          <a:spcPts val="0"/>
                        </a:spcBef>
                        <a:spcAft>
                          <a:spcPts val="0"/>
                        </a:spcAft>
                      </a:pPr>
                      <a:r>
                        <a:rPr lang="en-US" sz="1000">
                          <a:latin typeface="Times New Roman"/>
                          <a:ea typeface="Calibri"/>
                          <a:cs typeface="Times New Roman"/>
                        </a:rPr>
                        <a:t>(0.8)</a:t>
                      </a:r>
                      <a:endParaRPr lang="en-US" sz="1000">
                        <a:latin typeface="Calibri"/>
                        <a:ea typeface="Calibri"/>
                        <a:cs typeface="Times New Roman"/>
                      </a:endParaRPr>
                    </a:p>
                  </a:txBody>
                  <a:tcPr marL="0" marR="0" marT="0" marB="0"/>
                </a:tc>
              </a:tr>
              <a:tr h="342900">
                <a:tc>
                  <a:txBody>
                    <a:bodyPr/>
                    <a:lstStyle/>
                    <a:p>
                      <a:pPr marL="0" marR="0" algn="l">
                        <a:lnSpc>
                          <a:spcPct val="200000"/>
                        </a:lnSpc>
                        <a:spcBef>
                          <a:spcPts val="0"/>
                        </a:spcBef>
                        <a:spcAft>
                          <a:spcPts val="0"/>
                        </a:spcAft>
                      </a:pPr>
                      <a:r>
                        <a:rPr lang="en-US" sz="1000" i="1" spc="75">
                          <a:solidFill>
                            <a:srgbClr val="4F81BD"/>
                          </a:solidFill>
                          <a:latin typeface="Times New Roman"/>
                          <a:ea typeface="Times New Roman"/>
                          <a:cs typeface="Times New Roman"/>
                        </a:rPr>
                        <a:t>Cost of Goods Sold</a:t>
                      </a:r>
                      <a:endParaRPr lang="en-US" sz="1000" i="1" spc="75">
                        <a:solidFill>
                          <a:srgbClr val="4F81BD"/>
                        </a:solidFill>
                        <a:latin typeface="Cambria"/>
                        <a:ea typeface="Times New Roman"/>
                        <a:cs typeface="Times New Roman"/>
                      </a:endParaRPr>
                    </a:p>
                  </a:txBody>
                  <a:tcPr marL="0" marR="0" marT="0" marB="0"/>
                </a:tc>
                <a:tc>
                  <a:txBody>
                    <a:bodyPr/>
                    <a:lstStyle/>
                    <a:p>
                      <a:pPr marL="0" marR="0" algn="l">
                        <a:lnSpc>
                          <a:spcPct val="200000"/>
                        </a:lnSpc>
                        <a:spcBef>
                          <a:spcPts val="0"/>
                        </a:spcBef>
                        <a:spcAft>
                          <a:spcPts val="0"/>
                        </a:spcAft>
                      </a:pPr>
                      <a:r>
                        <a:rPr lang="en-US" sz="1000">
                          <a:latin typeface="Times New Roman"/>
                          <a:ea typeface="Calibri"/>
                          <a:cs typeface="Times New Roman"/>
                        </a:rPr>
                        <a:t>3.7</a:t>
                      </a:r>
                      <a:endParaRPr lang="en-US" sz="1000">
                        <a:latin typeface="Calibri"/>
                        <a:ea typeface="Calibri"/>
                        <a:cs typeface="Times New Roman"/>
                      </a:endParaRPr>
                    </a:p>
                  </a:txBody>
                  <a:tcPr marL="0" marR="0" marT="0" marB="0"/>
                </a:tc>
                <a:tc>
                  <a:txBody>
                    <a:bodyPr/>
                    <a:lstStyle/>
                    <a:p>
                      <a:pPr marL="0" marR="0" algn="l">
                        <a:lnSpc>
                          <a:spcPct val="200000"/>
                        </a:lnSpc>
                        <a:spcBef>
                          <a:spcPts val="0"/>
                        </a:spcBef>
                        <a:spcAft>
                          <a:spcPts val="0"/>
                        </a:spcAft>
                      </a:pPr>
                      <a:r>
                        <a:rPr lang="en-US" sz="1000">
                          <a:latin typeface="Times New Roman"/>
                          <a:ea typeface="Calibri"/>
                          <a:cs typeface="Times New Roman"/>
                        </a:rPr>
                        <a:t> </a:t>
                      </a:r>
                      <a:endParaRPr lang="en-US" sz="1000">
                        <a:latin typeface="Calibri"/>
                        <a:ea typeface="Calibri"/>
                        <a:cs typeface="Times New Roman"/>
                      </a:endParaRPr>
                    </a:p>
                  </a:txBody>
                  <a:tcPr marL="0" marR="0" marT="0" marB="0"/>
                </a:tc>
                <a:tc>
                  <a:txBody>
                    <a:bodyPr/>
                    <a:lstStyle/>
                    <a:p>
                      <a:pPr marL="0" marR="0" algn="l">
                        <a:lnSpc>
                          <a:spcPct val="200000"/>
                        </a:lnSpc>
                        <a:spcBef>
                          <a:spcPts val="0"/>
                        </a:spcBef>
                        <a:spcAft>
                          <a:spcPts val="0"/>
                        </a:spcAft>
                      </a:pPr>
                      <a:r>
                        <a:rPr lang="en-US" sz="1000">
                          <a:latin typeface="Times New Roman"/>
                          <a:ea typeface="Calibri"/>
                          <a:cs typeface="Times New Roman"/>
                        </a:rPr>
                        <a:t>(0.1)</a:t>
                      </a:r>
                      <a:endParaRPr lang="en-US" sz="1000">
                        <a:latin typeface="Calibri"/>
                        <a:ea typeface="Calibri"/>
                        <a:cs typeface="Times New Roman"/>
                      </a:endParaRPr>
                    </a:p>
                  </a:txBody>
                  <a:tcPr marL="0" marR="0" marT="0" marB="0"/>
                </a:tc>
              </a:tr>
              <a:tr h="342900">
                <a:tc>
                  <a:txBody>
                    <a:bodyPr/>
                    <a:lstStyle/>
                    <a:p>
                      <a:pPr marL="0" marR="0" algn="l">
                        <a:lnSpc>
                          <a:spcPct val="200000"/>
                        </a:lnSpc>
                        <a:spcBef>
                          <a:spcPts val="0"/>
                        </a:spcBef>
                        <a:spcAft>
                          <a:spcPts val="0"/>
                        </a:spcAft>
                      </a:pPr>
                      <a:r>
                        <a:rPr lang="en-US" sz="1000" i="1" spc="75">
                          <a:solidFill>
                            <a:srgbClr val="4F81BD"/>
                          </a:solidFill>
                          <a:latin typeface="Times New Roman"/>
                          <a:ea typeface="Times New Roman"/>
                          <a:cs typeface="Times New Roman"/>
                        </a:rPr>
                        <a:t>Gross Profit</a:t>
                      </a:r>
                      <a:endParaRPr lang="en-US" sz="1000" i="1" spc="75">
                        <a:solidFill>
                          <a:srgbClr val="4F81BD"/>
                        </a:solidFill>
                        <a:latin typeface="Cambria"/>
                        <a:ea typeface="Times New Roman"/>
                        <a:cs typeface="Times New Roman"/>
                      </a:endParaRPr>
                    </a:p>
                  </a:txBody>
                  <a:tcPr marL="0" marR="0" marT="0" marB="0"/>
                </a:tc>
                <a:tc>
                  <a:txBody>
                    <a:bodyPr/>
                    <a:lstStyle/>
                    <a:p>
                      <a:pPr marL="0" marR="0" algn="l">
                        <a:lnSpc>
                          <a:spcPct val="200000"/>
                        </a:lnSpc>
                        <a:spcBef>
                          <a:spcPts val="0"/>
                        </a:spcBef>
                        <a:spcAft>
                          <a:spcPts val="0"/>
                        </a:spcAft>
                      </a:pPr>
                      <a:r>
                        <a:rPr lang="en-US" sz="1000">
                          <a:latin typeface="Times New Roman"/>
                          <a:ea typeface="Calibri"/>
                          <a:cs typeface="Times New Roman"/>
                        </a:rPr>
                        <a:t>2.1</a:t>
                      </a:r>
                      <a:endParaRPr lang="en-US" sz="1000">
                        <a:latin typeface="Calibri"/>
                        <a:ea typeface="Calibri"/>
                        <a:cs typeface="Times New Roman"/>
                      </a:endParaRPr>
                    </a:p>
                  </a:txBody>
                  <a:tcPr marL="0" marR="0" marT="0" marB="0"/>
                </a:tc>
                <a:tc>
                  <a:txBody>
                    <a:bodyPr/>
                    <a:lstStyle/>
                    <a:p>
                      <a:pPr marL="0" marR="0" algn="l">
                        <a:lnSpc>
                          <a:spcPct val="200000"/>
                        </a:lnSpc>
                        <a:spcBef>
                          <a:spcPts val="0"/>
                        </a:spcBef>
                        <a:spcAft>
                          <a:spcPts val="0"/>
                        </a:spcAft>
                      </a:pPr>
                      <a:r>
                        <a:rPr lang="en-US" sz="1000">
                          <a:latin typeface="Times New Roman"/>
                          <a:ea typeface="Calibri"/>
                          <a:cs typeface="Times New Roman"/>
                        </a:rPr>
                        <a:t>3.8</a:t>
                      </a:r>
                      <a:endParaRPr lang="en-US" sz="1000">
                        <a:latin typeface="Calibri"/>
                        <a:ea typeface="Calibri"/>
                        <a:cs typeface="Times New Roman"/>
                      </a:endParaRPr>
                    </a:p>
                  </a:txBody>
                  <a:tcPr marL="0" marR="0" marT="0" marB="0"/>
                </a:tc>
                <a:tc>
                  <a:txBody>
                    <a:bodyPr/>
                    <a:lstStyle/>
                    <a:p>
                      <a:pPr marL="0" marR="0" algn="l">
                        <a:lnSpc>
                          <a:spcPct val="200000"/>
                        </a:lnSpc>
                        <a:spcBef>
                          <a:spcPts val="0"/>
                        </a:spcBef>
                        <a:spcAft>
                          <a:spcPts val="0"/>
                        </a:spcAft>
                      </a:pPr>
                      <a:r>
                        <a:rPr lang="en-US" sz="1000" dirty="0">
                          <a:latin typeface="Times New Roman"/>
                          <a:ea typeface="Calibri"/>
                          <a:cs typeface="Times New Roman"/>
                        </a:rPr>
                        <a:t>(0.7)</a:t>
                      </a:r>
                      <a:endParaRPr lang="en-US" sz="1000" dirty="0">
                        <a:latin typeface="Calibri"/>
                        <a:ea typeface="Calibri"/>
                        <a:cs typeface="Times New Roman"/>
                      </a:endParaRPr>
                    </a:p>
                  </a:txBody>
                  <a:tcPr marL="0" marR="0" marT="0" marB="0"/>
                </a:tc>
              </a:tr>
            </a:tbl>
          </a:graphicData>
        </a:graphic>
      </p:graphicFrame>
      <p:graphicFrame>
        <p:nvGraphicFramePr>
          <p:cNvPr id="11" name="Table 10"/>
          <p:cNvGraphicFramePr>
            <a:graphicFrameLocks noGrp="1"/>
          </p:cNvGraphicFramePr>
          <p:nvPr/>
        </p:nvGraphicFramePr>
        <p:xfrm>
          <a:off x="457200" y="4572000"/>
          <a:ext cx="6096000" cy="7416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marL="0" marR="0">
                        <a:lnSpc>
                          <a:spcPct val="200000"/>
                        </a:lnSpc>
                        <a:spcBef>
                          <a:spcPts val="0"/>
                        </a:spcBef>
                        <a:spcAft>
                          <a:spcPts val="0"/>
                        </a:spcAft>
                      </a:pPr>
                      <a:r>
                        <a:rPr lang="en-US" sz="1000" i="1" spc="75" dirty="0">
                          <a:solidFill>
                            <a:schemeClr val="bg1"/>
                          </a:solidFill>
                          <a:latin typeface="Times New Roman"/>
                          <a:ea typeface="Times New Roman"/>
                          <a:cs typeface="Times New Roman"/>
                        </a:rPr>
                        <a:t>Fiscal Year Dollar</a:t>
                      </a:r>
                      <a:endParaRPr lang="en-US" sz="1000" i="1" spc="75" dirty="0">
                        <a:solidFill>
                          <a:schemeClr val="bg1"/>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i="1" spc="75" dirty="0">
                          <a:solidFill>
                            <a:schemeClr val="bg1"/>
                          </a:solidFill>
                          <a:latin typeface="Times New Roman"/>
                          <a:ea typeface="Times New Roman"/>
                          <a:cs typeface="Times New Roman"/>
                        </a:rPr>
                        <a:t>2014</a:t>
                      </a:r>
                      <a:endParaRPr lang="en-US" sz="1000" i="1" spc="75" dirty="0">
                        <a:solidFill>
                          <a:schemeClr val="bg1"/>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i="1" spc="75" dirty="0">
                          <a:solidFill>
                            <a:schemeClr val="bg1"/>
                          </a:solidFill>
                          <a:latin typeface="Times New Roman"/>
                          <a:ea typeface="Times New Roman"/>
                          <a:cs typeface="Times New Roman"/>
                        </a:rPr>
                        <a:t>2013</a:t>
                      </a:r>
                      <a:endParaRPr lang="en-US" sz="1000" i="1" spc="75" dirty="0">
                        <a:solidFill>
                          <a:schemeClr val="bg1"/>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i="1" spc="75" dirty="0">
                          <a:solidFill>
                            <a:schemeClr val="bg1"/>
                          </a:solidFill>
                          <a:latin typeface="Times New Roman"/>
                          <a:ea typeface="Times New Roman"/>
                          <a:cs typeface="Times New Roman"/>
                        </a:rPr>
                        <a:t>2012</a:t>
                      </a:r>
                      <a:endParaRPr lang="en-US" sz="1000" i="1" spc="75" dirty="0">
                        <a:solidFill>
                          <a:schemeClr val="bg1"/>
                        </a:solidFill>
                        <a:latin typeface="Cambria"/>
                        <a:ea typeface="Times New Roman"/>
                        <a:cs typeface="Times New Roman"/>
                      </a:endParaRPr>
                    </a:p>
                  </a:txBody>
                  <a:tcPr marL="0" marR="0" marT="0" marB="0"/>
                </a:tc>
              </a:tr>
              <a:tr h="370840">
                <a:tc>
                  <a:txBody>
                    <a:bodyPr/>
                    <a:lstStyle/>
                    <a:p>
                      <a:pPr marL="0" marR="0">
                        <a:lnSpc>
                          <a:spcPct val="200000"/>
                        </a:lnSpc>
                        <a:spcBef>
                          <a:spcPts val="0"/>
                        </a:spcBef>
                        <a:spcAft>
                          <a:spcPts val="0"/>
                        </a:spcAft>
                      </a:pPr>
                      <a:r>
                        <a:rPr lang="en-US" sz="1000" i="1" spc="75">
                          <a:solidFill>
                            <a:srgbClr val="4F81BD"/>
                          </a:solidFill>
                          <a:latin typeface="Times New Roman"/>
                          <a:ea typeface="Times New Roman"/>
                          <a:cs typeface="Times New Roman"/>
                        </a:rPr>
                        <a:t>Net Income</a:t>
                      </a:r>
                      <a:endParaRPr lang="en-US" sz="1000" i="1" spc="75">
                        <a:solidFill>
                          <a:srgbClr val="4F81BD"/>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a:latin typeface="Times New Roman"/>
                          <a:ea typeface="Calibri"/>
                          <a:cs typeface="Times New Roman"/>
                        </a:rPr>
                        <a:t>1,932</a:t>
                      </a:r>
                      <a:endParaRPr lang="en-US" sz="1000">
                        <a:latin typeface="Calibri"/>
                        <a:ea typeface="Calibri"/>
                        <a:cs typeface="Times New Roman"/>
                      </a:endParaRPr>
                    </a:p>
                  </a:txBody>
                  <a:tcPr marL="0" marR="0" marT="0" marB="0"/>
                </a:tc>
                <a:tc>
                  <a:txBody>
                    <a:bodyPr/>
                    <a:lstStyle/>
                    <a:p>
                      <a:pPr marL="0" marR="0">
                        <a:lnSpc>
                          <a:spcPct val="200000"/>
                        </a:lnSpc>
                        <a:spcBef>
                          <a:spcPts val="0"/>
                        </a:spcBef>
                        <a:spcAft>
                          <a:spcPts val="0"/>
                        </a:spcAft>
                      </a:pPr>
                      <a:r>
                        <a:rPr lang="en-US" sz="1000">
                          <a:latin typeface="Times New Roman"/>
                          <a:ea typeface="Calibri"/>
                          <a:cs typeface="Times New Roman"/>
                        </a:rPr>
                        <a:t>2,450</a:t>
                      </a:r>
                      <a:endParaRPr lang="en-US" sz="1000">
                        <a:latin typeface="Calibri"/>
                        <a:ea typeface="Calibri"/>
                        <a:cs typeface="Times New Roman"/>
                      </a:endParaRPr>
                    </a:p>
                  </a:txBody>
                  <a:tcPr marL="0" marR="0" marT="0" marB="0"/>
                </a:tc>
                <a:tc>
                  <a:txBody>
                    <a:bodyPr/>
                    <a:lstStyle/>
                    <a:p>
                      <a:pPr marL="0" marR="0">
                        <a:lnSpc>
                          <a:spcPct val="200000"/>
                        </a:lnSpc>
                        <a:spcBef>
                          <a:spcPts val="0"/>
                        </a:spcBef>
                        <a:spcAft>
                          <a:spcPts val="0"/>
                        </a:spcAft>
                      </a:pPr>
                      <a:r>
                        <a:rPr lang="en-US" sz="1000" dirty="0">
                          <a:latin typeface="Times New Roman"/>
                          <a:ea typeface="Calibri"/>
                          <a:cs typeface="Times New Roman"/>
                        </a:rPr>
                        <a:t>2,127</a:t>
                      </a:r>
                      <a:endParaRPr lang="en-US" sz="1000" dirty="0">
                        <a:latin typeface="Calibri"/>
                        <a:ea typeface="Calibri"/>
                        <a:cs typeface="Times New Roman"/>
                      </a:endParaRPr>
                    </a:p>
                  </a:txBody>
                  <a:tcPr marL="0" marR="0" marT="0" marB="0"/>
                </a:tc>
              </a:tr>
            </a:tbl>
          </a:graphicData>
        </a:graphic>
      </p:graphicFrame>
      <p:graphicFrame>
        <p:nvGraphicFramePr>
          <p:cNvPr id="12" name="Table 11"/>
          <p:cNvGraphicFramePr>
            <a:graphicFrameLocks noGrp="1"/>
          </p:cNvGraphicFramePr>
          <p:nvPr/>
        </p:nvGraphicFramePr>
        <p:xfrm>
          <a:off x="457200" y="5486400"/>
          <a:ext cx="6096000" cy="7416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marL="0" marR="0">
                        <a:lnSpc>
                          <a:spcPct val="200000"/>
                        </a:lnSpc>
                        <a:spcBef>
                          <a:spcPts val="0"/>
                        </a:spcBef>
                        <a:spcAft>
                          <a:spcPts val="0"/>
                        </a:spcAft>
                      </a:pPr>
                      <a:r>
                        <a:rPr lang="en-US" sz="1000" i="1" spc="75" dirty="0">
                          <a:solidFill>
                            <a:schemeClr val="bg1"/>
                          </a:solidFill>
                          <a:latin typeface="Times New Roman"/>
                          <a:ea typeface="Times New Roman"/>
                          <a:cs typeface="Times New Roman"/>
                        </a:rPr>
                        <a:t>Fiscal Year Percent</a:t>
                      </a:r>
                      <a:endParaRPr lang="en-US" sz="1000" i="1" spc="75" dirty="0">
                        <a:solidFill>
                          <a:schemeClr val="bg1"/>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i="1" spc="75" dirty="0">
                          <a:solidFill>
                            <a:schemeClr val="bg1"/>
                          </a:solidFill>
                          <a:latin typeface="Times New Roman"/>
                          <a:ea typeface="Times New Roman"/>
                          <a:cs typeface="Times New Roman"/>
                        </a:rPr>
                        <a:t>2014</a:t>
                      </a:r>
                      <a:endParaRPr lang="en-US" sz="1000" i="1" spc="75" dirty="0">
                        <a:solidFill>
                          <a:schemeClr val="bg1"/>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i="1" spc="75" dirty="0">
                          <a:solidFill>
                            <a:schemeClr val="bg1"/>
                          </a:solidFill>
                          <a:latin typeface="Times New Roman"/>
                          <a:ea typeface="Times New Roman"/>
                          <a:cs typeface="Times New Roman"/>
                        </a:rPr>
                        <a:t>2013</a:t>
                      </a:r>
                      <a:endParaRPr lang="en-US" sz="1000" i="1" spc="75" dirty="0">
                        <a:solidFill>
                          <a:schemeClr val="bg1"/>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i="1" spc="75" dirty="0">
                          <a:solidFill>
                            <a:schemeClr val="bg1"/>
                          </a:solidFill>
                          <a:latin typeface="Times New Roman"/>
                          <a:ea typeface="Times New Roman"/>
                          <a:cs typeface="Times New Roman"/>
                        </a:rPr>
                        <a:t>2012</a:t>
                      </a:r>
                      <a:endParaRPr lang="en-US" sz="1000" i="1" spc="75" dirty="0">
                        <a:solidFill>
                          <a:schemeClr val="bg1"/>
                        </a:solidFill>
                        <a:latin typeface="Cambria"/>
                        <a:ea typeface="Times New Roman"/>
                        <a:cs typeface="Times New Roman"/>
                      </a:endParaRPr>
                    </a:p>
                  </a:txBody>
                  <a:tcPr marL="0" marR="0" marT="0" marB="0"/>
                </a:tc>
              </a:tr>
              <a:tr h="370840">
                <a:tc>
                  <a:txBody>
                    <a:bodyPr/>
                    <a:lstStyle/>
                    <a:p>
                      <a:pPr marL="0" marR="0">
                        <a:lnSpc>
                          <a:spcPct val="200000"/>
                        </a:lnSpc>
                        <a:spcBef>
                          <a:spcPts val="0"/>
                        </a:spcBef>
                        <a:spcAft>
                          <a:spcPts val="0"/>
                        </a:spcAft>
                      </a:pPr>
                      <a:r>
                        <a:rPr lang="en-US" sz="1000" i="1" spc="75" dirty="0">
                          <a:solidFill>
                            <a:srgbClr val="4F81BD"/>
                          </a:solidFill>
                          <a:latin typeface="Times New Roman"/>
                          <a:ea typeface="Times New Roman"/>
                          <a:cs typeface="Times New Roman"/>
                        </a:rPr>
                        <a:t>Net Income</a:t>
                      </a:r>
                      <a:endParaRPr lang="en-US" sz="1000" i="1" spc="75" dirty="0">
                        <a:solidFill>
                          <a:srgbClr val="4F81BD"/>
                        </a:solidFill>
                        <a:latin typeface="Cambria"/>
                        <a:ea typeface="Times New Roman"/>
                        <a:cs typeface="Times New Roman"/>
                      </a:endParaRPr>
                    </a:p>
                  </a:txBody>
                  <a:tcPr marL="0" marR="0" marT="0" marB="0"/>
                </a:tc>
                <a:tc>
                  <a:txBody>
                    <a:bodyPr/>
                    <a:lstStyle/>
                    <a:p>
                      <a:pPr marL="0" marR="0">
                        <a:lnSpc>
                          <a:spcPct val="200000"/>
                        </a:lnSpc>
                        <a:spcBef>
                          <a:spcPts val="0"/>
                        </a:spcBef>
                        <a:spcAft>
                          <a:spcPts val="0"/>
                        </a:spcAft>
                      </a:pPr>
                      <a:r>
                        <a:rPr lang="en-US" sz="1000">
                          <a:latin typeface="Times New Roman"/>
                          <a:ea typeface="Calibri"/>
                          <a:cs typeface="Times New Roman"/>
                        </a:rPr>
                        <a:t>(21.1)</a:t>
                      </a:r>
                      <a:endParaRPr lang="en-US" sz="1000">
                        <a:latin typeface="Calibri"/>
                        <a:ea typeface="Calibri"/>
                        <a:cs typeface="Times New Roman"/>
                      </a:endParaRPr>
                    </a:p>
                  </a:txBody>
                  <a:tcPr marL="0" marR="0" marT="0" marB="0"/>
                </a:tc>
                <a:tc>
                  <a:txBody>
                    <a:bodyPr/>
                    <a:lstStyle/>
                    <a:p>
                      <a:pPr marL="0" marR="0">
                        <a:lnSpc>
                          <a:spcPct val="200000"/>
                        </a:lnSpc>
                        <a:spcBef>
                          <a:spcPts val="0"/>
                        </a:spcBef>
                        <a:spcAft>
                          <a:spcPts val="0"/>
                        </a:spcAft>
                      </a:pPr>
                      <a:r>
                        <a:rPr lang="en-US" sz="1000">
                          <a:latin typeface="Times New Roman"/>
                          <a:ea typeface="Calibri"/>
                          <a:cs typeface="Times New Roman"/>
                        </a:rPr>
                        <a:t>15.2</a:t>
                      </a:r>
                      <a:endParaRPr lang="en-US" sz="1000">
                        <a:latin typeface="Calibri"/>
                        <a:ea typeface="Calibri"/>
                        <a:cs typeface="Times New Roman"/>
                      </a:endParaRPr>
                    </a:p>
                  </a:txBody>
                  <a:tcPr marL="0" marR="0" marT="0" marB="0"/>
                </a:tc>
                <a:tc>
                  <a:txBody>
                    <a:bodyPr/>
                    <a:lstStyle/>
                    <a:p>
                      <a:pPr marL="0" marR="0">
                        <a:lnSpc>
                          <a:spcPct val="200000"/>
                        </a:lnSpc>
                        <a:spcBef>
                          <a:spcPts val="0"/>
                        </a:spcBef>
                        <a:spcAft>
                          <a:spcPts val="0"/>
                        </a:spcAft>
                      </a:pPr>
                      <a:r>
                        <a:rPr lang="en-US" sz="1000" dirty="0">
                          <a:latin typeface="Times New Roman"/>
                          <a:ea typeface="Calibri"/>
                          <a:cs typeface="Times New Roman"/>
                        </a:rPr>
                        <a:t>(21.6)</a:t>
                      </a:r>
                      <a:endParaRPr lang="en-US" sz="1000" dirty="0">
                        <a:latin typeface="Calibri"/>
                        <a:ea typeface="Calibri"/>
                        <a:cs typeface="Times New Roman"/>
                      </a:endParaRPr>
                    </a:p>
                  </a:txBody>
                  <a:tcPr marL="0" marR="0" marT="0" marB="0"/>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211</TotalTime>
  <Words>571</Words>
  <Application>Microsoft Office PowerPoint</Application>
  <PresentationFormat>On-screen Show (4:3)</PresentationFormat>
  <Paragraphs>126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SEC 10K Project – Walgreen </vt:lpstr>
      <vt:lpstr>Content</vt:lpstr>
      <vt:lpstr>Content</vt:lpstr>
      <vt:lpstr>Part A</vt:lpstr>
      <vt:lpstr>Introduction</vt:lpstr>
      <vt:lpstr>Part B</vt:lpstr>
      <vt:lpstr>Auditors ethical and legal liability</vt:lpstr>
      <vt:lpstr>Part C</vt:lpstr>
      <vt:lpstr>Net Sales, Gross Margin, Gross Profit, Net Income</vt:lpstr>
      <vt:lpstr>Part D </vt:lpstr>
      <vt:lpstr>Issues </vt:lpstr>
      <vt:lpstr>Part E</vt:lpstr>
      <vt:lpstr>MD&amp;A section</vt:lpstr>
      <vt:lpstr>Part F </vt:lpstr>
      <vt:lpstr>Operating Activities</vt:lpstr>
      <vt:lpstr>Part G</vt:lpstr>
      <vt:lpstr>Conclusion</vt:lpstr>
      <vt:lpstr>Reference</vt:lpstr>
    </vt:vector>
  </TitlesOfParts>
  <Company>Montgomery County Government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 10K Project – Walgreen</dc:title>
  <dc:creator>NaranA01</dc:creator>
  <cp:lastModifiedBy>Millertime</cp:lastModifiedBy>
  <cp:revision>23</cp:revision>
  <dcterms:created xsi:type="dcterms:W3CDTF">2014-12-04T15:59:26Z</dcterms:created>
  <dcterms:modified xsi:type="dcterms:W3CDTF">2016-04-25T15:03:05Z</dcterms:modified>
</cp:coreProperties>
</file>