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1"/>
    <p:sldMasterId id="2147484064" r:id="rId2"/>
  </p:sldMasterIdLst>
  <p:notesMasterIdLst>
    <p:notesMasterId r:id="rId7"/>
  </p:notesMasterIdLst>
  <p:sldIdLst>
    <p:sldId id="333" r:id="rId3"/>
    <p:sldId id="334" r:id="rId4"/>
    <p:sldId id="335" r:id="rId5"/>
    <p:sldId id="336" r:id="rId6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08">
          <p15:clr>
            <a:srgbClr val="A4A3A4"/>
          </p15:clr>
        </p15:guide>
        <p15:guide id="2" pos="288">
          <p15:clr>
            <a:srgbClr val="A4A3A4"/>
          </p15:clr>
        </p15:guide>
        <p15:guide id="3" pos="5424">
          <p15:clr>
            <a:srgbClr val="A4A3A4"/>
          </p15:clr>
        </p15:guide>
        <p15:guide id="4" pos="300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yan Gambrel" initials="BG" lastIdx="1" clrIdx="0">
    <p:extLst/>
  </p:cmAuthor>
  <p:cmAuthor id="2" name="Rich Kershner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33"/>
    <a:srgbClr val="4EB857"/>
    <a:srgbClr val="009933"/>
    <a:srgbClr val="0072C6"/>
    <a:srgbClr val="0000FF"/>
    <a:srgbClr val="000066"/>
    <a:srgbClr val="0000CC"/>
    <a:srgbClr val="DEC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73" autoAdjust="0"/>
    <p:restoredTop sz="90603" autoAdjust="0"/>
  </p:normalViewPr>
  <p:slideViewPr>
    <p:cSldViewPr>
      <p:cViewPr varScale="1">
        <p:scale>
          <a:sx n="78" d="100"/>
          <a:sy n="78" d="100"/>
        </p:scale>
        <p:origin x="-1356" y="-96"/>
      </p:cViewPr>
      <p:guideLst>
        <p:guide orient="horz" pos="1008"/>
        <p:guide pos="288"/>
        <p:guide pos="5424"/>
        <p:guide pos="30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280ED1C-4248-4D12-A428-232B8B03309D}" type="datetimeFigureOut">
              <a:rPr lang="en-US"/>
              <a:pPr>
                <a:defRPr/>
              </a:pPr>
              <a:t>9/30/2016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8BCDC7-795C-45EE-A9AA-E637D7416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74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5225"/>
            <a:ext cx="2414336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dirty="0" smtClean="0"/>
              <a:t>© 2014, John Wiley &amp; Sons, Inc.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5336" y="6245225"/>
            <a:ext cx="3681664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77000" y="6245225"/>
            <a:ext cx="2185736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240459FF-3F71-4B7E-B046-907AA8018B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82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4pPr>
              <a:defRPr>
                <a:latin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D24E-22F0-472D-A177-7290747F4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1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>
            <a:lvl4pPr>
              <a:defRPr>
                <a:latin typeface="Segoe UI Light" panose="020B0502040204020203" pitchFamily="34" charset="0"/>
              </a:defRPr>
            </a:lvl4pPr>
            <a:lvl5pPr>
              <a:defRPr>
                <a:latin typeface="Segoe UI Light" panose="020B05020402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2DE83-7917-4EFF-B203-C419F0B29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10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chemeClr val="bg1"/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7066C-25CD-4A3B-B69F-B91E783C2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06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25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24019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73146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4877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40888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10677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2684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72C6"/>
              </a:buCl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3200" y="6245225"/>
            <a:ext cx="3657600" cy="476250"/>
          </a:xfrm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dirty="0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fld id="{4453F413-A379-4AA4-A6AE-7C7FDF82C3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0683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94571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3501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26323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17123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05094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2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F097D-FD51-42BB-BF26-7FAFAC6D6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9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Segoe UI Light" panose="020B0502040204020203" pitchFamily="34" charset="0"/>
              </a:defRPr>
            </a:lvl4pPr>
            <a:lvl5pPr>
              <a:defRPr sz="1800">
                <a:latin typeface="Segoe UI Light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Segoe UI Light" panose="020B0502040204020203" pitchFamily="34" charset="0"/>
              </a:defRPr>
            </a:lvl4pPr>
            <a:lvl5pPr>
              <a:defRPr sz="1800">
                <a:latin typeface="Segoe UI Light" panose="020B0502040204020203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B5463-1AC5-44D9-A7E0-25B4A9331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>
                <a:latin typeface="Segoe UI Light" panose="020B0502040204020203" pitchFamily="34" charset="0"/>
              </a:defRPr>
            </a:lvl4pPr>
            <a:lvl5pPr>
              <a:defRPr sz="1600">
                <a:latin typeface="Segoe UI Light" panose="020B05020402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>
                <a:latin typeface="Segoe UI Light" panose="020B0502040204020203" pitchFamily="34" charset="0"/>
              </a:defRPr>
            </a:lvl4pPr>
            <a:lvl5pPr>
              <a:defRPr sz="1600">
                <a:latin typeface="Segoe UI Light" panose="020B0502040204020203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C543E-908C-43D6-A406-AFACB94C8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0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F6DF-3303-4C48-854A-FA250DD79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0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22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>
                <a:latin typeface="Segoe UI Light" panose="020B0502040204020203" pitchFamily="34" charset="0"/>
              </a:defRPr>
            </a:lvl4pPr>
            <a:lvl5pPr>
              <a:defRPr sz="2000">
                <a:latin typeface="Segoe UI Light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FCE9E-789B-4FAD-AE65-1A54666FD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4E121-91E1-4C60-A5AB-A63ED2F86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7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328613"/>
            <a:ext cx="8532813" cy="6197600"/>
          </a:xfrm>
          <a:prstGeom prst="rect">
            <a:avLst/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5546"/>
            <a:ext cx="8306809" cy="6033870"/>
          </a:xfrm>
          <a:prstGeom prst="roundRect">
            <a:avLst>
              <a:gd name="adj" fmla="val 2127"/>
            </a:avLst>
          </a:prstGeom>
          <a:noFill/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030" name="Straight Connector 7"/>
          <p:cNvCxnSpPr>
            <a:cxnSpLocks noChangeShapeType="1"/>
          </p:cNvCxnSpPr>
          <p:nvPr/>
        </p:nvCxnSpPr>
        <p:spPr bwMode="auto">
          <a:xfrm>
            <a:off x="533400" y="1447800"/>
            <a:ext cx="8077200" cy="1588"/>
          </a:xfrm>
          <a:prstGeom prst="line">
            <a:avLst/>
          </a:prstGeom>
          <a:noFill/>
          <a:ln w="57150" algn="ctr">
            <a:solidFill>
              <a:srgbClr val="0072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2014, John Wiley &amp; Sons, Inc.</a:t>
            </a:r>
            <a:endParaRPr lang="en-US" dirty="0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9403" y="6245225"/>
            <a:ext cx="388519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5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7233"/>
          </a:solidFill>
          <a:effectLst>
            <a:outerShdw blurRad="38100" dist="38100" dir="2700000" algn="tl">
              <a:schemeClr val="bg1"/>
            </a:outerShdw>
          </a:effectLst>
          <a:latin typeface="Segoe UI Semibold" panose="020B0702040204020203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CC"/>
          </a:solidFill>
          <a:effectLst>
            <a:outerShdw blurRad="38100" dist="38100" dir="2700000" algn="tl">
              <a:srgbClr val="000000"/>
            </a:outerShdw>
          </a:effectLst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233"/>
        </a:buClr>
        <a:buFont typeface="Arial"/>
        <a:buChar char="•"/>
        <a:defRPr sz="2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971550" indent="-514350" algn="l" rtl="0" eaLnBrk="1" fontAlgn="base" hangingPunct="1">
        <a:spcBef>
          <a:spcPct val="20000"/>
        </a:spcBef>
        <a:spcAft>
          <a:spcPct val="0"/>
        </a:spcAft>
        <a:buClr>
          <a:srgbClr val="007233"/>
        </a:buClr>
        <a:buFont typeface="+mj-lt"/>
        <a:buAutoNum type="arabicPeriod"/>
        <a:defRPr sz="2200">
          <a:solidFill>
            <a:schemeClr val="tx1"/>
          </a:solidFill>
          <a:latin typeface="Segoe UI Semilight" panose="020B0402040204020203" pitchFamily="34" charset="0"/>
          <a:cs typeface="Segoe UI Semilight" panose="020B0402040204020203" pitchFamily="34" charset="0"/>
        </a:defRPr>
      </a:lvl2pPr>
      <a:lvl3pPr marL="914400" indent="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None/>
        <a:defRPr sz="1400">
          <a:solidFill>
            <a:schemeClr val="tx1"/>
          </a:solidFill>
          <a:latin typeface="Segoe UI Light" panose="020B0502040204020203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2014, John Wiley &amp; Sons, Inc.</a:t>
            </a:r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Microsoft Official Academic Course, Microsoft Word 2013</a:t>
            </a:r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D557D5-F51C-4717-8E58-4F5446143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7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  <p:sldLayoutId id="2147484076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Exercise </a:t>
            </a:r>
            <a:r>
              <a:rPr lang="en-US" sz="3600" dirty="0" smtClean="0"/>
              <a:t>4 </a:t>
            </a:r>
            <a:r>
              <a:rPr lang="en-US" sz="3600" dirty="0" smtClean="0"/>
              <a:t>– </a:t>
            </a:r>
            <a:r>
              <a:rPr lang="en-US" sz="3600" dirty="0" smtClean="0"/>
              <a:t>Formula/Reference/Range</a:t>
            </a:r>
            <a:endParaRPr lang="en-US" sz="36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305800" cy="5410200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Task1:   </a:t>
            </a:r>
            <a:r>
              <a:rPr lang="en-US" sz="2400" dirty="0" smtClean="0">
                <a:latin typeface="Segoe"/>
                <a:ea typeface="ＭＳ ゴシック"/>
              </a:rPr>
              <a:t>Open </a:t>
            </a:r>
            <a:r>
              <a:rPr lang="en-US" sz="2400" dirty="0" smtClean="0"/>
              <a:t>04 </a:t>
            </a:r>
            <a:r>
              <a:rPr lang="en-US" sz="2400" dirty="0"/>
              <a:t>Budget </a:t>
            </a:r>
            <a:r>
              <a:rPr lang="en-US" sz="2400" dirty="0" smtClean="0"/>
              <a:t>solution</a:t>
            </a:r>
            <a:r>
              <a:rPr lang="en-US" sz="2400" dirty="0" smtClean="0"/>
              <a:t>. </a:t>
            </a:r>
            <a:endParaRPr lang="en-US" sz="2000" dirty="0" smtClean="0">
              <a:latin typeface="Segoe"/>
              <a:ea typeface="ＭＳ ゴシック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Task2</a:t>
            </a:r>
            <a:r>
              <a:rPr lang="en-US" sz="2400" dirty="0"/>
              <a:t>: </a:t>
            </a:r>
            <a:r>
              <a:rPr lang="en-US" sz="2000" dirty="0">
                <a:latin typeface="Segoe"/>
                <a:ea typeface="ＭＳ ゴシック"/>
              </a:rPr>
              <a:t>Refer to Data in Another Worksheet</a:t>
            </a:r>
            <a:endParaRPr lang="en-US" sz="2000" dirty="0" smtClean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 smtClean="0">
                <a:latin typeface="Segoe"/>
              </a:rPr>
              <a:t>Cell D8 in </a:t>
            </a:r>
            <a:r>
              <a:rPr lang="en-US" sz="1600" b="1" i="1" dirty="0" smtClean="0">
                <a:latin typeface="Segoe"/>
              </a:rPr>
              <a:t>summary</a:t>
            </a:r>
            <a:r>
              <a:rPr lang="en-US" sz="1600" dirty="0" smtClean="0">
                <a:latin typeface="Segoe"/>
              </a:rPr>
              <a:t>  worksheet </a:t>
            </a:r>
            <a:r>
              <a:rPr lang="en-US" sz="1600" dirty="0">
                <a:latin typeface="Segoe"/>
              </a:rPr>
              <a:t>must reference the Expense Details worksheet</a:t>
            </a:r>
            <a:endParaRPr lang="en-US" sz="1600" b="1" dirty="0" smtClean="0">
              <a:latin typeface="Segoe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Task3</a:t>
            </a:r>
            <a:r>
              <a:rPr lang="en-US" sz="2400" dirty="0" smtClean="0"/>
              <a:t>: </a:t>
            </a:r>
            <a:r>
              <a:rPr lang="en-US" sz="2000" dirty="0">
                <a:latin typeface="Segoe"/>
                <a:ea typeface="ＭＳ ゴシック"/>
              </a:rPr>
              <a:t>Compute </a:t>
            </a:r>
            <a:r>
              <a:rPr lang="en-US" sz="2000" dirty="0" smtClean="0">
                <a:latin typeface="Segoe"/>
                <a:ea typeface="ＭＳ ゴシック"/>
              </a:rPr>
              <a:t>average payment for other categories in </a:t>
            </a:r>
            <a:r>
              <a:rPr lang="en-US" sz="2000" b="1" i="1" dirty="0" smtClean="0">
                <a:latin typeface="Segoe"/>
                <a:ea typeface="ＭＳ ゴシック"/>
              </a:rPr>
              <a:t>Expense Detail</a:t>
            </a:r>
            <a:r>
              <a:rPr lang="en-US" sz="2000" dirty="0" smtClean="0">
                <a:latin typeface="Segoe"/>
                <a:ea typeface="ＭＳ ゴシック"/>
              </a:rPr>
              <a:t>  worksheet</a:t>
            </a:r>
            <a:endParaRPr lang="en-US" sz="2000" dirty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 smtClean="0">
                <a:latin typeface="Segoe"/>
              </a:rPr>
              <a:t>In cell </a:t>
            </a:r>
            <a:r>
              <a:rPr lang="en-US" sz="1600" dirty="0" smtClean="0">
                <a:latin typeface="Segoe"/>
              </a:rPr>
              <a:t>A24~A29, Use Concatenate function to type the name of each category</a:t>
            </a:r>
          </a:p>
          <a:p>
            <a:pPr marL="742950" lvl="2" indent="-342900"/>
            <a:r>
              <a:rPr lang="en-US" sz="1600" dirty="0">
                <a:latin typeface="Segoe"/>
              </a:rPr>
              <a:t>In cell </a:t>
            </a:r>
            <a:r>
              <a:rPr lang="en-US" sz="1600" dirty="0" smtClean="0">
                <a:latin typeface="Segoe"/>
              </a:rPr>
              <a:t>B24~B29</a:t>
            </a:r>
            <a:r>
              <a:rPr lang="en-US" sz="1600" dirty="0">
                <a:latin typeface="Segoe"/>
              </a:rPr>
              <a:t>, </a:t>
            </a:r>
            <a:r>
              <a:rPr lang="en-US" sz="1600" dirty="0" smtClean="0">
                <a:latin typeface="Segoe"/>
              </a:rPr>
              <a:t>copy the formula in B23</a:t>
            </a:r>
            <a:endParaRPr lang="en-US" sz="1600" b="1" dirty="0">
              <a:latin typeface="Segoe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Task4: </a:t>
            </a:r>
            <a:r>
              <a:rPr lang="en-US" sz="2000" dirty="0" smtClean="0">
                <a:latin typeface="Segoe"/>
                <a:ea typeface="ＭＳ ゴシック"/>
              </a:rPr>
              <a:t>show average payment for utilities in </a:t>
            </a:r>
            <a:r>
              <a:rPr lang="en-US" sz="2000" b="1" i="1" dirty="0" smtClean="0">
                <a:latin typeface="Segoe"/>
                <a:ea typeface="ＭＳ ゴシック"/>
              </a:rPr>
              <a:t>summary</a:t>
            </a:r>
            <a:r>
              <a:rPr lang="en-US" sz="2000" dirty="0" smtClean="0">
                <a:latin typeface="Segoe"/>
                <a:ea typeface="ＭＳ ゴシック"/>
              </a:rPr>
              <a:t>  worksheet </a:t>
            </a:r>
            <a:endParaRPr lang="en-US" sz="2000" dirty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Cell </a:t>
            </a:r>
            <a:r>
              <a:rPr lang="en-US" sz="1600" dirty="0" smtClean="0">
                <a:latin typeface="Segoe"/>
              </a:rPr>
              <a:t>D9~D14 </a:t>
            </a:r>
            <a:r>
              <a:rPr lang="en-US" sz="1600" dirty="0">
                <a:latin typeface="Segoe"/>
              </a:rPr>
              <a:t>in </a:t>
            </a:r>
            <a:r>
              <a:rPr lang="en-US" sz="1600" b="1" i="1" dirty="0">
                <a:latin typeface="Segoe"/>
              </a:rPr>
              <a:t>summary</a:t>
            </a:r>
            <a:r>
              <a:rPr lang="en-US" sz="1600" dirty="0">
                <a:latin typeface="Segoe"/>
              </a:rPr>
              <a:t>  worksheet must reference the </a:t>
            </a:r>
            <a:r>
              <a:rPr lang="en-US" sz="1600" b="1" i="1" dirty="0" smtClean="0">
                <a:latin typeface="Segoe"/>
              </a:rPr>
              <a:t>Expense Details</a:t>
            </a:r>
            <a:r>
              <a:rPr lang="en-US" sz="1600" dirty="0" smtClean="0">
                <a:latin typeface="Segoe"/>
              </a:rPr>
              <a:t> </a:t>
            </a:r>
            <a:r>
              <a:rPr lang="en-US" sz="1600" dirty="0">
                <a:latin typeface="Segoe"/>
              </a:rPr>
              <a:t>worksheet</a:t>
            </a:r>
            <a:endParaRPr lang="en-US" sz="1600" b="1" dirty="0">
              <a:latin typeface="Segoe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Task2: </a:t>
            </a:r>
            <a:r>
              <a:rPr lang="en-US" sz="2000" dirty="0" smtClean="0">
                <a:latin typeface="Segoe"/>
                <a:ea typeface="ＭＳ ゴシック"/>
              </a:rPr>
              <a:t>Reference </a:t>
            </a:r>
            <a:r>
              <a:rPr lang="en-US" sz="2000" dirty="0">
                <a:latin typeface="Segoe"/>
                <a:ea typeface="ＭＳ ゴシック"/>
              </a:rPr>
              <a:t>Data in Another </a:t>
            </a:r>
            <a:r>
              <a:rPr lang="en-US" sz="2000" dirty="0" smtClean="0">
                <a:latin typeface="Segoe"/>
                <a:ea typeface="ＭＳ ゴシック"/>
              </a:rPr>
              <a:t>Workbook</a:t>
            </a:r>
            <a:endParaRPr lang="en-US" sz="2000" dirty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Open a second </a:t>
            </a:r>
            <a:r>
              <a:rPr lang="en-US" sz="1600" dirty="0" smtClean="0">
                <a:latin typeface="Segoe"/>
              </a:rPr>
              <a:t> workbook </a:t>
            </a:r>
            <a:r>
              <a:rPr lang="en-US" sz="1600" dirty="0">
                <a:latin typeface="Segoe"/>
              </a:rPr>
              <a:t>file </a:t>
            </a:r>
            <a:r>
              <a:rPr lang="en-US" sz="1600" dirty="0" smtClean="0">
                <a:latin typeface="Segoe"/>
              </a:rPr>
              <a:t>named </a:t>
            </a:r>
            <a:r>
              <a:rPr lang="en-US" sz="1600" b="1" i="1" dirty="0" smtClean="0">
                <a:latin typeface="Segoe"/>
              </a:rPr>
              <a:t>04Budget2012</a:t>
            </a:r>
            <a:r>
              <a:rPr lang="en-US" sz="1600" dirty="0">
                <a:latin typeface="Segoe"/>
              </a:rPr>
              <a:t>.</a:t>
            </a:r>
          </a:p>
          <a:p>
            <a:pPr marL="742950" lvl="2" indent="-342900"/>
            <a:r>
              <a:rPr lang="en-US" sz="1600" dirty="0">
                <a:latin typeface="Segoe"/>
              </a:rPr>
              <a:t>In </a:t>
            </a:r>
            <a:r>
              <a:rPr lang="en-US" sz="1600" b="1" i="1" dirty="0">
                <a:latin typeface="Segoe"/>
              </a:rPr>
              <a:t>04 Budget </a:t>
            </a:r>
            <a:r>
              <a:rPr lang="en-US" sz="1600" b="1" i="1" dirty="0" smtClean="0">
                <a:latin typeface="Segoe"/>
              </a:rPr>
              <a:t>solution</a:t>
            </a:r>
            <a:r>
              <a:rPr lang="en-US" sz="1600" dirty="0" smtClean="0">
                <a:latin typeface="Segoe"/>
              </a:rPr>
              <a:t>, </a:t>
            </a:r>
            <a:r>
              <a:rPr lang="en-US" sz="1600" dirty="0">
                <a:latin typeface="Segoe"/>
              </a:rPr>
              <a:t>on the </a:t>
            </a:r>
            <a:r>
              <a:rPr lang="en-US" sz="1600" b="1" i="1" dirty="0" smtClean="0">
                <a:latin typeface="Segoe"/>
              </a:rPr>
              <a:t>Summary</a:t>
            </a:r>
            <a:r>
              <a:rPr lang="en-US" sz="1600" dirty="0" smtClean="0">
                <a:latin typeface="Segoe"/>
              </a:rPr>
              <a:t>  sheet</a:t>
            </a:r>
            <a:r>
              <a:rPr lang="en-US" sz="1600" dirty="0">
                <a:latin typeface="Segoe"/>
              </a:rPr>
              <a:t>, click cell C3.</a:t>
            </a:r>
          </a:p>
          <a:p>
            <a:pPr marL="742950" lvl="2" indent="-342900"/>
            <a:r>
              <a:rPr lang="en-US" sz="1600" dirty="0">
                <a:latin typeface="Segoe"/>
              </a:rPr>
              <a:t>Type =([04Budget2012.xlsx]Summary!B3</a:t>
            </a:r>
            <a:r>
              <a:rPr lang="en-US" sz="1600" dirty="0" smtClean="0">
                <a:latin typeface="Segoe"/>
              </a:rPr>
              <a:t>)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Close </a:t>
            </a:r>
            <a:r>
              <a:rPr lang="en-US" sz="1600" b="1" i="1" dirty="0">
                <a:latin typeface="Segoe"/>
              </a:rPr>
              <a:t>04Budget2012</a:t>
            </a:r>
            <a:r>
              <a:rPr lang="en-US" sz="1600" dirty="0">
                <a:latin typeface="Segoe"/>
              </a:rPr>
              <a:t>.</a:t>
            </a:r>
          </a:p>
          <a:p>
            <a:pPr marL="742950" lvl="2" indent="-342900"/>
            <a:endParaRPr lang="en-US" sz="1600" b="1" dirty="0" smtClean="0">
              <a:latin typeface="Segoe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Exercise </a:t>
            </a:r>
            <a:r>
              <a:rPr lang="en-US" sz="3600" dirty="0" smtClean="0"/>
              <a:t>4 </a:t>
            </a:r>
            <a:r>
              <a:rPr lang="en-US" sz="3600" dirty="0" smtClean="0"/>
              <a:t>– </a:t>
            </a:r>
            <a:r>
              <a:rPr lang="en-US" sz="3600" dirty="0" smtClean="0"/>
              <a:t>Formula/Reference/Range</a:t>
            </a:r>
            <a:endParaRPr lang="en-US" sz="36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305800" cy="5410200"/>
          </a:xfrm>
        </p:spPr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Task5: </a:t>
            </a:r>
            <a:r>
              <a:rPr lang="en-US" sz="2000" dirty="0">
                <a:latin typeface="Segoe"/>
                <a:ea typeface="ＭＳ ゴシック"/>
              </a:rPr>
              <a:t>Name </a:t>
            </a:r>
            <a:r>
              <a:rPr lang="en-US" sz="2000" dirty="0" smtClean="0">
                <a:latin typeface="Segoe"/>
                <a:ea typeface="ＭＳ ゴシック"/>
              </a:rPr>
              <a:t>the first quarter data (B3:B14) </a:t>
            </a:r>
            <a:endParaRPr lang="en-US" sz="2000" dirty="0" smtClean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 smtClean="0">
                <a:latin typeface="Segoe"/>
              </a:rPr>
              <a:t>Select the range, and click on the Name </a:t>
            </a:r>
            <a:r>
              <a:rPr lang="en-US" sz="1600" dirty="0">
                <a:latin typeface="Segoe"/>
              </a:rPr>
              <a:t>box, to the left of the formula bar.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Name the range</a:t>
            </a:r>
            <a:r>
              <a:rPr lang="en-US" sz="1600" b="1" dirty="0" smtClean="0">
                <a:latin typeface="Segoe"/>
              </a:rPr>
              <a:t>, Q1Expenses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6" descr="041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895600"/>
            <a:ext cx="8023121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49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Exercise </a:t>
            </a:r>
            <a:r>
              <a:rPr lang="en-US" sz="3600" dirty="0" smtClean="0"/>
              <a:t>4 </a:t>
            </a:r>
            <a:r>
              <a:rPr lang="en-US" sz="3600" dirty="0" smtClean="0"/>
              <a:t>– </a:t>
            </a:r>
            <a:r>
              <a:rPr lang="en-US" sz="3600" dirty="0" smtClean="0"/>
              <a:t>Formula/Reference/Range</a:t>
            </a:r>
            <a:endParaRPr lang="en-US" sz="36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305800" cy="5410200"/>
          </a:xfrm>
        </p:spPr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Task6: </a:t>
            </a:r>
            <a:r>
              <a:rPr lang="en-US" sz="2000" dirty="0">
                <a:latin typeface="Segoe"/>
                <a:ea typeface="ＭＳ ゴシック"/>
              </a:rPr>
              <a:t>Name </a:t>
            </a:r>
            <a:r>
              <a:rPr lang="en-US" sz="2000" dirty="0" smtClean="0">
                <a:latin typeface="Segoe"/>
                <a:ea typeface="ＭＳ ゴシック"/>
              </a:rPr>
              <a:t>the utility subtotal data (B16:B16) </a:t>
            </a:r>
            <a:endParaRPr lang="en-US" sz="2000" dirty="0" smtClean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Select B16:M16</a:t>
            </a:r>
          </a:p>
          <a:p>
            <a:pPr marL="742950" lvl="2" indent="-342900"/>
            <a:r>
              <a:rPr lang="en-US" sz="1600" dirty="0">
                <a:latin typeface="Segoe"/>
              </a:rPr>
              <a:t>On the FORMULAS tab, </a:t>
            </a:r>
            <a:r>
              <a:rPr lang="en-US" sz="1600" dirty="0" smtClean="0">
                <a:latin typeface="Segoe"/>
              </a:rPr>
              <a:t>in </a:t>
            </a:r>
            <a:r>
              <a:rPr lang="en-US" sz="1600" dirty="0">
                <a:latin typeface="Segoe"/>
              </a:rPr>
              <a:t>the Defined Names </a:t>
            </a:r>
            <a:r>
              <a:rPr lang="en-US" sz="1600" dirty="0" smtClean="0">
                <a:latin typeface="Segoe"/>
              </a:rPr>
              <a:t>group</a:t>
            </a:r>
            <a:r>
              <a:rPr lang="en-US" sz="1600" dirty="0">
                <a:latin typeface="Segoe"/>
              </a:rPr>
              <a:t>, click Define Name.</a:t>
            </a:r>
            <a:br>
              <a:rPr lang="en-US" sz="1600" dirty="0">
                <a:latin typeface="Segoe"/>
              </a:rPr>
            </a:br>
            <a:r>
              <a:rPr lang="en-US" sz="1600" dirty="0">
                <a:latin typeface="Segoe"/>
              </a:rPr>
              <a:t>The New Name dialog </a:t>
            </a:r>
            <a:r>
              <a:rPr lang="en-US" sz="1600" dirty="0" smtClean="0">
                <a:latin typeface="Segoe"/>
              </a:rPr>
              <a:t>box </a:t>
            </a:r>
            <a:r>
              <a:rPr lang="en-US" sz="1600" dirty="0">
                <a:latin typeface="Segoe"/>
              </a:rPr>
              <a:t>appears 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Name the range</a:t>
            </a:r>
            <a:r>
              <a:rPr lang="en-US" sz="1600" b="1" dirty="0" smtClean="0">
                <a:latin typeface="Segoe"/>
              </a:rPr>
              <a:t>, </a:t>
            </a:r>
            <a:r>
              <a:rPr lang="en-US" sz="1600" b="1" dirty="0" err="1" smtClean="0">
                <a:latin typeface="Segoe"/>
              </a:rPr>
              <a:t>Utilities_Subtotal</a:t>
            </a:r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Task7: </a:t>
            </a:r>
            <a:r>
              <a:rPr lang="en-US" sz="2000" dirty="0">
                <a:latin typeface="Segoe"/>
                <a:ea typeface="ＭＳ ゴシック"/>
              </a:rPr>
              <a:t>Name </a:t>
            </a:r>
            <a:r>
              <a:rPr lang="en-US" sz="2000" dirty="0" smtClean="0">
                <a:latin typeface="Segoe"/>
                <a:ea typeface="ＭＳ ゴシック"/>
              </a:rPr>
              <a:t>the total data (N3:N14) </a:t>
            </a:r>
            <a:endParaRPr lang="en-US" sz="2000" dirty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Select </a:t>
            </a:r>
            <a:r>
              <a:rPr lang="en-US" sz="1600" dirty="0" smtClean="0">
                <a:latin typeface="Segoe"/>
              </a:rPr>
              <a:t>N3:N14</a:t>
            </a:r>
            <a:endParaRPr lang="en-US" sz="1600" dirty="0">
              <a:latin typeface="Segoe"/>
            </a:endParaRPr>
          </a:p>
          <a:p>
            <a:pPr marL="742950" lvl="2" indent="-342900"/>
            <a:r>
              <a:rPr lang="en-US" sz="1600" dirty="0" smtClean="0">
                <a:latin typeface="Segoe"/>
              </a:rPr>
              <a:t>Right-click and select </a:t>
            </a:r>
            <a:r>
              <a:rPr lang="en-US" sz="1600" b="1" dirty="0" smtClean="0">
                <a:latin typeface="Segoe"/>
              </a:rPr>
              <a:t>Define Name</a:t>
            </a:r>
            <a:r>
              <a:rPr lang="en-US" sz="1600" dirty="0" smtClean="0">
                <a:latin typeface="Segoe"/>
              </a:rPr>
              <a:t>. </a:t>
            </a:r>
            <a:endParaRPr lang="en-US" sz="1600" dirty="0">
              <a:latin typeface="Segoe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Name the range</a:t>
            </a:r>
            <a:r>
              <a:rPr lang="en-US" sz="1600" b="1" dirty="0">
                <a:latin typeface="Segoe"/>
              </a:rPr>
              <a:t>, </a:t>
            </a:r>
            <a:r>
              <a:rPr lang="en-US" sz="1600" b="1" dirty="0" smtClean="0">
                <a:latin typeface="Segoe"/>
              </a:rPr>
              <a:t>Total</a:t>
            </a:r>
            <a:endParaRPr lang="en-US" sz="1600" b="1" dirty="0">
              <a:latin typeface="Segoe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6" descr="04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464891"/>
            <a:ext cx="5257800" cy="246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79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Exercise </a:t>
            </a:r>
            <a:r>
              <a:rPr lang="en-US" sz="3600" dirty="0" smtClean="0"/>
              <a:t>4 </a:t>
            </a:r>
            <a:r>
              <a:rPr lang="en-US" sz="3600" dirty="0" smtClean="0"/>
              <a:t>– </a:t>
            </a:r>
            <a:r>
              <a:rPr lang="en-US" sz="3600" dirty="0" smtClean="0"/>
              <a:t>Formula/Reference/Range</a:t>
            </a:r>
            <a:endParaRPr lang="en-US" sz="36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305800" cy="5410200"/>
          </a:xfrm>
        </p:spPr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Task8: </a:t>
            </a:r>
            <a:r>
              <a:rPr lang="en-US" sz="2000" dirty="0" smtClean="0">
                <a:latin typeface="Segoe"/>
                <a:ea typeface="ＭＳ ゴシック"/>
              </a:rPr>
              <a:t>Change the size of the range </a:t>
            </a:r>
            <a:endParaRPr lang="en-US" sz="2000" dirty="0" smtClean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On the FORMULAS tab, in the Defined Names group, click Name Manager</a:t>
            </a:r>
            <a:r>
              <a:rPr lang="en-US" sz="1600" dirty="0" smtClean="0">
                <a:latin typeface="Segoe"/>
              </a:rPr>
              <a:t>.</a:t>
            </a:r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Task9: </a:t>
            </a:r>
            <a:r>
              <a:rPr lang="en-US" sz="2000" dirty="0">
                <a:latin typeface="Segoe"/>
                <a:ea typeface="ＭＳ ゴシック"/>
              </a:rPr>
              <a:t>Create a Formula that Operates on a Named Range 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In Cell A31</a:t>
            </a:r>
            <a:r>
              <a:rPr lang="en-US" sz="1600" dirty="0">
                <a:latin typeface="Segoe"/>
              </a:rPr>
              <a:t>, </a:t>
            </a:r>
            <a:r>
              <a:rPr lang="en-US" sz="1600" dirty="0" smtClean="0">
                <a:latin typeface="Segoe"/>
              </a:rPr>
              <a:t>Type “First </a:t>
            </a:r>
            <a:r>
              <a:rPr lang="en-US" sz="1600" dirty="0">
                <a:latin typeface="Segoe"/>
              </a:rPr>
              <a:t>Quarter </a:t>
            </a:r>
            <a:r>
              <a:rPr lang="en-US" sz="1600" dirty="0" smtClean="0">
                <a:latin typeface="Segoe"/>
              </a:rPr>
              <a:t>Expense”</a:t>
            </a:r>
            <a:endParaRPr lang="en-US" sz="1600" dirty="0">
              <a:latin typeface="Segoe"/>
            </a:endParaRPr>
          </a:p>
          <a:p>
            <a:pPr marL="742950" lvl="2" indent="-342900"/>
            <a:r>
              <a:rPr lang="en-US" sz="1600" dirty="0" smtClean="0">
                <a:latin typeface="Segoe"/>
              </a:rPr>
              <a:t>In Cell B31, type sum function.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On </a:t>
            </a:r>
            <a:r>
              <a:rPr lang="en-US" sz="1600" dirty="0">
                <a:latin typeface="Segoe"/>
              </a:rPr>
              <a:t>the FORMULAS tab, in the Defined Names group, click Use in Formula.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Task10: </a:t>
            </a:r>
            <a:r>
              <a:rPr lang="en-US" sz="2000" dirty="0" smtClean="0">
                <a:latin typeface="Segoe"/>
                <a:ea typeface="ＭＳ ゴシック"/>
              </a:rPr>
              <a:t>display </a:t>
            </a:r>
            <a:r>
              <a:rPr lang="en-US" sz="2000" dirty="0">
                <a:latin typeface="Segoe"/>
                <a:ea typeface="ＭＳ ゴシック"/>
              </a:rPr>
              <a:t>range names and their cell ranges as data in the </a:t>
            </a:r>
            <a:r>
              <a:rPr lang="en-US" sz="2000" dirty="0" smtClean="0">
                <a:latin typeface="Segoe"/>
                <a:ea typeface="ＭＳ ゴシック"/>
              </a:rPr>
              <a:t>worksheet</a:t>
            </a:r>
            <a:endParaRPr lang="en-US" sz="2000" dirty="0">
              <a:latin typeface="Segoe"/>
              <a:ea typeface="ＭＳ ゴシック"/>
            </a:endParaRPr>
          </a:p>
          <a:p>
            <a:pPr marL="742950" lvl="2" indent="-342900"/>
            <a:r>
              <a:rPr lang="en-US" sz="1600" dirty="0">
                <a:latin typeface="Segoe"/>
              </a:rPr>
              <a:t>On the FORMULAS </a:t>
            </a:r>
            <a:r>
              <a:rPr lang="en-US" sz="1600" dirty="0" smtClean="0">
                <a:latin typeface="Segoe"/>
              </a:rPr>
              <a:t>tab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n </a:t>
            </a:r>
            <a:r>
              <a:rPr lang="en-US" sz="1600" dirty="0">
                <a:latin typeface="Segoe"/>
              </a:rPr>
              <a:t>the Defined </a:t>
            </a:r>
            <a:r>
              <a:rPr lang="en-US" sz="1600" dirty="0" smtClean="0">
                <a:latin typeface="Segoe"/>
              </a:rPr>
              <a:t>Names group</a:t>
            </a:r>
          </a:p>
          <a:p>
            <a:pPr marL="742950" lvl="2" indent="-342900"/>
            <a:r>
              <a:rPr lang="en-US" sz="1600" dirty="0" smtClean="0">
                <a:latin typeface="Segoe"/>
              </a:rPr>
              <a:t>click </a:t>
            </a:r>
            <a:r>
              <a:rPr lang="en-US" sz="1600" dirty="0">
                <a:latin typeface="Segoe"/>
              </a:rPr>
              <a:t>Use in Formula </a:t>
            </a:r>
            <a:endParaRPr lang="en-US" sz="1600" dirty="0" smtClean="0">
              <a:latin typeface="Segoe"/>
            </a:endParaRPr>
          </a:p>
          <a:p>
            <a:pPr marL="742950" lvl="2" indent="-342900"/>
            <a:r>
              <a:rPr lang="en-US" sz="1600" dirty="0" smtClean="0">
                <a:latin typeface="Segoe"/>
              </a:rPr>
              <a:t>select </a:t>
            </a:r>
            <a:r>
              <a:rPr lang="en-US" sz="1600" dirty="0">
                <a:latin typeface="Segoe"/>
              </a:rPr>
              <a:t>Paste Names. </a:t>
            </a:r>
            <a:endParaRPr lang="en-US" sz="24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00B06-8FFF-9143-9FB0-D43CF085827A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6" descr="04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114800"/>
            <a:ext cx="5257800" cy="246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9541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Design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1230</TotalTime>
  <Words>298</Words>
  <Application>Microsoft Office PowerPoint</Application>
  <PresentationFormat>화면 슬라이드 쇼(4:3)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4</vt:i4>
      </vt:variant>
    </vt:vector>
  </HeadingPairs>
  <TitlesOfParts>
    <vt:vector size="6" baseType="lpstr">
      <vt:lpstr>template</vt:lpstr>
      <vt:lpstr>Office 테마</vt:lpstr>
      <vt:lpstr>Exercise 4 – Formula/Reference/Range</vt:lpstr>
      <vt:lpstr>Exercise 4 – Formula/Reference/Range</vt:lpstr>
      <vt:lpstr>Exercise 4 – Formula/Reference/Range</vt:lpstr>
      <vt:lpstr>Exercise 4 – Formula/Reference/Range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Box Twelve Communications, Inc.</dc:creator>
  <cp:lastModifiedBy>admin</cp:lastModifiedBy>
  <cp:revision>274</cp:revision>
  <dcterms:created xsi:type="dcterms:W3CDTF">2011-08-08T12:10:51Z</dcterms:created>
  <dcterms:modified xsi:type="dcterms:W3CDTF">2016-09-30T13:12:39Z</dcterms:modified>
</cp:coreProperties>
</file>